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83" r:id="rId9"/>
    <p:sldId id="278" r:id="rId10"/>
    <p:sldId id="279" r:id="rId11"/>
    <p:sldId id="281" r:id="rId12"/>
    <p:sldId id="273" r:id="rId13"/>
    <p:sldId id="266" r:id="rId14"/>
    <p:sldId id="267" r:id="rId15"/>
    <p:sldId id="268" r:id="rId16"/>
    <p:sldId id="269" r:id="rId17"/>
    <p:sldId id="270" r:id="rId18"/>
    <p:sldId id="284" r:id="rId19"/>
    <p:sldId id="271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6" r:id="rId29"/>
    <p:sldId id="294" r:id="rId30"/>
    <p:sldId id="295" r:id="rId31"/>
    <p:sldId id="297" r:id="rId32"/>
    <p:sldId id="298" r:id="rId33"/>
    <p:sldId id="299" r:id="rId34"/>
    <p:sldId id="300" r:id="rId35"/>
    <p:sldId id="302" r:id="rId36"/>
    <p:sldId id="264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FEEF66"/>
    <a:srgbClr val="FFD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426CE-D715-4B44-9675-11FB09EDE882}" v="6" dt="2022-03-15T08:39:37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6327"/>
  </p:normalViewPr>
  <p:slideViewPr>
    <p:cSldViewPr snapToGrid="0" snapToObjects="1">
      <p:cViewPr>
        <p:scale>
          <a:sx n="66" d="100"/>
          <a:sy n="66" d="100"/>
        </p:scale>
        <p:origin x="-99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áček Tomáš" userId="9d41dccd-2e98-4a15-a25d-d92fa426e77f" providerId="ADAL" clId="{F12426CE-D715-4B44-9675-11FB09EDE882}"/>
    <pc:docChg chg="undo custSel delSld modSld">
      <pc:chgData name="Zimáček Tomáš" userId="9d41dccd-2e98-4a15-a25d-d92fa426e77f" providerId="ADAL" clId="{F12426CE-D715-4B44-9675-11FB09EDE882}" dt="2022-03-15T09:02:37.970" v="701" actId="5793"/>
      <pc:docMkLst>
        <pc:docMk/>
      </pc:docMkLst>
      <pc:sldChg chg="modSp mod">
        <pc:chgData name="Zimáček Tomáš" userId="9d41dccd-2e98-4a15-a25d-d92fa426e77f" providerId="ADAL" clId="{F12426CE-D715-4B44-9675-11FB09EDE882}" dt="2022-03-15T08:37:30.709" v="44" actId="20577"/>
        <pc:sldMkLst>
          <pc:docMk/>
          <pc:sldMk cId="2134653494" sldId="256"/>
        </pc:sldMkLst>
        <pc:spChg chg="mod">
          <ac:chgData name="Zimáček Tomáš" userId="9d41dccd-2e98-4a15-a25d-d92fa426e77f" providerId="ADAL" clId="{F12426CE-D715-4B44-9675-11FB09EDE882}" dt="2022-03-15T08:37:17.866" v="30" actId="20577"/>
          <ac:spMkLst>
            <pc:docMk/>
            <pc:sldMk cId="2134653494" sldId="256"/>
            <ac:spMk id="2" creationId="{6A464F62-C66D-7747-AE1D-B98617324826}"/>
          </ac:spMkLst>
        </pc:spChg>
        <pc:spChg chg="mod">
          <ac:chgData name="Zimáček Tomáš" userId="9d41dccd-2e98-4a15-a25d-d92fa426e77f" providerId="ADAL" clId="{F12426CE-D715-4B44-9675-11FB09EDE882}" dt="2022-03-15T08:37:30.709" v="44" actId="20577"/>
          <ac:spMkLst>
            <pc:docMk/>
            <pc:sldMk cId="2134653494" sldId="256"/>
            <ac:spMk id="3" creationId="{A470C84C-FA25-4B48-8EA5-40D03BC15649}"/>
          </ac:spMkLst>
        </pc:spChg>
      </pc:sldChg>
      <pc:sldChg chg="modSp mod">
        <pc:chgData name="Zimáček Tomáš" userId="9d41dccd-2e98-4a15-a25d-d92fa426e77f" providerId="ADAL" clId="{F12426CE-D715-4B44-9675-11FB09EDE882}" dt="2022-03-15T08:50:35.697" v="403" actId="5793"/>
        <pc:sldMkLst>
          <pc:docMk/>
          <pc:sldMk cId="1701272261" sldId="257"/>
        </pc:sldMkLst>
        <pc:spChg chg="mod">
          <ac:chgData name="Zimáček Tomáš" userId="9d41dccd-2e98-4a15-a25d-d92fa426e77f" providerId="ADAL" clId="{F12426CE-D715-4B44-9675-11FB09EDE882}" dt="2022-03-15T08:50:35.697" v="403" actId="5793"/>
          <ac:spMkLst>
            <pc:docMk/>
            <pc:sldMk cId="1701272261" sldId="257"/>
            <ac:spMk id="3" creationId="{90AC446F-4CCF-4040-98B5-D629E72C6432}"/>
          </ac:spMkLst>
        </pc:spChg>
        <pc:spChg chg="mod">
          <ac:chgData name="Zimáček Tomáš" userId="9d41dccd-2e98-4a15-a25d-d92fa426e77f" providerId="ADAL" clId="{F12426CE-D715-4B44-9675-11FB09EDE882}" dt="2022-03-15T08:45:52.509" v="203" actId="27636"/>
          <ac:spMkLst>
            <pc:docMk/>
            <pc:sldMk cId="1701272261" sldId="257"/>
            <ac:spMk id="4" creationId="{1B37A1BB-E573-BE45-B73F-5CCF5CD016E5}"/>
          </ac:spMkLst>
        </pc:spChg>
      </pc:sldChg>
      <pc:sldChg chg="modSp mod">
        <pc:chgData name="Zimáček Tomáš" userId="9d41dccd-2e98-4a15-a25d-d92fa426e77f" providerId="ADAL" clId="{F12426CE-D715-4B44-9675-11FB09EDE882}" dt="2022-03-15T08:44:00.906" v="178" actId="27636"/>
        <pc:sldMkLst>
          <pc:docMk/>
          <pc:sldMk cId="2843767333" sldId="258"/>
        </pc:sldMkLst>
        <pc:spChg chg="mod">
          <ac:chgData name="Zimáček Tomáš" userId="9d41dccd-2e98-4a15-a25d-d92fa426e77f" providerId="ADAL" clId="{F12426CE-D715-4B44-9675-11FB09EDE882}" dt="2022-03-15T08:44:00.906" v="178" actId="27636"/>
          <ac:spMkLst>
            <pc:docMk/>
            <pc:sldMk cId="2843767333" sldId="258"/>
            <ac:spMk id="2" creationId="{CBD21DD6-1D19-C646-8A9D-40DF9E8A5024}"/>
          </ac:spMkLst>
        </pc:spChg>
      </pc:sldChg>
      <pc:sldChg chg="modSp mod">
        <pc:chgData name="Zimáček Tomáš" userId="9d41dccd-2e98-4a15-a25d-d92fa426e77f" providerId="ADAL" clId="{F12426CE-D715-4B44-9675-11FB09EDE882}" dt="2022-03-15T08:58:56.718" v="598" actId="948"/>
        <pc:sldMkLst>
          <pc:docMk/>
          <pc:sldMk cId="4193525154" sldId="259"/>
        </pc:sldMkLst>
        <pc:spChg chg="mod">
          <ac:chgData name="Zimáček Tomáš" userId="9d41dccd-2e98-4a15-a25d-d92fa426e77f" providerId="ADAL" clId="{F12426CE-D715-4B44-9675-11FB09EDE882}" dt="2022-03-15T08:58:56.718" v="598" actId="948"/>
          <ac:spMkLst>
            <pc:docMk/>
            <pc:sldMk cId="4193525154" sldId="259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51:00.027" v="437" actId="20577"/>
          <ac:spMkLst>
            <pc:docMk/>
            <pc:sldMk cId="4193525154" sldId="259"/>
            <ac:spMk id="4" creationId="{46D7CB40-7719-2548-8D11-9EEE490D01D8}"/>
          </ac:spMkLst>
        </pc:spChg>
      </pc:sldChg>
      <pc:sldChg chg="modSp del mod">
        <pc:chgData name="Zimáček Tomáš" userId="9d41dccd-2e98-4a15-a25d-d92fa426e77f" providerId="ADAL" clId="{F12426CE-D715-4B44-9675-11FB09EDE882}" dt="2022-03-15T08:46:14.246" v="204" actId="2696"/>
        <pc:sldMkLst>
          <pc:docMk/>
          <pc:sldMk cId="3089584941" sldId="260"/>
        </pc:sldMkLst>
        <pc:spChg chg="mod">
          <ac:chgData name="Zimáček Tomáš" userId="9d41dccd-2e98-4a15-a25d-d92fa426e77f" providerId="ADAL" clId="{F12426CE-D715-4B44-9675-11FB09EDE882}" dt="2022-03-15T08:43:02.962" v="135" actId="14100"/>
          <ac:spMkLst>
            <pc:docMk/>
            <pc:sldMk cId="3089584941" sldId="260"/>
            <ac:spMk id="4" creationId="{8515BD68-5AA6-8E4D-971C-4E130D2645D5}"/>
          </ac:spMkLst>
        </pc:spChg>
      </pc:sldChg>
      <pc:sldChg chg="modSp mod">
        <pc:chgData name="Zimáček Tomáš" userId="9d41dccd-2e98-4a15-a25d-d92fa426e77f" providerId="ADAL" clId="{F12426CE-D715-4B44-9675-11FB09EDE882}" dt="2022-03-15T09:02:37.970" v="701" actId="5793"/>
        <pc:sldMkLst>
          <pc:docMk/>
          <pc:sldMk cId="1308633698" sldId="261"/>
        </pc:sldMkLst>
        <pc:spChg chg="mod">
          <ac:chgData name="Zimáček Tomáš" userId="9d41dccd-2e98-4a15-a25d-d92fa426e77f" providerId="ADAL" clId="{F12426CE-D715-4B44-9675-11FB09EDE882}" dt="2022-03-15T09:02:37.970" v="701" actId="5793"/>
          <ac:spMkLst>
            <pc:docMk/>
            <pc:sldMk cId="1308633698" sldId="261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54:42.066" v="507" actId="20577"/>
          <ac:spMkLst>
            <pc:docMk/>
            <pc:sldMk cId="1308633698" sldId="261"/>
            <ac:spMk id="4" creationId="{46D7CB40-7719-2548-8D11-9EEE490D01D8}"/>
          </ac:spMkLst>
        </pc:spChg>
      </pc:sldChg>
      <pc:sldChg chg="modSp del mod">
        <pc:chgData name="Zimáček Tomáš" userId="9d41dccd-2e98-4a15-a25d-d92fa426e77f" providerId="ADAL" clId="{F12426CE-D715-4B44-9675-11FB09EDE882}" dt="2022-03-15T08:44:15.346" v="179" actId="2696"/>
        <pc:sldMkLst>
          <pc:docMk/>
          <pc:sldMk cId="3174815548" sldId="262"/>
        </pc:sldMkLst>
        <pc:spChg chg="mod">
          <ac:chgData name="Zimáček Tomáš" userId="9d41dccd-2e98-4a15-a25d-d92fa426e77f" providerId="ADAL" clId="{F12426CE-D715-4B44-9675-11FB09EDE882}" dt="2022-03-15T08:38:30.568" v="49" actId="27636"/>
          <ac:spMkLst>
            <pc:docMk/>
            <pc:sldMk cId="3174815548" sldId="262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41:58.286" v="109" actId="20577"/>
          <ac:spMkLst>
            <pc:docMk/>
            <pc:sldMk cId="3174815548" sldId="262"/>
            <ac:spMk id="4" creationId="{46D7CB40-7719-2548-8D11-9EEE490D01D8}"/>
          </ac:spMkLst>
        </pc:spChg>
      </pc:sldChg>
      <pc:sldChg chg="modSp mod">
        <pc:chgData name="Zimáček Tomáš" userId="9d41dccd-2e98-4a15-a25d-d92fa426e77f" providerId="ADAL" clId="{F12426CE-D715-4B44-9675-11FB09EDE882}" dt="2022-03-15T09:02:07.994" v="679" actId="20577"/>
        <pc:sldMkLst>
          <pc:docMk/>
          <pc:sldMk cId="574807206" sldId="265"/>
        </pc:sldMkLst>
        <pc:spChg chg="mod">
          <ac:chgData name="Zimáček Tomáš" userId="9d41dccd-2e98-4a15-a25d-d92fa426e77f" providerId="ADAL" clId="{F12426CE-D715-4B44-9675-11FB09EDE882}" dt="2022-03-15T09:01:42.317" v="639" actId="20577"/>
          <ac:spMkLst>
            <pc:docMk/>
            <pc:sldMk cId="574807206" sldId="265"/>
            <ac:spMk id="2" creationId="{519D5C61-0409-8840-84F5-9858E55C04A9}"/>
          </ac:spMkLst>
        </pc:spChg>
        <pc:spChg chg="mod">
          <ac:chgData name="Zimáček Tomáš" userId="9d41dccd-2e98-4a15-a25d-d92fa426e77f" providerId="ADAL" clId="{F12426CE-D715-4B44-9675-11FB09EDE882}" dt="2022-03-15T09:01:09.569" v="611" actId="20577"/>
          <ac:spMkLst>
            <pc:docMk/>
            <pc:sldMk cId="574807206" sldId="265"/>
            <ac:spMk id="4" creationId="{0BB1690C-AAC7-F342-88F3-6582FEDBB0FE}"/>
          </ac:spMkLst>
        </pc:spChg>
        <pc:graphicFrameChg chg="modGraphic">
          <ac:chgData name="Zimáček Tomáš" userId="9d41dccd-2e98-4a15-a25d-d92fa426e77f" providerId="ADAL" clId="{F12426CE-D715-4B44-9675-11FB09EDE882}" dt="2022-03-15T09:02:07.994" v="679" actId="20577"/>
          <ac:graphicFrameMkLst>
            <pc:docMk/>
            <pc:sldMk cId="574807206" sldId="265"/>
            <ac:graphicFrameMk id="6" creationId="{B816EDED-89AB-1245-99C5-88DB7F51425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pPr/>
              <a:t>28.06.2022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pPr/>
              <a:t>28.06.2022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=""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=""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=""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=""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=""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28.06.2022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=""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=""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pPr/>
              <a:t>28.06.2022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=""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=""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=""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pPr/>
              <a:t>28.06.2022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=""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=""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pPr/>
              <a:t>28.06.2022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=""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=""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pPr/>
              <a:t>28.06.2022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=""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=""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pPr/>
              <a:t>28.06.2022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pPr/>
              <a:t>28.06.2022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pPr/>
              <a:t>28.06.2022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28.06.2022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14-30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365"/>
            <a:ext cx="11298148" cy="3557995"/>
          </a:xfrm>
        </p:spPr>
        <p:txBody>
          <a:bodyPr anchor="t">
            <a:normAutofit/>
          </a:bodyPr>
          <a:lstStyle/>
          <a:p>
            <a:pPr algn="l">
              <a:lnSpc>
                <a:spcPct val="70000"/>
              </a:lnSpc>
            </a:pPr>
            <a:r>
              <a:rPr lang="cs-CZ" altLang="cs-CZ" sz="8800" b="1" spc="50" dirty="0" smtClean="0">
                <a:latin typeface="+mj-lt"/>
              </a:rPr>
              <a:t>Finanční příspěvky na </a:t>
            </a:r>
            <a:r>
              <a:rPr lang="cs-CZ" altLang="cs-CZ" dirty="0" smtClean="0">
                <a:latin typeface="+mj-lt"/>
              </a:rPr>
              <a:t>vybrané myslivecké činnosti</a:t>
            </a:r>
            <a:endParaRPr lang="cs-CZ" sz="8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3492499"/>
            <a:ext cx="9144000" cy="2189843"/>
          </a:xfrm>
        </p:spPr>
        <p:txBody>
          <a:bodyPr anchor="t">
            <a:normAutofit/>
          </a:bodyPr>
          <a:lstStyle/>
          <a:p>
            <a:pPr algn="l"/>
            <a:r>
              <a:rPr lang="cs-CZ" altLang="cs-CZ" sz="2800" b="1" dirty="0" smtClean="0">
                <a:latin typeface="+mj-lt"/>
              </a:rPr>
              <a:t>16. června 2022</a:t>
            </a:r>
          </a:p>
          <a:p>
            <a:pPr algn="l"/>
            <a:r>
              <a:rPr lang="cs-CZ" sz="2800" b="1" dirty="0" smtClean="0">
                <a:latin typeface="+mj-lt"/>
              </a:rPr>
              <a:t>Ing. Alice </a:t>
            </a:r>
            <a:r>
              <a:rPr lang="cs-CZ" sz="2800" b="1" dirty="0" err="1" smtClean="0">
                <a:latin typeface="+mj-lt"/>
              </a:rPr>
              <a:t>Ohnoutková</a:t>
            </a:r>
            <a:endParaRPr lang="cs-CZ" sz="2800" b="1" dirty="0" smtClean="0">
              <a:latin typeface="+mj-lt"/>
            </a:endParaRPr>
          </a:p>
          <a:p>
            <a:pPr algn="l"/>
            <a:r>
              <a:rPr lang="cs-CZ" sz="2800" b="1" dirty="0" smtClean="0">
                <a:latin typeface="+mj-lt"/>
              </a:rPr>
              <a:t>Krajský úřad Zlínského kraje</a:t>
            </a:r>
          </a:p>
          <a:p>
            <a:pPr algn="l"/>
            <a:r>
              <a:rPr lang="cs-CZ" sz="2800" b="1" dirty="0" smtClean="0">
                <a:latin typeface="+mj-lt"/>
              </a:rPr>
              <a:t>Odbor životního prostředí</a:t>
            </a:r>
          </a:p>
          <a:p>
            <a:pPr algn="l"/>
            <a:endParaRPr lang="cs-CZ" sz="2800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65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9845733" cy="599440"/>
          </a:xfrm>
        </p:spPr>
        <p:txBody>
          <a:bodyPr>
            <a:noAutofit/>
          </a:bodyPr>
          <a:lstStyle/>
          <a:p>
            <a:r>
              <a:rPr lang="cs-CZ" sz="4800" dirty="0" smtClean="0"/>
              <a:t>MODUL PRO ŽADATELE </a:t>
            </a: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666206" y="1005840"/>
            <a:ext cx="10489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cs-CZ" sz="4800" b="1" dirty="0" smtClean="0"/>
              <a:t>vytvoření uživatelského účtu</a:t>
            </a:r>
            <a:endParaRPr lang="cs-CZ" sz="1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" y="2058492"/>
            <a:ext cx="11406959" cy="412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376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9845733" cy="599440"/>
          </a:xfrm>
        </p:spPr>
        <p:txBody>
          <a:bodyPr>
            <a:noAutofit/>
          </a:bodyPr>
          <a:lstStyle/>
          <a:p>
            <a:r>
              <a:rPr lang="cs-CZ" sz="4800" dirty="0" smtClean="0"/>
              <a:t>MODUL PRO ŽADATELE </a:t>
            </a: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666206" y="1005840"/>
            <a:ext cx="10489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cs-CZ" sz="4800" b="1" dirty="0" smtClean="0"/>
              <a:t>vytvoření uživatelského účtu</a:t>
            </a:r>
            <a:endParaRPr lang="cs-CZ" sz="10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205" y="1782105"/>
            <a:ext cx="9130938" cy="45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376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9845733" cy="78232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Modul pro žadatele - žadatel</a:t>
            </a:r>
            <a:endParaRPr lang="cs-CZ" sz="5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4038"/>
          <a:stretch/>
        </p:blipFill>
        <p:spPr>
          <a:xfrm>
            <a:off x="368532" y="1628774"/>
            <a:ext cx="11371414" cy="4082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376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Žádost</a:t>
            </a:r>
            <a:endParaRPr lang="cs-CZ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6675" b="18907"/>
          <a:stretch/>
        </p:blipFill>
        <p:spPr>
          <a:xfrm>
            <a:off x="717319" y="1188720"/>
            <a:ext cx="10325100" cy="5037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907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Žádost </a:t>
            </a:r>
            <a:endParaRPr lang="cs-CZ" sz="5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06" y="1000125"/>
            <a:ext cx="11007209" cy="5300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176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Žádost - zástřelné</a:t>
            </a:r>
            <a:endParaRPr lang="cs-CZ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-91" t="2141" r="91" b="2929"/>
          <a:stretch/>
        </p:blipFill>
        <p:spPr>
          <a:xfrm>
            <a:off x="987482" y="900517"/>
            <a:ext cx="9411740" cy="5668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27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Žádost - zástřelné</a:t>
            </a:r>
            <a:endParaRPr lang="cs-CZ" sz="5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b="12311"/>
          <a:stretch/>
        </p:blipFill>
        <p:spPr>
          <a:xfrm>
            <a:off x="781396" y="1197031"/>
            <a:ext cx="10719334" cy="5370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047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Žádost - sumář</a:t>
            </a:r>
            <a:endParaRPr lang="cs-CZ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0" y="1022464"/>
            <a:ext cx="11663027" cy="536171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 flipV="1">
            <a:off x="1240970" y="2416628"/>
            <a:ext cx="1110343" cy="2090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nahoru 5"/>
          <p:cNvSpPr/>
          <p:nvPr/>
        </p:nvSpPr>
        <p:spPr>
          <a:xfrm rot="5400000" flipV="1">
            <a:off x="2677232" y="2299712"/>
            <a:ext cx="484632" cy="11364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8800" y="4895850"/>
            <a:ext cx="2743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6662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Po přijetí žádosti</a:t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3600" dirty="0" smtClean="0"/>
              <a:t>ADMINISTRACE ŽÁDOSTI -  </a:t>
            </a:r>
            <a:r>
              <a:rPr lang="cs-CZ" sz="3600" b="0" dirty="0" smtClean="0"/>
              <a:t>administrativní kontrola náležitostí, </a:t>
            </a:r>
            <a:r>
              <a:rPr lang="cs-CZ" sz="3600" b="0" dirty="0" err="1" smtClean="0"/>
              <a:t>příp.výzva</a:t>
            </a:r>
            <a:r>
              <a:rPr lang="cs-CZ" sz="3600" b="0" dirty="0" smtClean="0"/>
              <a:t> k doplnění,terénní kontroly na místě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ROZHODNUTÍ O ŽÁDOSTI - </a:t>
            </a:r>
            <a:r>
              <a:rPr lang="cs-CZ" sz="3600" b="0" dirty="0" smtClean="0"/>
              <a:t>zhodnocení objemu žádostí, oznámení o vyplácení, nebo případném krácení (IV. čtvrtletí)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VYPLÁCENÍ ŽÁDOSTI – </a:t>
            </a:r>
            <a:r>
              <a:rPr lang="cs-CZ" sz="3600" b="0" dirty="0" smtClean="0"/>
              <a:t>konec roku</a:t>
            </a:r>
            <a:endParaRPr lang="cs-CZ" sz="3600" b="0" dirty="0"/>
          </a:p>
        </p:txBody>
      </p:sp>
    </p:spTree>
    <p:extLst>
      <p:ext uri="{BB962C8B-B14F-4D97-AF65-F5344CB8AC3E}">
        <p14:creationId xmlns="" xmlns:p14="http://schemas.microsoft.com/office/powerpoint/2010/main" val="196662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Přílohy – výpis z evidence skutečných majitelů</a:t>
            </a:r>
            <a:endParaRPr lang="cs-CZ" sz="5400" dirty="0"/>
          </a:p>
        </p:txBody>
      </p:sp>
      <p:sp>
        <p:nvSpPr>
          <p:cNvPr id="5" name="Obdélník 4"/>
          <p:cNvSpPr/>
          <p:nvPr/>
        </p:nvSpPr>
        <p:spPr>
          <a:xfrm>
            <a:off x="781395" y="3487783"/>
            <a:ext cx="109098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(12)</a:t>
            </a:r>
            <a:r>
              <a:rPr lang="cs-CZ" sz="2400" dirty="0" smtClean="0"/>
              <a:t> </a:t>
            </a:r>
            <a:r>
              <a:rPr lang="cs-CZ" sz="2400" b="1" dirty="0" smtClean="0"/>
              <a:t>Je-li žadatelem o poskytnutí finančního příspěvku právnická osoba evidující skutečného majitele podle zákona upravujícího evidenci skutečných majitelů</a:t>
            </a:r>
            <a:r>
              <a:rPr lang="cs-CZ" sz="2400" b="1" baseline="30000" dirty="0" smtClean="0">
                <a:hlinkClick r:id="rId2"/>
              </a:rPr>
              <a:t>39</a:t>
            </a:r>
            <a:r>
              <a:rPr lang="cs-CZ" sz="2400" b="1" dirty="0" smtClean="0">
                <a:hlinkClick r:id="rId2"/>
              </a:rPr>
              <a:t>)</a:t>
            </a:r>
            <a:r>
              <a:rPr lang="cs-CZ" sz="2400" b="1" dirty="0" smtClean="0"/>
              <a:t>, přikládá k žádosti úplný výpis údajů o skutečném majiteli právnické osoby platných k okamžiku podání žádosti, který není starší než 3 měsíce od okamžiku podání žádosti.                                                   		</a:t>
            </a:r>
            <a:r>
              <a:rPr lang="cs-CZ" sz="3600" b="1" dirty="0" smtClean="0"/>
              <a:t>zákon č.37/2021 Sb.</a:t>
            </a:r>
            <a:endParaRPr lang="cs-CZ" sz="3600" b="1" dirty="0"/>
          </a:p>
        </p:txBody>
      </p:sp>
      <p:sp>
        <p:nvSpPr>
          <p:cNvPr id="6" name="Obdélník 5"/>
          <p:cNvSpPr/>
          <p:nvPr/>
        </p:nvSpPr>
        <p:spPr>
          <a:xfrm>
            <a:off x="781395" y="1672046"/>
            <a:ext cx="10635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Nařízení vlády č. 30/2014 Sb. </a:t>
            </a:r>
            <a:r>
              <a:rPr lang="cs-CZ" sz="2800" b="1" i="1" dirty="0" smtClean="0"/>
              <a:t>Nařízení vlády o stanovení závazných pravidel poskytování finančních příspěvků na hospodaření v lesích a na vybrané myslivecké činnosti</a:t>
            </a:r>
            <a:endParaRPr lang="cs-CZ" sz="2800" b="1" dirty="0"/>
          </a:p>
        </p:txBody>
      </p:sp>
      <p:sp>
        <p:nvSpPr>
          <p:cNvPr id="7" name="Šipka doprava 6"/>
          <p:cNvSpPr/>
          <p:nvPr/>
        </p:nvSpPr>
        <p:spPr>
          <a:xfrm>
            <a:off x="1227908" y="5413901"/>
            <a:ext cx="12148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2DA642-EB25-3A4B-98AD-DC64A935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156754"/>
            <a:ext cx="3646352" cy="1313231"/>
          </a:xfrm>
          <a:solidFill>
            <a:srgbClr val="FEEF66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cs-CZ" sz="4800" dirty="0" smtClean="0">
                <a:latin typeface="Arial" panose="020B0604020202020204" pitchFamily="34" charset="0"/>
              </a:rPr>
              <a:t>Program</a:t>
            </a:r>
            <a:endParaRPr lang="cs-CZ" sz="4800" dirty="0">
              <a:latin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0AC446F-4CCF-4040-98B5-D629E72C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469985"/>
            <a:ext cx="11264900" cy="5163869"/>
          </a:xfrm>
          <a:noFill/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cs-CZ" sz="3600" b="1" dirty="0" smtClean="0"/>
              <a:t>Obecné podmínky dle Nařízení </a:t>
            </a:r>
            <a:r>
              <a:rPr lang="cs-CZ" sz="3600" b="1" dirty="0" err="1" smtClean="0"/>
              <a:t>vl</a:t>
            </a:r>
            <a:r>
              <a:rPr lang="cs-CZ" sz="3600" b="1" dirty="0" smtClean="0"/>
              <a:t>. č.30/2014 Sb.</a:t>
            </a:r>
          </a:p>
          <a:p>
            <a:pPr marL="514350" indent="-514350">
              <a:buAutoNum type="arabicPeriod"/>
            </a:pPr>
            <a:endParaRPr lang="cs-CZ" sz="1000" b="1" dirty="0" smtClean="0"/>
          </a:p>
          <a:p>
            <a:pPr marL="514350" indent="-514350">
              <a:buAutoNum type="arabicPeriod"/>
            </a:pPr>
            <a:r>
              <a:rPr lang="cs-CZ" sz="3600" b="1" dirty="0" smtClean="0"/>
              <a:t>Modul pro žadatele</a:t>
            </a:r>
          </a:p>
          <a:p>
            <a:pPr marL="514350" indent="-514350">
              <a:buAutoNum type="arabicPeriod"/>
            </a:pPr>
            <a:endParaRPr lang="cs-CZ" sz="1000" b="1" dirty="0" smtClean="0"/>
          </a:p>
          <a:p>
            <a:pPr marL="514350" indent="-514350">
              <a:buAutoNum type="arabicPeriod"/>
            </a:pPr>
            <a:r>
              <a:rPr lang="cs-CZ" sz="3600" b="1" dirty="0" smtClean="0"/>
              <a:t>Výpis z evidence skutečných majitelů</a:t>
            </a:r>
          </a:p>
          <a:p>
            <a:pPr marL="514350" indent="-514350">
              <a:buAutoNum type="arabicPeriod"/>
            </a:pPr>
            <a:endParaRPr lang="cs-CZ" sz="1000" b="1" dirty="0" smtClean="0"/>
          </a:p>
          <a:p>
            <a:pPr marL="514350" indent="-514350">
              <a:buAutoNum type="arabicPeriod"/>
            </a:pPr>
            <a:r>
              <a:rPr lang="cs-CZ" sz="3600" b="1" dirty="0" smtClean="0"/>
              <a:t>Finanční příspěvky program G.</a:t>
            </a:r>
          </a:p>
          <a:p>
            <a:pPr marL="514350" indent="-514350">
              <a:buAutoNum type="arabicPeriod"/>
            </a:pPr>
            <a:endParaRPr lang="cs-CZ" sz="1000" b="1" dirty="0" smtClean="0"/>
          </a:p>
          <a:p>
            <a:pPr marL="514350" indent="-514350">
              <a:buAutoNum type="arabicPeriod"/>
            </a:pPr>
            <a:r>
              <a:rPr lang="cs-CZ" sz="3600" b="1" dirty="0" smtClean="0"/>
              <a:t>Finanční příspěvky program K.</a:t>
            </a:r>
            <a:endParaRPr lang="cs-CZ" sz="3600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B9DBC78F-0EBC-B64F-A71B-D88E3474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0127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Výpis z evidence SM</a:t>
            </a:r>
            <a:endParaRPr lang="cs-CZ" sz="5400" dirty="0"/>
          </a:p>
        </p:txBody>
      </p:sp>
      <p:sp>
        <p:nvSpPr>
          <p:cNvPr id="5" name="Obdélník 4"/>
          <p:cNvSpPr/>
          <p:nvPr/>
        </p:nvSpPr>
        <p:spPr>
          <a:xfrm>
            <a:off x="781395" y="1022465"/>
            <a:ext cx="10909862" cy="478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SzPct val="100000"/>
              <a:defRPr/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střet zájmů </a:t>
            </a: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stanoven zákonem o střetu zájmů č. 159/2006 Sb., </a:t>
            </a:r>
          </a:p>
          <a:p>
            <a:pPr marL="1588">
              <a:spcBef>
                <a:spcPts val="700"/>
              </a:spcBef>
              <a:buSzPct val="100000"/>
              <a:defRPr/>
            </a:pP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→ vyloučeno poskytování dotací podle rozpočtových pravidel osobám ve střetu zájmu</a:t>
            </a:r>
            <a:r>
              <a:rPr lang="cs-CZ" altLang="cs-CZ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344488" indent="-342900">
              <a:spcBef>
                <a:spcPts val="700"/>
              </a:spcBef>
              <a:buSzPct val="10000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zákon o evidenci skutečných majitelů č. 37/2021 Sb.</a:t>
            </a:r>
          </a:p>
          <a:p>
            <a:pPr marL="344488" indent="-342900">
              <a:spcBef>
                <a:spcPts val="700"/>
              </a:spcBef>
              <a:buSzPct val="10000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Platnost 3.2.2021, účinnost 1.6.2021</a:t>
            </a:r>
          </a:p>
          <a:p>
            <a:pPr marL="344488" indent="-342900">
              <a:spcBef>
                <a:spcPts val="700"/>
              </a:spcBef>
              <a:buSzPct val="10000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Transpozice směrnice EU – praní špinavých peněz</a:t>
            </a:r>
          </a:p>
          <a:p>
            <a:pPr marL="344488" indent="-342900">
              <a:spcBef>
                <a:spcPts val="700"/>
              </a:spcBef>
              <a:buSzPct val="10000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</a:pP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-evidence vznikla z dat veřejných rejstříků automatickým průpisem (=průpis údajů nebo jejich výmaz bez náhrady nebo s nahrazením novými údaji, vedených ve veřejném rejstříku podle zákona upravujícího veřejné rejstříky právnických a fyzických osob a evidenci </a:t>
            </a:r>
            <a:r>
              <a:rPr lang="cs-CZ" altLang="cs-CZ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svěřenských</a:t>
            </a: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fondů (dále jen „veřejný rejstřík“) – průpis strojová aplikace.</a:t>
            </a:r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Výpis z evidence SM</a:t>
            </a:r>
            <a:endParaRPr lang="cs-CZ" sz="5400" dirty="0"/>
          </a:p>
        </p:txBody>
      </p:sp>
      <p:sp>
        <p:nvSpPr>
          <p:cNvPr id="5" name="Obdélník 4"/>
          <p:cNvSpPr/>
          <p:nvPr/>
        </p:nvSpPr>
        <p:spPr>
          <a:xfrm>
            <a:off x="781395" y="1022465"/>
            <a:ext cx="10909862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SzPct val="100000"/>
              <a:defRPr/>
            </a:pPr>
            <a:r>
              <a:rPr lang="cs-CZ" altLang="cs-CZ" sz="3600" b="1" i="1" dirty="0" smtClean="0">
                <a:solidFill>
                  <a:srgbClr val="000000"/>
                </a:solidFill>
                <a:latin typeface="Arial" charset="0"/>
              </a:rPr>
              <a:t>-skutečným majitelem každá fyzická osoba, která je koncovým příjemcem nebo osobou s koncovým vlivem</a:t>
            </a:r>
          </a:p>
          <a:p>
            <a:pPr>
              <a:spcBef>
                <a:spcPts val="700"/>
              </a:spcBef>
              <a:buSzPct val="100000"/>
              <a:defRPr/>
            </a:pPr>
            <a:r>
              <a:rPr lang="cs-CZ" altLang="cs-CZ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cs-CZ" altLang="cs-CZ" sz="3600" i="1" dirty="0" smtClean="0">
                <a:solidFill>
                  <a:srgbClr val="000000"/>
                </a:solidFill>
                <a:latin typeface="Arial" charset="0"/>
              </a:rPr>
              <a:t>evidující osoba musí zajistit, aby platné údaje o jejím skutečném majiteli nebo o skutečném majiteli právního uspořádání odpovídaly skutečnému stavu</a:t>
            </a:r>
          </a:p>
          <a:p>
            <a:pPr>
              <a:spcBef>
                <a:spcPts val="700"/>
              </a:spcBef>
              <a:buSzPct val="100000"/>
              <a:defRPr/>
            </a:pPr>
            <a:r>
              <a:rPr lang="cs-CZ" altLang="cs-CZ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Získání </a:t>
            </a:r>
            <a:r>
              <a:rPr lang="cs-CZ" altLang="cs-CZ" sz="36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úplného výpisu</a:t>
            </a:r>
            <a:r>
              <a:rPr lang="cs-CZ" altLang="cs-CZ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ts val="700"/>
              </a:spcBef>
              <a:buSzPct val="100000"/>
              <a:buFontTx/>
              <a:buChar char="-"/>
              <a:defRPr/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Datovou schránkou – zdarma</a:t>
            </a:r>
          </a:p>
          <a:p>
            <a:pPr>
              <a:spcBef>
                <a:spcPts val="700"/>
              </a:spcBef>
              <a:buSzPct val="100000"/>
              <a:buFontTx/>
              <a:buChar char="-"/>
              <a:defRPr/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Krajský soud – zpoplatněno 70,- Kč/strana</a:t>
            </a:r>
            <a:endParaRPr lang="cs-CZ" altLang="cs-CZ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Výpis z evidence SM – datová schránka</a:t>
            </a:r>
            <a:br>
              <a:rPr lang="cs-CZ" sz="5400" dirty="0" smtClean="0"/>
            </a:br>
            <a:endParaRPr lang="cs-CZ" sz="5400" dirty="0"/>
          </a:p>
        </p:txBody>
      </p:sp>
      <p:sp>
        <p:nvSpPr>
          <p:cNvPr id="5" name="Obdélník 4"/>
          <p:cNvSpPr/>
          <p:nvPr/>
        </p:nvSpPr>
        <p:spPr>
          <a:xfrm>
            <a:off x="781395" y="1022465"/>
            <a:ext cx="10909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SzPct val="100000"/>
              <a:defRPr/>
            </a:pPr>
            <a:r>
              <a:rPr lang="cs-CZ" altLang="cs-CZ" sz="3600" b="1" i="1" dirty="0" smtClean="0">
                <a:solidFill>
                  <a:srgbClr val="000000"/>
                </a:solidFill>
                <a:latin typeface="Arial" charset="0"/>
              </a:rPr>
              <a:t>-</a:t>
            </a:r>
            <a:endParaRPr lang="cs-CZ" altLang="cs-CZ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35199"/>
          <a:stretch>
            <a:fillRect/>
          </a:stretch>
        </p:blipFill>
        <p:spPr bwMode="auto">
          <a:xfrm>
            <a:off x="1088027" y="1668795"/>
            <a:ext cx="9967374" cy="44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299258"/>
            <a:ext cx="10672355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Výpis z evidence SM datová schránka </a:t>
            </a:r>
            <a:br>
              <a:rPr lang="cs-CZ" sz="5400" dirty="0" smtClean="0"/>
            </a:br>
            <a:endParaRPr lang="cs-CZ" sz="5400" dirty="0"/>
          </a:p>
        </p:txBody>
      </p:sp>
      <p:sp>
        <p:nvSpPr>
          <p:cNvPr id="5" name="Obdélník 4"/>
          <p:cNvSpPr/>
          <p:nvPr/>
        </p:nvSpPr>
        <p:spPr>
          <a:xfrm>
            <a:off x="781395" y="1022465"/>
            <a:ext cx="10909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SzPct val="100000"/>
              <a:defRPr/>
            </a:pPr>
            <a:r>
              <a:rPr lang="cs-CZ" altLang="cs-CZ" sz="3600" b="1" i="1" dirty="0" smtClean="0">
                <a:solidFill>
                  <a:srgbClr val="000000"/>
                </a:solidFill>
                <a:latin typeface="Arial" charset="0"/>
              </a:rPr>
              <a:t>-</a:t>
            </a:r>
            <a:endParaRPr lang="cs-CZ" altLang="cs-CZ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96" y="1668796"/>
            <a:ext cx="9133313" cy="50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583681" y="2063931"/>
            <a:ext cx="492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VÝSTUP -VÝPIS PODEPSANÝ ELEKTRONICKÝM</a:t>
            </a:r>
          </a:p>
          <a:p>
            <a:r>
              <a:rPr lang="cs-CZ" sz="2800" b="1" dirty="0" smtClean="0"/>
              <a:t>CERTIFIKÁTEM SOUDU</a:t>
            </a:r>
            <a:endParaRPr lang="cs-CZ" sz="2800" b="1" dirty="0"/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5400" dirty="0" smtClean="0"/>
              <a:t>Výpis z evidence SM – žádost na rejstříkový soud</a:t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3600" dirty="0" smtClean="0"/>
              <a:t>Krajský soud v Brně, 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volně psaní žádost, 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po posouzení žádosti soudem a zaplacení poplatku         úplný výpis z evidence SM</a:t>
            </a:r>
            <a:br>
              <a:rPr lang="cs-CZ" sz="36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sp>
        <p:nvSpPr>
          <p:cNvPr id="4" name="Šipka doprava 3"/>
          <p:cNvSpPr/>
          <p:nvPr/>
        </p:nvSpPr>
        <p:spPr>
          <a:xfrm>
            <a:off x="2965269" y="4624251"/>
            <a:ext cx="978408" cy="261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96" y="299258"/>
            <a:ext cx="9559636" cy="723206"/>
          </a:xfrm>
        </p:spPr>
        <p:txBody>
          <a:bodyPr>
            <a:noAutofit/>
          </a:bodyPr>
          <a:lstStyle/>
          <a:p>
            <a:r>
              <a:rPr lang="cs-CZ" sz="4800" dirty="0" smtClean="0"/>
              <a:t>ZŘÍZENÍ DATOVÉ SCHRÁNKY</a:t>
            </a: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781396" y="1022464"/>
            <a:ext cx="1107967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sz="3600" b="1" dirty="0" err="1" smtClean="0"/>
              <a:t>Czech</a:t>
            </a:r>
            <a:r>
              <a:rPr lang="cs-CZ" sz="3600" b="1" dirty="0" smtClean="0"/>
              <a:t> POINT (Česká pošta,úřady)</a:t>
            </a:r>
          </a:p>
          <a:p>
            <a:pPr>
              <a:buFontTx/>
              <a:buChar char="-"/>
            </a:pPr>
            <a:r>
              <a:rPr lang="cs-CZ" sz="3600" b="1" dirty="0" smtClean="0"/>
              <a:t> žádá statutární zástupce</a:t>
            </a:r>
          </a:p>
          <a:p>
            <a:pPr>
              <a:buFontTx/>
              <a:buChar char="-"/>
            </a:pPr>
            <a:r>
              <a:rPr lang="cs-CZ" sz="3600" b="1" dirty="0" smtClean="0"/>
              <a:t> zdarma</a:t>
            </a:r>
          </a:p>
          <a:p>
            <a:pPr>
              <a:buFontTx/>
              <a:buChar char="-"/>
            </a:pPr>
            <a:r>
              <a:rPr lang="cs-CZ" sz="3600" b="1" dirty="0" smtClean="0"/>
              <a:t> přístupové údaje poštou</a:t>
            </a:r>
          </a:p>
          <a:p>
            <a:pPr>
              <a:buFontTx/>
              <a:buChar char="-"/>
            </a:pPr>
            <a:r>
              <a:rPr lang="cs-CZ" sz="3600" b="1" dirty="0" smtClean="0"/>
              <a:t>od 1.1. povinné pro všechny subjekty s IČ</a:t>
            </a:r>
          </a:p>
          <a:p>
            <a:r>
              <a:rPr lang="cs-CZ" sz="3600" b="1" dirty="0" smtClean="0"/>
              <a:t> zjednodušení, přehlednost (90 dní)</a:t>
            </a:r>
          </a:p>
          <a:p>
            <a:r>
              <a:rPr lang="cs-CZ" sz="3600" b="1" dirty="0" smtClean="0"/>
              <a:t> povinnost používat ji ke komunikaci s orgány veřejné moci, nutno sledovat, doručení otevřením schránky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9537" y="1022464"/>
            <a:ext cx="2731901" cy="110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ínus 6"/>
          <p:cNvSpPr/>
          <p:nvPr/>
        </p:nvSpPr>
        <p:spPr>
          <a:xfrm>
            <a:off x="426323" y="4415246"/>
            <a:ext cx="544485" cy="535577"/>
          </a:xfrm>
          <a:prstGeom prst="mathMinus">
            <a:avLst>
              <a:gd name="adj1" fmla="val 32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lus 7"/>
          <p:cNvSpPr/>
          <p:nvPr/>
        </p:nvSpPr>
        <p:spPr>
          <a:xfrm>
            <a:off x="336071" y="3814354"/>
            <a:ext cx="634737" cy="600892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6" y="299258"/>
            <a:ext cx="11469187" cy="72320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Zlepšování životního prostředí zvěře   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Políčka pro zvěř</a:t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781396" y="1698171"/>
            <a:ext cx="11079677" cy="5159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- </a:t>
            </a:r>
            <a:r>
              <a:rPr lang="cs-CZ" sz="3200" dirty="0" smtClean="0"/>
              <a:t>sazba 8.000,- Kč/ha        -velikost 0,05 ha – 1 ha</a:t>
            </a:r>
          </a:p>
          <a:p>
            <a:pPr>
              <a:buFontTx/>
              <a:buChar char="-"/>
            </a:pPr>
            <a:r>
              <a:rPr lang="cs-CZ" sz="3200" dirty="0" smtClean="0"/>
              <a:t> minimálně 2 plodiny, které jsou potravní složkou zvěře a    nenacházejí se v sousedících zemědělských kulturách</a:t>
            </a:r>
          </a:p>
          <a:p>
            <a:pPr>
              <a:buFontTx/>
              <a:buChar char="-"/>
            </a:pPr>
            <a:r>
              <a:rPr lang="cs-CZ" sz="3200" dirty="0" smtClean="0"/>
              <a:t> plodiny mají poskytovat zvěři pastevní a krytové možnosti</a:t>
            </a:r>
          </a:p>
          <a:p>
            <a:r>
              <a:rPr lang="cs-CZ" sz="3200" dirty="0" smtClean="0"/>
              <a:t>po většinu roku – zejména v zimě</a:t>
            </a:r>
          </a:p>
          <a:p>
            <a:endParaRPr lang="cs-CZ" sz="1000" dirty="0" smtClean="0"/>
          </a:p>
          <a:p>
            <a:r>
              <a:rPr lang="cs-CZ" sz="3200" b="1" dirty="0" smtClean="0"/>
              <a:t>Přílohy </a:t>
            </a:r>
          </a:p>
          <a:p>
            <a:r>
              <a:rPr lang="cs-CZ" sz="2800" dirty="0" smtClean="0"/>
              <a:t>- čestné prohlášení o souhlasu vlastníka pozemku, (</a:t>
            </a:r>
            <a:r>
              <a:rPr lang="cs-CZ" sz="2800" dirty="0" err="1" smtClean="0"/>
              <a:t>p.č.pozemku</a:t>
            </a:r>
            <a:r>
              <a:rPr lang="cs-CZ" sz="2800" dirty="0" smtClean="0"/>
              <a:t>,jméno vlastníka)</a:t>
            </a:r>
          </a:p>
          <a:p>
            <a:pPr>
              <a:buFontTx/>
              <a:buChar char="-"/>
            </a:pPr>
            <a:r>
              <a:rPr lang="cs-CZ" sz="2800" dirty="0" smtClean="0"/>
              <a:t> zákres do mapy</a:t>
            </a:r>
          </a:p>
          <a:p>
            <a:pPr>
              <a:buFontTx/>
              <a:buChar char="-"/>
            </a:pPr>
            <a:r>
              <a:rPr lang="cs-CZ" sz="2800" dirty="0" smtClean="0"/>
              <a:t> agrotechnická dokumentace (práce, plodiny, výměra)</a:t>
            </a:r>
            <a:endParaRPr lang="cs-CZ" sz="3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43" y="299258"/>
            <a:ext cx="11411130" cy="72320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Zlepšování životního prostředí zvěře </a:t>
            </a:r>
            <a:br>
              <a:rPr lang="cs-CZ" sz="3600" dirty="0" smtClean="0"/>
            </a:br>
            <a:r>
              <a:rPr lang="cs-CZ" sz="3600" dirty="0" smtClean="0"/>
              <a:t>   </a:t>
            </a:r>
            <a:br>
              <a:rPr lang="cs-CZ" sz="3600" dirty="0" smtClean="0"/>
            </a:br>
            <a:r>
              <a:rPr lang="cs-CZ" sz="3600" dirty="0" smtClean="0"/>
              <a:t>Myslivecká zařízení</a:t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781396" y="1894115"/>
            <a:ext cx="1107967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Nora 2000,- Kč	                                 Napajedlo 1000,- Kč Lapací zařízení 1000 ,- Kč               Hnízdní budky 500,- Kč</a:t>
            </a:r>
          </a:p>
          <a:p>
            <a:r>
              <a:rPr lang="cs-CZ" sz="3200" dirty="0" smtClean="0"/>
              <a:t>Odchytové zařízení 16000,-Kč         Krmelečky  1000,- Kč</a:t>
            </a:r>
          </a:p>
          <a:p>
            <a:r>
              <a:rPr lang="cs-CZ" sz="3200" dirty="0" err="1" smtClean="0"/>
              <a:t>Plašiče</a:t>
            </a:r>
            <a:r>
              <a:rPr lang="cs-CZ" sz="3200" dirty="0" smtClean="0"/>
              <a:t> 2000,- Kč</a:t>
            </a:r>
          </a:p>
          <a:p>
            <a:endParaRPr lang="cs-CZ" sz="1000" dirty="0" smtClean="0"/>
          </a:p>
          <a:p>
            <a:r>
              <a:rPr lang="cs-CZ" sz="3200" b="1" dirty="0" smtClean="0"/>
              <a:t>Přílohy </a:t>
            </a:r>
          </a:p>
          <a:p>
            <a:r>
              <a:rPr lang="cs-CZ" sz="2800" dirty="0" smtClean="0"/>
              <a:t>-čestné prohlášení o souhlasu vlastníka pozemku (</a:t>
            </a:r>
            <a:r>
              <a:rPr lang="cs-CZ" sz="2800" dirty="0" err="1" smtClean="0"/>
              <a:t>p.č.pozemku</a:t>
            </a:r>
            <a:r>
              <a:rPr lang="cs-CZ" sz="2800" dirty="0" smtClean="0"/>
              <a:t>,jméno vlastníka)</a:t>
            </a:r>
          </a:p>
          <a:p>
            <a:pPr>
              <a:buFontTx/>
              <a:buChar char="-"/>
            </a:pPr>
            <a:r>
              <a:rPr lang="cs-CZ" sz="2800" dirty="0" smtClean="0"/>
              <a:t>zákres do mapy</a:t>
            </a:r>
          </a:p>
          <a:p>
            <a:pPr>
              <a:buFontTx/>
              <a:buChar char="-"/>
            </a:pPr>
            <a:r>
              <a:rPr lang="cs-CZ" sz="2800" dirty="0" smtClean="0"/>
              <a:t>technická dokumentace    1x za 10 let nesmí překročit </a:t>
            </a:r>
            <a:r>
              <a:rPr lang="cs-CZ" sz="2800" dirty="0" err="1" smtClean="0"/>
              <a:t>max</a:t>
            </a:r>
            <a:r>
              <a:rPr lang="cs-CZ" sz="2800" dirty="0" smtClean="0"/>
              <a:t> počet</a:t>
            </a:r>
            <a:endParaRPr lang="cs-CZ" sz="3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43" y="299258"/>
            <a:ext cx="11411130" cy="102154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Snižování početních stavů prasete divokého</a:t>
            </a:r>
            <a:br>
              <a:rPr lang="cs-CZ" sz="3600" dirty="0" smtClean="0"/>
            </a:br>
            <a:r>
              <a:rPr lang="cs-CZ" sz="3600" dirty="0" smtClean="0"/>
              <a:t>   </a:t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781396" y="1654629"/>
            <a:ext cx="110796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3600" b="1" dirty="0" smtClean="0"/>
              <a:t> </a:t>
            </a:r>
            <a:r>
              <a:rPr lang="cs-CZ" sz="3600" dirty="0" smtClean="0"/>
              <a:t>sazba 2000,-/ks</a:t>
            </a:r>
          </a:p>
          <a:p>
            <a:pPr>
              <a:buFontTx/>
              <a:buChar char="-"/>
            </a:pPr>
            <a:r>
              <a:rPr lang="cs-CZ" sz="3600" b="1" dirty="0" smtClean="0"/>
              <a:t> příspěvek na každý kus, kterým byl překročen  průměr za posledních 5 předchozích  let (</a:t>
            </a:r>
            <a:r>
              <a:rPr lang="cs-CZ" sz="2400" dirty="0" smtClean="0"/>
              <a:t>2016….2021)</a:t>
            </a:r>
          </a:p>
          <a:p>
            <a:pPr>
              <a:buFontTx/>
              <a:buChar char="-"/>
            </a:pPr>
            <a:r>
              <a:rPr lang="cs-CZ" sz="3600" dirty="0" smtClean="0"/>
              <a:t> pouze kusy předložené k vyšetření na svalovce s pírkem</a:t>
            </a:r>
          </a:p>
          <a:p>
            <a:pPr>
              <a:buFontTx/>
              <a:buChar char="-"/>
            </a:pPr>
            <a:r>
              <a:rPr lang="cs-CZ" sz="3600" dirty="0" smtClean="0"/>
              <a:t> při dodávkách do výkupu nutno předložit doklad (potvrzení o předání ulovených prasat s pírkem)</a:t>
            </a:r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14" y="299258"/>
            <a:ext cx="11350171" cy="91994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Podpora ohrožených druhů zvěře a zajíce polního   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 </a:t>
            </a:r>
            <a:br>
              <a:rPr lang="cs-CZ" sz="360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1050" dirty="0" smtClean="0"/>
              <a:t/>
            </a:r>
            <a:br>
              <a:rPr lang="cs-CZ" sz="105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595085" y="1422400"/>
            <a:ext cx="111759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50" dirty="0" smtClean="0">
                <a:latin typeface="Arial" panose="020B0604020202020204" pitchFamily="34" charset="0"/>
                <a:ea typeface="+mj-ea"/>
                <a:cs typeface="+mj-cs"/>
              </a:rPr>
              <a:t>Vypouštění koroptví a zajíců  </a:t>
            </a:r>
          </a:p>
          <a:p>
            <a:r>
              <a:rPr lang="cs-CZ" sz="3200" b="1" spc="50" dirty="0" smtClean="0">
                <a:latin typeface="Arial" panose="020B0604020202020204" pitchFamily="34" charset="0"/>
                <a:ea typeface="+mj-ea"/>
                <a:cs typeface="+mj-cs"/>
              </a:rPr>
              <a:t>Sazba</a:t>
            </a:r>
            <a:r>
              <a:rPr lang="cs-CZ" sz="3600" b="1" spc="50" dirty="0" smtClean="0"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cs-CZ" sz="3200" spc="50" dirty="0" smtClean="0">
                <a:latin typeface="Arial" panose="020B0604020202020204" pitchFamily="34" charset="0"/>
              </a:rPr>
              <a:t>koroptev 250,-/ks, přenosné přístřešky 200,-/ks      zajíc 1500,-/ks</a:t>
            </a:r>
            <a:r>
              <a:rPr lang="cs-CZ" sz="3200" b="1" spc="50" dirty="0" smtClean="0">
                <a:latin typeface="Arial" panose="020B0604020202020204" pitchFamily="34" charset="0"/>
                <a:ea typeface="+mj-ea"/>
                <a:cs typeface="+mj-cs"/>
              </a:rPr>
              <a:t>  </a:t>
            </a:r>
          </a:p>
          <a:p>
            <a:r>
              <a:rPr lang="cs-CZ" sz="3200" b="1" spc="50" dirty="0" smtClean="0">
                <a:latin typeface="Arial" panose="020B0604020202020204" pitchFamily="34" charset="0"/>
                <a:ea typeface="+mj-ea"/>
                <a:cs typeface="+mj-cs"/>
              </a:rPr>
              <a:t>Podmínky</a:t>
            </a:r>
          </a:p>
          <a:p>
            <a:pPr>
              <a:buFontTx/>
              <a:buChar char="-"/>
            </a:pP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zvěř vypouštěna do lokalit přirozeného výskytu</a:t>
            </a:r>
          </a:p>
          <a:p>
            <a:pPr>
              <a:buFontTx/>
              <a:buChar char="-"/>
            </a:pP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min. počet </a:t>
            </a:r>
            <a:r>
              <a:rPr lang="cs-CZ" sz="3200" b="1" spc="50" dirty="0" smtClean="0">
                <a:latin typeface="Arial" panose="020B0604020202020204" pitchFamily="34" charset="0"/>
                <a:ea typeface="+mj-ea"/>
                <a:cs typeface="+mj-cs"/>
              </a:rPr>
              <a:t>30 koroptví     10 zajíců</a:t>
            </a:r>
          </a:p>
          <a:p>
            <a:pPr>
              <a:buFontTx/>
              <a:buChar char="-"/>
            </a:pP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jedinci trvale označeni značkami</a:t>
            </a:r>
          </a:p>
          <a:p>
            <a:pPr>
              <a:buFontTx/>
              <a:buChar char="-"/>
            </a:pP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vypouštěná zvěř není </a:t>
            </a:r>
            <a:r>
              <a:rPr lang="cs-CZ" sz="3200" b="1" spc="50" dirty="0" smtClean="0">
                <a:latin typeface="Arial" panose="020B0604020202020204" pitchFamily="34" charset="0"/>
                <a:ea typeface="+mj-ea"/>
                <a:cs typeface="+mj-cs"/>
              </a:rPr>
              <a:t>5 let </a:t>
            </a: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předmětem podnikatelské  činnosti ani  lovu</a:t>
            </a:r>
          </a:p>
          <a:p>
            <a:pPr>
              <a:buFontTx/>
              <a:buChar char="-"/>
            </a:pP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 při vypouštění přítomen zástupce krajského úřadu</a:t>
            </a:r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9845733" cy="599440"/>
          </a:xfrm>
        </p:spPr>
        <p:txBody>
          <a:bodyPr>
            <a:noAutofit/>
          </a:bodyPr>
          <a:lstStyle/>
          <a:p>
            <a:r>
              <a:rPr lang="cs-CZ" sz="4800" dirty="0" smtClean="0"/>
              <a:t>Obecné podmínky–přehled FP </a:t>
            </a:r>
            <a:r>
              <a:rPr lang="cs-CZ" sz="4800" dirty="0" smtClean="0">
                <a:solidFill>
                  <a:srgbClr val="FF0000"/>
                </a:solidFill>
              </a:rPr>
              <a:t>G</a:t>
            </a:r>
            <a:r>
              <a:rPr lang="cs-CZ" sz="4800" dirty="0" smtClean="0"/>
              <a:t> 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 </a:t>
            </a: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666206" y="1005840"/>
            <a:ext cx="104894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cs-CZ" sz="3200" b="1" dirty="0" smtClean="0"/>
              <a:t>Příspěvky na zlepšování životního prostředí zvěře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políčka pro zvěř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napajedla pro zvěř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betonové nory na lov lišek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lapací zařízení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hnízdní budky pro vodní ptáky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odchytová zařízení pro spárkatou zvěř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krmelce pro drobnou zvěř</a:t>
            </a:r>
          </a:p>
          <a:p>
            <a:pPr marL="514350" indent="-514350">
              <a:buFontTx/>
              <a:buChar char="-"/>
            </a:pPr>
            <a:r>
              <a:rPr lang="cs-CZ" sz="2800" dirty="0" err="1" smtClean="0"/>
              <a:t>akusticko</a:t>
            </a:r>
            <a:r>
              <a:rPr lang="cs-CZ" sz="2800" dirty="0" smtClean="0"/>
              <a:t>- světelné </a:t>
            </a:r>
            <a:r>
              <a:rPr lang="cs-CZ" sz="2800" dirty="0" err="1" smtClean="0"/>
              <a:t>plašiče</a:t>
            </a:r>
            <a:endParaRPr lang="cs-CZ" sz="2800" dirty="0" smtClean="0"/>
          </a:p>
          <a:p>
            <a:pPr marL="514350" indent="-514350">
              <a:buFontTx/>
              <a:buChar char="-"/>
            </a:pPr>
            <a:r>
              <a:rPr lang="cs-CZ" sz="2800" dirty="0" smtClean="0"/>
              <a:t>příspěvek na krmivo v přezimovacích obůrkách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snižování početních stavů kormorána velkého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snižování početních stavů prasete divokého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9287" y="1525089"/>
            <a:ext cx="1772466" cy="247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3767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14" y="299258"/>
            <a:ext cx="11350171" cy="93445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Podpora ohrožených druhů zvěře a zajíce polního </a:t>
            </a:r>
            <a:br>
              <a:rPr lang="cs-CZ" sz="3600" dirty="0" smtClean="0"/>
            </a:br>
            <a:r>
              <a:rPr lang="cs-CZ" sz="3600" dirty="0" smtClean="0"/>
              <a:t>  </a:t>
            </a:r>
            <a:br>
              <a:rPr lang="cs-CZ" sz="360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1050" dirty="0" smtClean="0"/>
              <a:t/>
            </a:r>
            <a:br>
              <a:rPr lang="cs-CZ" sz="105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595085" y="1422400"/>
            <a:ext cx="1117599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50" dirty="0" smtClean="0">
                <a:latin typeface="Arial" panose="020B0604020202020204" pitchFamily="34" charset="0"/>
                <a:ea typeface="+mj-ea"/>
                <a:cs typeface="+mj-cs"/>
              </a:rPr>
              <a:t>Vypouštění koroptví a zajíců </a:t>
            </a:r>
          </a:p>
          <a:p>
            <a:r>
              <a:rPr lang="cs-CZ" sz="3600" b="1" spc="50" dirty="0" smtClean="0"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  <a:p>
            <a:r>
              <a:rPr lang="cs-CZ" sz="3200" b="1" spc="50" dirty="0" smtClean="0">
                <a:latin typeface="Arial" panose="020B0604020202020204" pitchFamily="34" charset="0"/>
                <a:ea typeface="+mj-ea"/>
                <a:cs typeface="+mj-cs"/>
              </a:rPr>
              <a:t>Přílohy žádosti</a:t>
            </a:r>
          </a:p>
          <a:p>
            <a:endParaRPr lang="cs-CZ" sz="1000" b="1" spc="50" dirty="0" smtClean="0">
              <a:latin typeface="Arial" panose="020B0604020202020204" pitchFamily="34" charset="0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koncepce podpory vypouštěného druhu zvěře</a:t>
            </a:r>
          </a:p>
          <a:p>
            <a:pPr>
              <a:buFontTx/>
              <a:buChar char="-"/>
            </a:pP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plán péče o vypouštěný druh zvěře a způsob vypouštění</a:t>
            </a:r>
            <a:endParaRPr lang="cs-CZ" sz="3200" b="1" spc="50" dirty="0" smtClean="0">
              <a:latin typeface="Arial" panose="020B0604020202020204" pitchFamily="34" charset="0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koroptve – souhlas orgánu OP k vypuštění jedinců odchovaných v lidské péči nebo výjimka orgánu OP ze zákazu nakládání se zvláště chráněným živočichem</a:t>
            </a:r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14" y="299258"/>
            <a:ext cx="11350171" cy="93445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Použití dravců v ochraně rostlin </a:t>
            </a:r>
            <a:br>
              <a:rPr lang="cs-CZ" sz="3600" dirty="0" smtClean="0"/>
            </a:br>
            <a:r>
              <a:rPr lang="cs-CZ" sz="3600" dirty="0" smtClean="0"/>
              <a:t>  </a:t>
            </a:r>
            <a:br>
              <a:rPr lang="cs-CZ" sz="360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1050" dirty="0" smtClean="0"/>
              <a:t/>
            </a:r>
            <a:br>
              <a:rPr lang="cs-CZ" sz="105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595085" y="1422400"/>
            <a:ext cx="1117599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50" dirty="0" smtClean="0">
                <a:latin typeface="Arial" panose="020B0604020202020204" pitchFamily="34" charset="0"/>
                <a:ea typeface="+mj-ea"/>
                <a:cs typeface="+mj-cs"/>
              </a:rPr>
              <a:t>Hnízdní podložky a budky     150 Kč/ks</a:t>
            </a:r>
          </a:p>
          <a:p>
            <a:r>
              <a:rPr lang="cs-CZ" sz="3600" b="1" spc="50" dirty="0" smtClean="0">
                <a:latin typeface="Arial" panose="020B0604020202020204" pitchFamily="34" charset="0"/>
                <a:ea typeface="+mj-ea"/>
                <a:cs typeface="+mj-cs"/>
              </a:rPr>
              <a:t>Lovecká stanoviště (berličky) 40,-Kč/ks</a:t>
            </a:r>
            <a:endParaRPr lang="cs-CZ" sz="1000" b="1" spc="50" dirty="0" smtClean="0">
              <a:latin typeface="Arial" panose="020B0604020202020204" pitchFamily="34" charset="0"/>
              <a:ea typeface="+mj-ea"/>
              <a:cs typeface="+mj-cs"/>
            </a:endParaRPr>
          </a:p>
          <a:p>
            <a:endParaRPr lang="cs-CZ" sz="3600" b="1" spc="50" dirty="0" smtClean="0"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cs-CZ" sz="3200" b="1" spc="50" dirty="0" smtClean="0">
                <a:latin typeface="Arial" panose="020B0604020202020204" pitchFamily="34" charset="0"/>
                <a:ea typeface="+mj-ea"/>
                <a:cs typeface="+mj-cs"/>
              </a:rPr>
              <a:t>Přílohy žádosti</a:t>
            </a:r>
          </a:p>
          <a:p>
            <a:endParaRPr lang="cs-CZ" sz="1000" b="1" spc="50" dirty="0" smtClean="0">
              <a:latin typeface="Arial" panose="020B0604020202020204" pitchFamily="34" charset="0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 zápis o instalaci</a:t>
            </a:r>
          </a:p>
          <a:p>
            <a:pPr>
              <a:buFontTx/>
              <a:buChar char="-"/>
            </a:pPr>
            <a:r>
              <a:rPr lang="cs-CZ" sz="3200" dirty="0" smtClean="0"/>
              <a:t> čestné prohlášení o souhlasu vlastníka pozemku, (</a:t>
            </a:r>
            <a:r>
              <a:rPr lang="cs-CZ" sz="3200" dirty="0" err="1" smtClean="0"/>
              <a:t>p.č.pozemku</a:t>
            </a:r>
            <a:r>
              <a:rPr lang="cs-CZ" sz="3200" dirty="0" smtClean="0"/>
              <a:t>,jméno vlastníka) </a:t>
            </a:r>
          </a:p>
          <a:p>
            <a:pPr>
              <a:buFontTx/>
              <a:buChar char="-"/>
            </a:pP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 projekt ochrany konkrétních ploch dravci</a:t>
            </a:r>
          </a:p>
          <a:p>
            <a:pPr>
              <a:buFontTx/>
              <a:buChar char="-"/>
            </a:pPr>
            <a:r>
              <a:rPr lang="cs-CZ" sz="3200" spc="50" dirty="0" smtClean="0">
                <a:latin typeface="Arial" panose="020B0604020202020204" pitchFamily="34" charset="0"/>
                <a:ea typeface="+mj-ea"/>
                <a:cs typeface="+mj-cs"/>
              </a:rPr>
              <a:t> zákres </a:t>
            </a:r>
            <a:r>
              <a:rPr lang="cs-CZ" sz="3200" spc="50" smtClean="0">
                <a:latin typeface="Arial" panose="020B0604020202020204" pitchFamily="34" charset="0"/>
                <a:ea typeface="+mj-ea"/>
                <a:cs typeface="+mj-cs"/>
              </a:rPr>
              <a:t>do mapy</a:t>
            </a:r>
            <a:endParaRPr lang="cs-CZ" sz="3200" spc="50" dirty="0" smtClean="0"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14" y="299258"/>
            <a:ext cx="11350171" cy="93445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3500" dirty="0" smtClean="0"/>
              <a:t>Preventivní veterinárně léčebné akce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 </a:t>
            </a:r>
            <a:br>
              <a:rPr lang="cs-CZ" sz="360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1050" dirty="0" smtClean="0"/>
              <a:t/>
            </a:r>
            <a:br>
              <a:rPr lang="cs-CZ" sz="105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595085" y="1422400"/>
            <a:ext cx="11175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50" dirty="0" smtClean="0">
                <a:latin typeface="Arial" panose="020B0604020202020204" pitchFamily="34" charset="0"/>
                <a:ea typeface="+mj-ea"/>
                <a:cs typeface="+mj-cs"/>
              </a:rPr>
              <a:t>Nákup přípravku 200,- Kč/kg</a:t>
            </a:r>
          </a:p>
          <a:p>
            <a:r>
              <a:rPr lang="cs-CZ" sz="3200" dirty="0" err="1" smtClean="0"/>
              <a:t>Cermix</a:t>
            </a:r>
            <a:r>
              <a:rPr lang="cs-CZ" sz="3200" dirty="0" smtClean="0"/>
              <a:t>, </a:t>
            </a:r>
            <a:r>
              <a:rPr lang="cs-CZ" sz="3200" dirty="0" err="1" smtClean="0"/>
              <a:t>Rafendazol</a:t>
            </a:r>
            <a:r>
              <a:rPr lang="cs-CZ" sz="3200" dirty="0" smtClean="0"/>
              <a:t>, </a:t>
            </a:r>
            <a:r>
              <a:rPr lang="cs-CZ" sz="3200" dirty="0" err="1" smtClean="0"/>
              <a:t>Ivermix</a:t>
            </a:r>
            <a:endParaRPr lang="cs-CZ" sz="3200" dirty="0" smtClean="0"/>
          </a:p>
          <a:p>
            <a:r>
              <a:rPr lang="cs-CZ" sz="3200" dirty="0" smtClean="0"/>
              <a:t>Výpočet ve formuláři dle počtu zvěře (</a:t>
            </a:r>
            <a:r>
              <a:rPr lang="cs-CZ" sz="3200" dirty="0" err="1" smtClean="0"/>
              <a:t>max</a:t>
            </a:r>
            <a:r>
              <a:rPr lang="cs-CZ" sz="3200" dirty="0" smtClean="0"/>
              <a:t> NS)</a:t>
            </a:r>
          </a:p>
          <a:p>
            <a:endParaRPr lang="cs-CZ" sz="3200" dirty="0" smtClean="0"/>
          </a:p>
          <a:p>
            <a:r>
              <a:rPr lang="cs-CZ" sz="3600" b="1" spc="50" dirty="0" smtClean="0">
                <a:latin typeface="Arial" panose="020B0604020202020204" pitchFamily="34" charset="0"/>
                <a:ea typeface="+mj-ea"/>
                <a:cs typeface="+mj-cs"/>
              </a:rPr>
              <a:t>Laboratorní vyšetření ke zjištění nákazy 80% </a:t>
            </a:r>
            <a:r>
              <a:rPr lang="cs-CZ" sz="3200" dirty="0" smtClean="0"/>
              <a:t>nákladů na vyšetření</a:t>
            </a:r>
          </a:p>
          <a:p>
            <a:endParaRPr lang="cs-CZ" sz="3600" b="1" spc="50" dirty="0" smtClean="0"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14" y="299258"/>
            <a:ext cx="11350171" cy="93445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Preventivní veterinárně léčebné akce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 </a:t>
            </a:r>
            <a:br>
              <a:rPr lang="cs-CZ" sz="360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1050" dirty="0" smtClean="0"/>
              <a:t/>
            </a:r>
            <a:br>
              <a:rPr lang="cs-CZ" sz="105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595085" y="1422400"/>
            <a:ext cx="11175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50" dirty="0" smtClean="0">
                <a:latin typeface="Arial" panose="020B0604020202020204" pitchFamily="34" charset="0"/>
                <a:ea typeface="+mj-ea"/>
                <a:cs typeface="+mj-cs"/>
              </a:rPr>
              <a:t>Nákup přípravku 200,- Kč/kg</a:t>
            </a:r>
          </a:p>
          <a:p>
            <a:r>
              <a:rPr lang="cs-CZ" sz="3200" dirty="0" err="1" smtClean="0"/>
              <a:t>Cermix</a:t>
            </a:r>
            <a:r>
              <a:rPr lang="cs-CZ" sz="3200" dirty="0" smtClean="0"/>
              <a:t>, </a:t>
            </a:r>
            <a:r>
              <a:rPr lang="cs-CZ" sz="3200" dirty="0" err="1" smtClean="0"/>
              <a:t>Rafendazol</a:t>
            </a:r>
            <a:r>
              <a:rPr lang="cs-CZ" sz="3200" dirty="0" smtClean="0"/>
              <a:t>, </a:t>
            </a:r>
            <a:r>
              <a:rPr lang="cs-CZ" sz="3200" dirty="0" err="1" smtClean="0"/>
              <a:t>Ivermix</a:t>
            </a:r>
            <a:endParaRPr lang="cs-CZ" sz="3200" dirty="0" smtClean="0"/>
          </a:p>
          <a:p>
            <a:r>
              <a:rPr lang="cs-CZ" sz="3200" dirty="0" smtClean="0"/>
              <a:t>Výpočet ve formuláři dle počtu zvěře (</a:t>
            </a:r>
            <a:r>
              <a:rPr lang="cs-CZ" sz="3200" dirty="0" err="1" smtClean="0"/>
              <a:t>max</a:t>
            </a:r>
            <a:r>
              <a:rPr lang="cs-CZ" sz="3200" dirty="0" smtClean="0"/>
              <a:t> NS)</a:t>
            </a:r>
          </a:p>
          <a:p>
            <a:endParaRPr lang="cs-CZ" sz="3200" dirty="0" smtClean="0"/>
          </a:p>
          <a:p>
            <a:r>
              <a:rPr lang="cs-CZ" sz="3600" b="1" spc="50" dirty="0" smtClean="0">
                <a:latin typeface="Arial" panose="020B0604020202020204" pitchFamily="34" charset="0"/>
                <a:ea typeface="+mj-ea"/>
                <a:cs typeface="+mj-cs"/>
              </a:rPr>
              <a:t>Laboratorní vyšetření ke zjištění nákazy 80% </a:t>
            </a:r>
            <a:r>
              <a:rPr lang="cs-CZ" sz="3200" dirty="0" smtClean="0"/>
              <a:t>nákladů na vyšetření</a:t>
            </a:r>
          </a:p>
          <a:p>
            <a:endParaRPr lang="cs-CZ" sz="3600" b="1" spc="50" dirty="0" smtClean="0"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14" y="299258"/>
            <a:ext cx="11350171" cy="93445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Ozeleňování krajiny – remízky, plodonosné dřeviny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 </a:t>
            </a:r>
            <a:br>
              <a:rPr lang="cs-CZ" sz="360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1050" dirty="0" smtClean="0"/>
              <a:t/>
            </a:r>
            <a:br>
              <a:rPr lang="cs-CZ" sz="105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595086" y="1233714"/>
            <a:ext cx="111759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Výsadba keřů 50,- Kč/ks</a:t>
            </a:r>
          </a:p>
          <a:p>
            <a:r>
              <a:rPr lang="cs-CZ" sz="3200" dirty="0" smtClean="0"/>
              <a:t>Výsadba a ochrana </a:t>
            </a:r>
            <a:r>
              <a:rPr lang="cs-CZ" sz="3200" dirty="0" err="1" smtClean="0"/>
              <a:t>poloodrostků</a:t>
            </a:r>
            <a:r>
              <a:rPr lang="cs-CZ" sz="3200" dirty="0" smtClean="0"/>
              <a:t> 80,-Kč/ks</a:t>
            </a:r>
          </a:p>
          <a:p>
            <a:r>
              <a:rPr lang="cs-CZ" sz="3200" dirty="0" smtClean="0"/>
              <a:t>Výsadba a ochrana odrostků 100,-Kč/ks</a:t>
            </a:r>
          </a:p>
          <a:p>
            <a:endParaRPr lang="cs-CZ" sz="1000" dirty="0" err="1" smtClean="0"/>
          </a:p>
          <a:p>
            <a:r>
              <a:rPr lang="cs-CZ" sz="3200" b="1" dirty="0" smtClean="0"/>
              <a:t>Podmínky</a:t>
            </a:r>
          </a:p>
          <a:p>
            <a:pPr>
              <a:buFontTx/>
              <a:buChar char="-"/>
            </a:pPr>
            <a:r>
              <a:rPr lang="cs-CZ" sz="3200" dirty="0" smtClean="0"/>
              <a:t>výměra remízku 0,05 - 1ha</a:t>
            </a:r>
          </a:p>
          <a:p>
            <a:pPr>
              <a:buFontTx/>
              <a:buChar char="-"/>
            </a:pPr>
            <a:r>
              <a:rPr lang="cs-CZ" sz="3200" dirty="0" err="1" smtClean="0"/>
              <a:t>poloodrostky</a:t>
            </a:r>
            <a:r>
              <a:rPr lang="cs-CZ" sz="3200" dirty="0" smtClean="0"/>
              <a:t>, odrostky – mechanická zábrana 1 m</a:t>
            </a:r>
          </a:p>
          <a:p>
            <a:r>
              <a:rPr lang="cs-CZ" sz="3200" b="1" dirty="0" smtClean="0"/>
              <a:t>Přílohy</a:t>
            </a:r>
          </a:p>
          <a:p>
            <a:pPr>
              <a:buFontTx/>
              <a:buChar char="-"/>
            </a:pPr>
            <a:r>
              <a:rPr lang="cs-CZ" sz="3200" dirty="0" smtClean="0"/>
              <a:t>předchozí souhlas vlastníka s výsadbou dřevin</a:t>
            </a:r>
          </a:p>
          <a:p>
            <a:pPr>
              <a:buFontTx/>
              <a:buChar char="-"/>
            </a:pPr>
            <a:r>
              <a:rPr lang="cs-CZ" sz="3200" dirty="0" smtClean="0"/>
              <a:t>zákres do mapy, fotodokumentace, projekt</a:t>
            </a:r>
          </a:p>
          <a:p>
            <a:pPr>
              <a:buFontTx/>
              <a:buChar char="-"/>
            </a:pPr>
            <a:r>
              <a:rPr lang="cs-CZ" sz="3200" dirty="0" smtClean="0"/>
              <a:t>kopie dokladu o nákupu</a:t>
            </a:r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14" y="299258"/>
            <a:ext cx="11350171" cy="93445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Chladicí zařízení pro uloženou zvěř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 </a:t>
            </a:r>
            <a:br>
              <a:rPr lang="cs-CZ" sz="3600" dirty="0" smtClean="0"/>
            </a:br>
            <a:r>
              <a:rPr lang="cs-CZ" sz="3200" b="0" dirty="0" smtClean="0"/>
              <a:t/>
            </a:r>
            <a:br>
              <a:rPr lang="cs-CZ" sz="3200" b="0" dirty="0" smtClean="0"/>
            </a:br>
            <a:r>
              <a:rPr lang="cs-CZ" sz="1050" dirty="0" smtClean="0"/>
              <a:t/>
            </a:r>
            <a:br>
              <a:rPr lang="cs-CZ" sz="105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595086" y="1233714"/>
            <a:ext cx="1117599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50 % vynaložených nákladů, nejvýše 40 000,-Kč</a:t>
            </a:r>
          </a:p>
          <a:p>
            <a:endParaRPr lang="cs-CZ" sz="1000" dirty="0" err="1" smtClean="0"/>
          </a:p>
          <a:p>
            <a:r>
              <a:rPr lang="cs-CZ" sz="3200" b="1" dirty="0" smtClean="0"/>
              <a:t>Podmínky</a:t>
            </a:r>
          </a:p>
          <a:p>
            <a:pPr>
              <a:buFontTx/>
              <a:buChar char="-"/>
            </a:pPr>
            <a:r>
              <a:rPr lang="cs-CZ" sz="3200" dirty="0" smtClean="0"/>
              <a:t>zařízení pro uchování ulovené zvěře ve </a:t>
            </a:r>
            <a:r>
              <a:rPr lang="cs-CZ" sz="3200" dirty="0" smtClean="0"/>
              <a:t>visu</a:t>
            </a:r>
          </a:p>
          <a:p>
            <a:pPr>
              <a:buFontTx/>
              <a:buChar char="-"/>
            </a:pPr>
            <a:r>
              <a:rPr lang="cs-CZ" sz="3200" dirty="0" smtClean="0"/>
              <a:t>Nové (první) zařízení nutno registrovat u Krajské vet.správy</a:t>
            </a:r>
            <a:endParaRPr lang="cs-CZ" sz="3200" dirty="0" smtClean="0"/>
          </a:p>
          <a:p>
            <a:endParaRPr lang="cs-CZ" sz="3200" b="1" dirty="0" smtClean="0"/>
          </a:p>
          <a:p>
            <a:r>
              <a:rPr lang="cs-CZ" sz="3200" b="1" dirty="0" smtClean="0"/>
              <a:t>Přílohy</a:t>
            </a:r>
          </a:p>
          <a:p>
            <a:pPr>
              <a:buFontTx/>
              <a:buChar char="-"/>
            </a:pPr>
            <a:r>
              <a:rPr lang="cs-CZ" sz="3200" dirty="0" smtClean="0"/>
              <a:t>čestné prohlášení žadatele v režimu de </a:t>
            </a:r>
            <a:r>
              <a:rPr lang="cs-CZ" sz="3200" dirty="0" err="1" smtClean="0"/>
              <a:t>minimis</a:t>
            </a:r>
            <a:r>
              <a:rPr lang="cs-CZ" sz="3200" dirty="0" smtClean="0"/>
              <a:t>  </a:t>
            </a:r>
          </a:p>
          <a:p>
            <a:pPr>
              <a:buFontTx/>
              <a:buChar char="-"/>
            </a:pPr>
            <a:r>
              <a:rPr lang="cs-CZ" sz="3200" dirty="0" smtClean="0"/>
              <a:t>kopie účetních dokladů o nákupu a zprovoznění zařízení</a:t>
            </a:r>
          </a:p>
          <a:p>
            <a:pPr>
              <a:buFontTx/>
              <a:buChar char="-"/>
            </a:pPr>
            <a:r>
              <a:rPr lang="cs-CZ" sz="3200" dirty="0" smtClean="0"/>
              <a:t>fotodokumentace zařízení ze 3 stran a výrobního štítku</a:t>
            </a:r>
          </a:p>
        </p:txBody>
      </p:sp>
    </p:spTree>
    <p:extLst>
      <p:ext uri="{BB962C8B-B14F-4D97-AF65-F5344CB8AC3E}">
        <p14:creationId xmlns="" xmlns:p14="http://schemas.microsoft.com/office/powerpoint/2010/main" val="1863687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=""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Krajský úřad ZK</a:t>
            </a:r>
          </a:p>
          <a:p>
            <a:r>
              <a:rPr lang="cs-CZ" dirty="0"/>
              <a:t>Třída Tomáš Bati 21</a:t>
            </a:r>
          </a:p>
          <a:p>
            <a:r>
              <a:rPr lang="cs-CZ" dirty="0"/>
              <a:t>Zlín </a:t>
            </a:r>
            <a:r>
              <a:rPr lang="cs-CZ" dirty="0" smtClean="0"/>
              <a:t>761 </a:t>
            </a:r>
            <a:r>
              <a:rPr lang="cs-CZ" dirty="0"/>
              <a:t>90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43" y="2423066"/>
            <a:ext cx="3526293" cy="371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4545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9845733" cy="599440"/>
          </a:xfrm>
        </p:spPr>
        <p:txBody>
          <a:bodyPr>
            <a:noAutofit/>
          </a:bodyPr>
          <a:lstStyle/>
          <a:p>
            <a:r>
              <a:rPr lang="cs-CZ" sz="4800" dirty="0" smtClean="0"/>
              <a:t>Obecné podmínky–přehled FP </a:t>
            </a:r>
            <a:r>
              <a:rPr lang="cs-CZ" sz="4800" dirty="0" smtClean="0">
                <a:solidFill>
                  <a:srgbClr val="FF0000"/>
                </a:solidFill>
              </a:rPr>
              <a:t>G</a:t>
            </a:r>
            <a:r>
              <a:rPr lang="cs-CZ" sz="4800" dirty="0" smtClean="0"/>
              <a:t> 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 </a:t>
            </a: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666206" y="1005840"/>
            <a:ext cx="1048947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cs-CZ" sz="3200" b="1" dirty="0" smtClean="0"/>
              <a:t>Příspěvky na podporu ohrožených druhů zvěře a zajíce polního: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vypuštění tetřeva, tetřívka, koroptve polní nebo zajíce polního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nové přenosné přístřešky pro koroptve polní</a:t>
            </a:r>
          </a:p>
          <a:p>
            <a:pPr marL="514350" indent="-514350"/>
            <a:r>
              <a:rPr lang="cs-CZ" sz="3200" b="1" dirty="0" smtClean="0"/>
              <a:t>Příspěvek na vybrané oborní chovy </a:t>
            </a:r>
            <a:endParaRPr lang="cs-CZ" sz="2800" dirty="0" smtClean="0"/>
          </a:p>
          <a:p>
            <a:pPr marL="514350" indent="-514350">
              <a:buFontTx/>
              <a:buChar char="-"/>
            </a:pPr>
            <a:r>
              <a:rPr lang="cs-CZ" sz="2800" dirty="0" smtClean="0"/>
              <a:t>oborní chovy jelena bílého a kozy bezoárové</a:t>
            </a:r>
          </a:p>
          <a:p>
            <a:pPr marL="514350" indent="-514350"/>
            <a:r>
              <a:rPr lang="cs-CZ" sz="3200" b="1" dirty="0" smtClean="0"/>
              <a:t>Příspěvek na použití dravců v ochraně rostlin</a:t>
            </a:r>
            <a:endParaRPr lang="cs-CZ" sz="2800" dirty="0" smtClean="0"/>
          </a:p>
          <a:p>
            <a:pPr marL="514350" indent="-514350">
              <a:buFontTx/>
              <a:buChar char="-"/>
            </a:pPr>
            <a:r>
              <a:rPr lang="cs-CZ" sz="2800" dirty="0" smtClean="0"/>
              <a:t>instalace hnízdních podložek nebo budek pro dravce 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rozmístění loveckých stanovišť (berliček) pro dravce</a:t>
            </a:r>
          </a:p>
          <a:p>
            <a:pPr marL="514350" indent="-514350"/>
            <a:r>
              <a:rPr lang="cs-CZ" sz="3200" b="1" dirty="0" smtClean="0"/>
              <a:t>Příspěvek na preventivní veterinárně léčebné akce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aplikace vet. </a:t>
            </a:r>
            <a:r>
              <a:rPr lang="cs-CZ" sz="2800" dirty="0" err="1" smtClean="0"/>
              <a:t>antiparazitických</a:t>
            </a:r>
            <a:r>
              <a:rPr lang="cs-CZ" sz="2800" dirty="0" smtClean="0"/>
              <a:t> přípravků u spárkaté zvěře 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laboratorně provedené vet. vyšetření ke zjištění nákaz</a:t>
            </a:r>
          </a:p>
        </p:txBody>
      </p:sp>
    </p:spTree>
    <p:extLst>
      <p:ext uri="{BB962C8B-B14F-4D97-AF65-F5344CB8AC3E}">
        <p14:creationId xmlns="" xmlns:p14="http://schemas.microsoft.com/office/powerpoint/2010/main" val="284376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9845733" cy="599440"/>
          </a:xfrm>
        </p:spPr>
        <p:txBody>
          <a:bodyPr>
            <a:noAutofit/>
          </a:bodyPr>
          <a:lstStyle/>
          <a:p>
            <a:r>
              <a:rPr lang="cs-CZ" sz="4800" dirty="0" smtClean="0"/>
              <a:t>Obecné podmínky–přehled FP </a:t>
            </a:r>
            <a:r>
              <a:rPr lang="cs-CZ" sz="4800" dirty="0" smtClean="0">
                <a:solidFill>
                  <a:srgbClr val="FF0000"/>
                </a:solidFill>
              </a:rPr>
              <a:t>G </a:t>
            </a:r>
            <a:r>
              <a:rPr lang="cs-CZ" sz="5400" dirty="0" smtClean="0">
                <a:solidFill>
                  <a:srgbClr val="FF0000"/>
                </a:solidFill>
              </a:rPr>
              <a:t/>
            </a:r>
            <a:br>
              <a:rPr lang="cs-CZ" sz="5400" dirty="0" smtClean="0">
                <a:solidFill>
                  <a:srgbClr val="FF0000"/>
                </a:solidFill>
              </a:rPr>
            </a:br>
            <a:r>
              <a:rPr lang="cs-CZ" sz="5400" dirty="0" smtClean="0"/>
              <a:t> </a:t>
            </a: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666206" y="1005840"/>
            <a:ext cx="1048947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cs-CZ" sz="3200" b="1" dirty="0" smtClean="0"/>
          </a:p>
          <a:p>
            <a:pPr marL="514350" indent="-514350"/>
            <a:r>
              <a:rPr lang="cs-CZ" sz="3200" b="1" dirty="0" smtClean="0"/>
              <a:t>Příspěvek na ozeleňování krajiny včetně oplocování dřevin :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založení remízků mimo PUPFL 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výsadba vybraných druhů plodonosných dřevin mimo PUPFL</a:t>
            </a:r>
          </a:p>
          <a:p>
            <a:pPr marL="514350" indent="-514350">
              <a:buFontTx/>
              <a:buChar char="-"/>
            </a:pPr>
            <a:endParaRPr lang="cs-CZ" sz="1000" dirty="0" smtClean="0"/>
          </a:p>
          <a:p>
            <a:pPr marL="514350" indent="-514350"/>
            <a:endParaRPr lang="cs-CZ" sz="1000" b="1" dirty="0" smtClean="0"/>
          </a:p>
          <a:p>
            <a:pPr marL="514350" indent="-514350"/>
            <a:r>
              <a:rPr lang="cs-CZ" sz="3200" b="1" dirty="0" smtClean="0"/>
              <a:t>Příspěvek na propagaci a osvětu myslivosti </a:t>
            </a:r>
          </a:p>
          <a:p>
            <a:pPr marL="514350" indent="-514350">
              <a:buFontTx/>
              <a:buChar char="-"/>
            </a:pPr>
            <a:r>
              <a:rPr lang="cs-CZ" sz="2800" dirty="0" smtClean="0"/>
              <a:t>chladicí zařízení pro ulovenou zvěř </a:t>
            </a:r>
          </a:p>
          <a:p>
            <a:pPr marL="514350" indent="-514350">
              <a:buFontTx/>
              <a:buChar char="-"/>
            </a:pPr>
            <a:endParaRPr lang="cs-CZ" sz="1000" dirty="0" smtClean="0"/>
          </a:p>
        </p:txBody>
      </p:sp>
    </p:spTree>
    <p:extLst>
      <p:ext uri="{BB962C8B-B14F-4D97-AF65-F5344CB8AC3E}">
        <p14:creationId xmlns="" xmlns:p14="http://schemas.microsoft.com/office/powerpoint/2010/main" val="284376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9845733" cy="599440"/>
          </a:xfrm>
        </p:spPr>
        <p:txBody>
          <a:bodyPr>
            <a:noAutofit/>
          </a:bodyPr>
          <a:lstStyle/>
          <a:p>
            <a:r>
              <a:rPr lang="cs-CZ" sz="4800" dirty="0" smtClean="0"/>
              <a:t>Obecné podmínky–přehled FP </a:t>
            </a:r>
            <a:r>
              <a:rPr lang="cs-CZ" sz="4800" dirty="0" smtClean="0">
                <a:solidFill>
                  <a:srgbClr val="FF0000"/>
                </a:solidFill>
              </a:rPr>
              <a:t>K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 </a:t>
            </a: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666206" y="1005840"/>
            <a:ext cx="1048947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Char char="-"/>
            </a:pPr>
            <a:endParaRPr lang="cs-CZ" sz="2800" dirty="0" smtClean="0"/>
          </a:p>
          <a:p>
            <a:pPr marL="514350" indent="-514350"/>
            <a:r>
              <a:rPr lang="cs-CZ" sz="3200" b="1" dirty="0" smtClean="0"/>
              <a:t>Finanční příspěvek na chov a výcvik národních plemen loveckých psů</a:t>
            </a:r>
          </a:p>
          <a:p>
            <a:pPr marL="514350" indent="-514350">
              <a:buFontTx/>
              <a:buChar char="-"/>
            </a:pPr>
            <a:r>
              <a:rPr lang="cs-CZ" sz="3200" dirty="0" smtClean="0"/>
              <a:t>úspěšně vykonaná zkouška psa z výkonu u plemen psů český teriér nebo český fousek </a:t>
            </a:r>
          </a:p>
          <a:p>
            <a:pPr marL="514350" indent="-514350">
              <a:buFontTx/>
              <a:buChar char="-"/>
            </a:pPr>
            <a:endParaRPr lang="cs-CZ" sz="3200" b="1" dirty="0" smtClean="0"/>
          </a:p>
          <a:p>
            <a:pPr marL="514350" indent="-514350"/>
            <a:r>
              <a:rPr lang="cs-CZ" sz="3200" b="1" dirty="0" smtClean="0"/>
              <a:t>Finanční příspěvek na chov a výcvik loveckých dravců </a:t>
            </a:r>
          </a:p>
          <a:p>
            <a:pPr marL="514350" indent="-514350"/>
            <a:r>
              <a:rPr lang="cs-CZ" sz="3200" dirty="0" smtClean="0"/>
              <a:t>-  úspěšný odchov jestřába lesního, sokola stěhovavého, raroha velkého nebo orla skalního</a:t>
            </a:r>
            <a:endParaRPr lang="cs-CZ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5520" y="833573"/>
            <a:ext cx="1930174" cy="163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376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9845733" cy="599440"/>
          </a:xfrm>
        </p:spPr>
        <p:txBody>
          <a:bodyPr>
            <a:noAutofit/>
          </a:bodyPr>
          <a:lstStyle/>
          <a:p>
            <a:r>
              <a:rPr lang="cs-CZ" sz="4800" dirty="0" smtClean="0"/>
              <a:t>Obecné podmínky - žádost</a:t>
            </a: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666206" y="1005840"/>
            <a:ext cx="1048947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Char char="-"/>
            </a:pPr>
            <a:r>
              <a:rPr lang="cs-CZ" sz="4800" b="1" dirty="0" smtClean="0"/>
              <a:t>KDO</a:t>
            </a:r>
            <a:r>
              <a:rPr lang="cs-CZ" sz="3600" b="1" dirty="0" smtClean="0"/>
              <a:t> uživatel honitby (G)                         		         vlastník lov.psa, dravce (K)</a:t>
            </a:r>
          </a:p>
          <a:p>
            <a:pPr marL="514350" indent="-514350">
              <a:buFontTx/>
              <a:buChar char="-"/>
            </a:pPr>
            <a:endParaRPr lang="cs-CZ" sz="1000" b="1" dirty="0" smtClean="0"/>
          </a:p>
          <a:p>
            <a:pPr marL="514350" indent="-514350">
              <a:buFontTx/>
              <a:buChar char="-"/>
            </a:pPr>
            <a:r>
              <a:rPr lang="cs-CZ" sz="4800" b="1" dirty="0" smtClean="0"/>
              <a:t>KDY</a:t>
            </a:r>
            <a:r>
              <a:rPr lang="cs-CZ" sz="3600" b="1" dirty="0" smtClean="0"/>
              <a:t> po splnění předmětu žádosti mezi 			1.9.2021 – 31.8.2022                    				</a:t>
            </a:r>
            <a:r>
              <a:rPr lang="cs-CZ" sz="3600" b="1" dirty="0" smtClean="0">
                <a:solidFill>
                  <a:srgbClr val="C00000"/>
                </a:solidFill>
              </a:rPr>
              <a:t>nejpozději do 31.8. !!!! </a:t>
            </a:r>
          </a:p>
          <a:p>
            <a:pPr marL="514350" indent="-514350">
              <a:buFontTx/>
              <a:buChar char="-"/>
            </a:pPr>
            <a:endParaRPr lang="cs-CZ" sz="1000" b="1" dirty="0" smtClean="0">
              <a:solidFill>
                <a:srgbClr val="C00000"/>
              </a:solidFill>
            </a:endParaRPr>
          </a:p>
          <a:p>
            <a:pPr marL="514350" indent="-514350">
              <a:buFontTx/>
              <a:buChar char="-"/>
            </a:pPr>
            <a:r>
              <a:rPr lang="cs-CZ" sz="4800" b="1" dirty="0" smtClean="0"/>
              <a:t>KAM – </a:t>
            </a:r>
            <a:r>
              <a:rPr lang="cs-CZ" sz="3600" b="1" dirty="0" smtClean="0"/>
              <a:t>elektronicky- </a:t>
            </a:r>
            <a:r>
              <a:rPr lang="cs-CZ" sz="3600" b="1" dirty="0" err="1" smtClean="0">
                <a:solidFill>
                  <a:schemeClr val="accent1"/>
                </a:solidFill>
              </a:rPr>
              <a:t>eagri.cz</a:t>
            </a:r>
            <a:r>
              <a:rPr lang="cs-CZ" sz="3600" b="1" dirty="0" smtClean="0">
                <a:solidFill>
                  <a:schemeClr val="accent1"/>
                </a:solidFill>
              </a:rPr>
              <a:t>/</a:t>
            </a:r>
            <a:r>
              <a:rPr lang="cs-CZ" sz="3600" b="1" dirty="0" err="1" smtClean="0">
                <a:solidFill>
                  <a:schemeClr val="accent1"/>
                </a:solidFill>
              </a:rPr>
              <a:t>mpz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</a:p>
          <a:p>
            <a:pPr marL="1885950" lvl="3" indent="-514350"/>
            <a:r>
              <a:rPr lang="cs-CZ" sz="3600" b="1" dirty="0" smtClean="0">
                <a:solidFill>
                  <a:srgbClr val="C00000"/>
                </a:solidFill>
              </a:rPr>
              <a:t>       vytisknout a s přílohami zaslat na </a:t>
            </a:r>
          </a:p>
          <a:p>
            <a:pPr marL="1885950" lvl="3" indent="-514350"/>
            <a:r>
              <a:rPr lang="cs-CZ" sz="3600" b="1" dirty="0" smtClean="0">
                <a:solidFill>
                  <a:srgbClr val="C00000"/>
                </a:solidFill>
              </a:rPr>
              <a:t>adresu Krajského úřadu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1882589" y="52720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4376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9845733" cy="599440"/>
          </a:xfrm>
        </p:spPr>
        <p:txBody>
          <a:bodyPr>
            <a:noAutofit/>
          </a:bodyPr>
          <a:lstStyle/>
          <a:p>
            <a:r>
              <a:rPr lang="cs-CZ" sz="4800" dirty="0" smtClean="0"/>
              <a:t>Obecné podmínky - žádost</a:t>
            </a: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666206" y="1005840"/>
            <a:ext cx="10489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Char char="-"/>
            </a:pPr>
            <a:r>
              <a:rPr lang="cs-CZ" sz="4000" b="1" dirty="0" err="1" smtClean="0">
                <a:solidFill>
                  <a:schemeClr val="accent1"/>
                </a:solidFill>
              </a:rPr>
              <a:t>eagri.cz</a:t>
            </a:r>
            <a:r>
              <a:rPr lang="cs-CZ" sz="4000" b="1" dirty="0" smtClean="0">
                <a:solidFill>
                  <a:schemeClr val="accent1"/>
                </a:solidFill>
              </a:rPr>
              <a:t>/</a:t>
            </a:r>
            <a:r>
              <a:rPr lang="cs-CZ" sz="4000" b="1" dirty="0" err="1" smtClean="0">
                <a:solidFill>
                  <a:schemeClr val="accent1"/>
                </a:solidFill>
              </a:rPr>
              <a:t>mpz</a:t>
            </a:r>
            <a:endParaRPr lang="cs-CZ" sz="4000" b="1" dirty="0" smtClean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206" y="1652170"/>
            <a:ext cx="11075639" cy="40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nahoru 6"/>
          <p:cNvSpPr/>
          <p:nvPr/>
        </p:nvSpPr>
        <p:spPr>
          <a:xfrm>
            <a:off x="972530" y="537971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422469" y="5706284"/>
            <a:ext cx="5016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Omezený registrovaný přístup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76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D21DD6-1D19-C646-8A9D-40DF9E8A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9845733" cy="599440"/>
          </a:xfrm>
        </p:spPr>
        <p:txBody>
          <a:bodyPr>
            <a:noAutofit/>
          </a:bodyPr>
          <a:lstStyle/>
          <a:p>
            <a:r>
              <a:rPr lang="cs-CZ" sz="4800" dirty="0" smtClean="0"/>
              <a:t>MODUL PRO ŽADATELE </a:t>
            </a: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666206" y="1005840"/>
            <a:ext cx="10489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cs-CZ" sz="4800" b="1" dirty="0" smtClean="0"/>
              <a:t>vytvoření uživatelského účtu</a:t>
            </a:r>
            <a:endParaRPr lang="cs-CZ" sz="1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206" y="1836837"/>
            <a:ext cx="7822365" cy="444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1451" y="1667020"/>
            <a:ext cx="229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3767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1021</Words>
  <Application>Microsoft Office PowerPoint</Application>
  <PresentationFormat>Vlastní</PresentationFormat>
  <Paragraphs>203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Office</vt:lpstr>
      <vt:lpstr>Finanční příspěvky na vybrané myslivecké činnosti</vt:lpstr>
      <vt:lpstr>Program</vt:lpstr>
      <vt:lpstr>Obecné podmínky–přehled FP G   </vt:lpstr>
      <vt:lpstr>Obecné podmínky–přehled FP G   </vt:lpstr>
      <vt:lpstr>Obecné podmínky–přehled FP G   </vt:lpstr>
      <vt:lpstr>Obecné podmínky–přehled FP K  </vt:lpstr>
      <vt:lpstr>Obecné podmínky - žádost</vt:lpstr>
      <vt:lpstr>Obecné podmínky - žádost</vt:lpstr>
      <vt:lpstr>MODUL PRO ŽADATELE </vt:lpstr>
      <vt:lpstr>MODUL PRO ŽADATELE </vt:lpstr>
      <vt:lpstr>MODUL PRO ŽADATELE </vt:lpstr>
      <vt:lpstr>Modul pro žadatele - žadatel</vt:lpstr>
      <vt:lpstr>Žádost</vt:lpstr>
      <vt:lpstr>Žádost </vt:lpstr>
      <vt:lpstr>Žádost - zástřelné</vt:lpstr>
      <vt:lpstr>Žádost - zástřelné</vt:lpstr>
      <vt:lpstr>Žádost - sumář</vt:lpstr>
      <vt:lpstr>Po přijetí žádosti  ADMINISTRACE ŽÁDOSTI -  administrativní kontrola náležitostí, příp.výzva k doplnění,terénní kontroly na místě  ROZHODNUTÍ O ŽÁDOSTI - zhodnocení objemu žádostí, oznámení o vyplácení, nebo případném krácení (IV. čtvrtletí)  VYPLÁCENÍ ŽÁDOSTI – konec roku</vt:lpstr>
      <vt:lpstr>Přílohy – výpis z evidence skutečných majitelů</vt:lpstr>
      <vt:lpstr>Výpis z evidence SM</vt:lpstr>
      <vt:lpstr>Výpis z evidence SM</vt:lpstr>
      <vt:lpstr>Výpis z evidence SM – datová schránka </vt:lpstr>
      <vt:lpstr>Výpis z evidence SM datová schránka  </vt:lpstr>
      <vt:lpstr>Výpis z evidence SM – žádost na rejstříkový soud  Krajský soud v Brně,   volně psaní žádost,   po posouzení žádosti soudem a zaplacení poplatku         úplný výpis z evidence SM  </vt:lpstr>
      <vt:lpstr>ZŘÍZENÍ DATOVÉ SCHRÁNKY </vt:lpstr>
      <vt:lpstr>Zlepšování životního prostředí zvěře     Políčka pro zvěř  </vt:lpstr>
      <vt:lpstr>Zlepšování životního prostředí zvěře      Myslivecká zařízení  </vt:lpstr>
      <vt:lpstr>Snižování početních stavů prasete divokého     </vt:lpstr>
      <vt:lpstr>Podpora ohrožených druhů zvěře a zajíce polního            </vt:lpstr>
      <vt:lpstr>Podpora ohrožených druhů zvěře a zajíce polního         </vt:lpstr>
      <vt:lpstr>Použití dravců v ochraně rostlin         </vt:lpstr>
      <vt:lpstr>Preventivní veterinárně léčebné akce         </vt:lpstr>
      <vt:lpstr>Preventivní veterinárně léčebné akce         </vt:lpstr>
      <vt:lpstr>Ozeleňování krajiny – remízky, plodonosné dřeviny         </vt:lpstr>
      <vt:lpstr>Chladicí zařízení pro uloženou zvěř         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Uživatel systému Windows</cp:lastModifiedBy>
  <cp:revision>16</cp:revision>
  <dcterms:created xsi:type="dcterms:W3CDTF">2021-08-21T22:30:26Z</dcterms:created>
  <dcterms:modified xsi:type="dcterms:W3CDTF">2022-06-28T07:17:38Z</dcterms:modified>
</cp:coreProperties>
</file>