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9"/>
  </p:notesMasterIdLst>
  <p:handoutMasterIdLst>
    <p:handoutMasterId r:id="rId30"/>
  </p:handoutMasterIdLst>
  <p:sldIdLst>
    <p:sldId id="504" r:id="rId3"/>
    <p:sldId id="625" r:id="rId4"/>
    <p:sldId id="598" r:id="rId5"/>
    <p:sldId id="602" r:id="rId6"/>
    <p:sldId id="544" r:id="rId7"/>
    <p:sldId id="624" r:id="rId8"/>
    <p:sldId id="619" r:id="rId9"/>
    <p:sldId id="616" r:id="rId10"/>
    <p:sldId id="632" r:id="rId11"/>
    <p:sldId id="633" r:id="rId12"/>
    <p:sldId id="634" r:id="rId13"/>
    <p:sldId id="635" r:id="rId14"/>
    <p:sldId id="636" r:id="rId15"/>
    <p:sldId id="623" r:id="rId16"/>
    <p:sldId id="637" r:id="rId17"/>
    <p:sldId id="617" r:id="rId18"/>
    <p:sldId id="639" r:id="rId19"/>
    <p:sldId id="629" r:id="rId20"/>
    <p:sldId id="630" r:id="rId21"/>
    <p:sldId id="631" r:id="rId22"/>
    <p:sldId id="622" r:id="rId23"/>
    <p:sldId id="618" r:id="rId24"/>
    <p:sldId id="614" r:id="rId25"/>
    <p:sldId id="615" r:id="rId26"/>
    <p:sldId id="620" r:id="rId27"/>
    <p:sldId id="538" r:id="rId28"/>
  </p:sldIdLst>
  <p:sldSz cx="9144000" cy="6858000" type="screen4x3"/>
  <p:notesSz cx="6797675" cy="9926638"/>
  <p:defaultTextStyle>
    <a:defPPr>
      <a:defRPr lang="cs-CZ"/>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ovancová Jana" initials="CJ"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002060"/>
    <a:srgbClr val="CC3300"/>
    <a:srgbClr val="FFCC99"/>
    <a:srgbClr val="FFCC66"/>
    <a:srgbClr val="CC6600"/>
    <a:srgbClr val="FF9900"/>
    <a:srgbClr val="FFFFCC"/>
    <a:srgbClr val="FFFFFF"/>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Styl s motivem 1 – zvýraznění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E8B1032C-EA38-4F05-BA0D-38AFFFC7BED3}" styleName="Světlý styl 3 – zvýraznění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C2FFA5D-87B4-456A-9821-1D502468CF0F}" styleName="Styl s motivem 1 – zvýraznění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Styl Středně sytá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Střední styl 2 – zvýraznění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25E5076-3810-47DD-B79F-674D7AD40C01}" styleName="Tmavý styl 1 – zvýraznění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083E6E3-FA7D-4D7B-A595-EF9225AFEA82}" styleName="Světlý styl 1 – zvýraznění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6860" autoAdjust="0"/>
  </p:normalViewPr>
  <p:slideViewPr>
    <p:cSldViewPr>
      <p:cViewPr varScale="1">
        <p:scale>
          <a:sx n="100" d="100"/>
          <a:sy n="100" d="100"/>
        </p:scale>
        <p:origin x="1896" y="84"/>
      </p:cViewPr>
      <p:guideLst>
        <p:guide orient="horz" pos="2160"/>
        <p:guide pos="2880"/>
      </p:guideLst>
    </p:cSldViewPr>
  </p:slideViewPr>
  <p:notesTextViewPr>
    <p:cViewPr>
      <p:scale>
        <a:sx n="100" d="100"/>
        <a:sy n="100" d="100"/>
      </p:scale>
      <p:origin x="0" y="0"/>
    </p:cViewPr>
  </p:notesTextViewPr>
  <p:notesViewPr>
    <p:cSldViewPr>
      <p:cViewPr varScale="1">
        <p:scale>
          <a:sx n="76" d="100"/>
          <a:sy n="76" d="100"/>
        </p:scale>
        <p:origin x="-2166"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1"/>
            <a:ext cx="2946400" cy="496889"/>
          </a:xfrm>
          <a:prstGeom prst="rect">
            <a:avLst/>
          </a:prstGeom>
        </p:spPr>
        <p:txBody>
          <a:bodyPr vert="horz" lIns="91440" tIns="45720" rIns="91440" bIns="45720" rtlCol="0"/>
          <a:lstStyle>
            <a:lvl1pPr algn="l" eaLnBrk="1" hangingPunct="1">
              <a:defRPr sz="1200">
                <a:latin typeface="Arial" charset="0"/>
                <a:cs typeface="+mn-cs"/>
              </a:defRPr>
            </a:lvl1pPr>
          </a:lstStyle>
          <a:p>
            <a:pPr>
              <a:defRPr/>
            </a:pPr>
            <a:endParaRPr lang="cs-CZ"/>
          </a:p>
        </p:txBody>
      </p:sp>
      <p:sp>
        <p:nvSpPr>
          <p:cNvPr id="3" name="Zástupný symbol pro datum 2"/>
          <p:cNvSpPr>
            <a:spLocks noGrp="1"/>
          </p:cNvSpPr>
          <p:nvPr>
            <p:ph type="dt" sz="quarter" idx="1"/>
          </p:nvPr>
        </p:nvSpPr>
        <p:spPr>
          <a:xfrm>
            <a:off x="3849689" y="1"/>
            <a:ext cx="2946400" cy="496889"/>
          </a:xfrm>
          <a:prstGeom prst="rect">
            <a:avLst/>
          </a:prstGeom>
        </p:spPr>
        <p:txBody>
          <a:bodyPr vert="horz" lIns="91440" tIns="45720" rIns="91440" bIns="45720" rtlCol="0"/>
          <a:lstStyle>
            <a:lvl1pPr algn="r" eaLnBrk="1" hangingPunct="1">
              <a:defRPr sz="1200">
                <a:latin typeface="Arial" charset="0"/>
                <a:cs typeface="+mn-cs"/>
              </a:defRPr>
            </a:lvl1pPr>
          </a:lstStyle>
          <a:p>
            <a:pPr>
              <a:defRPr/>
            </a:pPr>
            <a:fld id="{99B709A8-7CD3-4513-B55C-2B53AF5AD6EC}" type="datetimeFigureOut">
              <a:rPr lang="cs-CZ"/>
              <a:pPr>
                <a:defRPr/>
              </a:pPr>
              <a:t>04.10.2019</a:t>
            </a:fld>
            <a:endParaRPr lang="cs-CZ"/>
          </a:p>
        </p:txBody>
      </p:sp>
      <p:sp>
        <p:nvSpPr>
          <p:cNvPr id="4" name="Zástupný symbol pro zápatí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eaLnBrk="1" hangingPunct="1">
              <a:defRPr sz="1200">
                <a:latin typeface="Arial" charset="0"/>
                <a:cs typeface="+mn-cs"/>
              </a:defRPr>
            </a:lvl1pPr>
          </a:lstStyle>
          <a:p>
            <a:pPr>
              <a:defRPr/>
            </a:pPr>
            <a:endParaRPr lang="cs-CZ"/>
          </a:p>
        </p:txBody>
      </p:sp>
      <p:sp>
        <p:nvSpPr>
          <p:cNvPr id="5" name="Zástupný symbol pro číslo snímku 4"/>
          <p:cNvSpPr>
            <a:spLocks noGrp="1"/>
          </p:cNvSpPr>
          <p:nvPr>
            <p:ph type="sldNum" sz="quarter" idx="3"/>
          </p:nvPr>
        </p:nvSpPr>
        <p:spPr>
          <a:xfrm>
            <a:off x="3849689" y="9428164"/>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2DE980B-70BA-4D14-A08C-500B29D5DD2E}" type="slidenum">
              <a:rPr lang="cs-CZ" altLang="cs-CZ"/>
              <a:pPr>
                <a:defRPr/>
              </a:pPr>
              <a:t>‹#›</a:t>
            </a:fld>
            <a:endParaRPr lang="cs-CZ" altLang="cs-CZ"/>
          </a:p>
        </p:txBody>
      </p:sp>
    </p:spTree>
    <p:extLst>
      <p:ext uri="{BB962C8B-B14F-4D97-AF65-F5344CB8AC3E}">
        <p14:creationId xmlns:p14="http://schemas.microsoft.com/office/powerpoint/2010/main" val="39469780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1"/>
            <a:ext cx="2946400" cy="496889"/>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cs-CZ"/>
          </a:p>
        </p:txBody>
      </p:sp>
      <p:sp>
        <p:nvSpPr>
          <p:cNvPr id="3" name="Zástupný symbol pro datum 2"/>
          <p:cNvSpPr>
            <a:spLocks noGrp="1"/>
          </p:cNvSpPr>
          <p:nvPr>
            <p:ph type="dt" idx="1"/>
          </p:nvPr>
        </p:nvSpPr>
        <p:spPr>
          <a:xfrm>
            <a:off x="3849689" y="1"/>
            <a:ext cx="2946400" cy="496889"/>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107F69BB-58E2-465F-BDCF-BCFB682ED375}" type="datetimeFigureOut">
              <a:rPr lang="cs-CZ"/>
              <a:pPr>
                <a:defRPr/>
              </a:pPr>
              <a:t>04.10.2019</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cs-CZ" noProof="0" smtClean="0"/>
          </a:p>
        </p:txBody>
      </p:sp>
      <p:sp>
        <p:nvSpPr>
          <p:cNvPr id="5" name="Zástupný symbol pro poznámky 4"/>
          <p:cNvSpPr>
            <a:spLocks noGrp="1"/>
          </p:cNvSpPr>
          <p:nvPr>
            <p:ph type="body" sz="quarter" idx="3"/>
          </p:nvPr>
        </p:nvSpPr>
        <p:spPr>
          <a:xfrm>
            <a:off x="679451" y="4716464"/>
            <a:ext cx="5438775" cy="4465637"/>
          </a:xfrm>
          <a:prstGeom prst="rect">
            <a:avLst/>
          </a:prstGeom>
        </p:spPr>
        <p:txBody>
          <a:bodyPr vert="horz" lIns="91440" tIns="45720" rIns="91440" bIns="45720" rtlCol="0"/>
          <a:lstStyle/>
          <a:p>
            <a:pPr lvl="0"/>
            <a:r>
              <a:rPr lang="cs-CZ" noProof="0" smtClean="0"/>
              <a:t>Kliknutím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p>
        </p:txBody>
      </p:sp>
      <p:sp>
        <p:nvSpPr>
          <p:cNvPr id="6" name="Zástupný symbol pro zápatí 5"/>
          <p:cNvSpPr>
            <a:spLocks noGrp="1"/>
          </p:cNvSpPr>
          <p:nvPr>
            <p:ph type="ftr" sz="quarter" idx="4"/>
          </p:nvPr>
        </p:nvSpPr>
        <p:spPr>
          <a:xfrm>
            <a:off x="0" y="9428164"/>
            <a:ext cx="2946400" cy="496887"/>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cs-CZ"/>
          </a:p>
        </p:txBody>
      </p:sp>
      <p:sp>
        <p:nvSpPr>
          <p:cNvPr id="7" name="Zástupný symbol pro číslo snímku 6"/>
          <p:cNvSpPr>
            <a:spLocks noGrp="1"/>
          </p:cNvSpPr>
          <p:nvPr>
            <p:ph type="sldNum" sz="quarter" idx="5"/>
          </p:nvPr>
        </p:nvSpPr>
        <p:spPr>
          <a:xfrm>
            <a:off x="3849689" y="9428164"/>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523DCA9-D0CB-40F7-81A3-98F965CF1F65}" type="slidenum">
              <a:rPr lang="cs-CZ" altLang="cs-CZ"/>
              <a:pPr>
                <a:defRPr/>
              </a:pPr>
              <a:t>‹#›</a:t>
            </a:fld>
            <a:endParaRPr lang="cs-CZ" altLang="cs-CZ"/>
          </a:p>
        </p:txBody>
      </p:sp>
    </p:spTree>
    <p:extLst>
      <p:ext uri="{BB962C8B-B14F-4D97-AF65-F5344CB8AC3E}">
        <p14:creationId xmlns:p14="http://schemas.microsoft.com/office/powerpoint/2010/main" val="27541207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zakony.kurzy.cz/586-1992-zakon-o-danich-z-prijmu/paragraf-24/#paragraf-24" TargetMode="External"/><Relationship Id="rId2" Type="http://schemas.openxmlformats.org/officeDocument/2006/relationships/slide" Target="../slides/slide18.xml"/><Relationship Id="rId1" Type="http://schemas.openxmlformats.org/officeDocument/2006/relationships/notesMaster" Target="../notesMasters/notesMaster1.xml"/><Relationship Id="rId4" Type="http://schemas.openxmlformats.org/officeDocument/2006/relationships/hyperlink" Target="https://zakony.kurzy.cz/586-1992-zakon-o-danich-z-prijmu/paragraf-6/platne-190701/#paragraf-6H7Ia" TargetMode="External"/></Relationships>
</file>

<file path=ppt/notesSlides/_rels/notesSlide4.xml.rels><?xml version="1.0" encoding="UTF-8" standalone="yes"?>
<Relationships xmlns="http://schemas.openxmlformats.org/package/2006/relationships"><Relationship Id="rId8" Type="http://schemas.openxmlformats.org/officeDocument/2006/relationships/hyperlink" Target="https://www.zakonyprolidi.cz/cs/1992-586#f1462718" TargetMode="External"/><Relationship Id="rId13" Type="http://schemas.openxmlformats.org/officeDocument/2006/relationships/hyperlink" Target="https://www.zakonyprolidi.cz/cs/1992-586#f1462961" TargetMode="External"/><Relationship Id="rId18" Type="http://schemas.openxmlformats.org/officeDocument/2006/relationships/hyperlink" Target="https://www.zakonyprolidi.cz/cs/1992-586#f1462611" TargetMode="External"/><Relationship Id="rId26" Type="http://schemas.openxmlformats.org/officeDocument/2006/relationships/hyperlink" Target="https://www.zakonyprolidi.cz/cs/1992-586#f1462900" TargetMode="External"/><Relationship Id="rId3" Type="http://schemas.openxmlformats.org/officeDocument/2006/relationships/hyperlink" Target="https://www.zakonyprolidi.cz/cs/1992-586#f1462715" TargetMode="External"/><Relationship Id="rId21" Type="http://schemas.openxmlformats.org/officeDocument/2006/relationships/hyperlink" Target="https://www.zakonyprolidi.cz/cs/1992-586#f1462750" TargetMode="External"/><Relationship Id="rId7" Type="http://schemas.openxmlformats.org/officeDocument/2006/relationships/hyperlink" Target="https://www.zakonyprolidi.cz/cs/1992-586#f1462719" TargetMode="External"/><Relationship Id="rId12" Type="http://schemas.openxmlformats.org/officeDocument/2006/relationships/hyperlink" Target="https://www.zakonyprolidi.cz/cs/1992-586#f1462960" TargetMode="External"/><Relationship Id="rId17" Type="http://schemas.openxmlformats.org/officeDocument/2006/relationships/hyperlink" Target="https://www.zakonyprolidi.cz/cs/1992-586#f1462610" TargetMode="External"/><Relationship Id="rId25" Type="http://schemas.openxmlformats.org/officeDocument/2006/relationships/hyperlink" Target="https://www.zakonyprolidi.cz/cs/1992-586#f1462896" TargetMode="External"/><Relationship Id="rId2" Type="http://schemas.openxmlformats.org/officeDocument/2006/relationships/slide" Target="../slides/slide20.xml"/><Relationship Id="rId16" Type="http://schemas.openxmlformats.org/officeDocument/2006/relationships/hyperlink" Target="https://www.zakonyprolidi.cz/cs/1992-586#f1462725" TargetMode="External"/><Relationship Id="rId20" Type="http://schemas.openxmlformats.org/officeDocument/2006/relationships/hyperlink" Target="https://www.zakonyprolidi.cz/cs/1992-586#f1462748" TargetMode="External"/><Relationship Id="rId1" Type="http://schemas.openxmlformats.org/officeDocument/2006/relationships/notesMaster" Target="../notesMasters/notesMaster1.xml"/><Relationship Id="rId6" Type="http://schemas.openxmlformats.org/officeDocument/2006/relationships/hyperlink" Target="https://www.zakonyprolidi.cz/cs/1992-586#f1462733" TargetMode="External"/><Relationship Id="rId11" Type="http://schemas.openxmlformats.org/officeDocument/2006/relationships/hyperlink" Target="https://www.zakonyprolidi.cz/cs/1992-586#f1462948" TargetMode="External"/><Relationship Id="rId24" Type="http://schemas.openxmlformats.org/officeDocument/2006/relationships/hyperlink" Target="https://www.zakonyprolidi.cz/cs/1992-586#f1462929" TargetMode="External"/><Relationship Id="rId5" Type="http://schemas.openxmlformats.org/officeDocument/2006/relationships/hyperlink" Target="https://www.zakonyprolidi.cz/cs/1992-586#f1462722" TargetMode="External"/><Relationship Id="rId15" Type="http://schemas.openxmlformats.org/officeDocument/2006/relationships/hyperlink" Target="https://www.zakonyprolidi.cz/cs/1992-586#f1462935" TargetMode="External"/><Relationship Id="rId23" Type="http://schemas.openxmlformats.org/officeDocument/2006/relationships/hyperlink" Target="https://www.zakonyprolidi.cz/cs/1992-586#f1462955" TargetMode="External"/><Relationship Id="rId28" Type="http://schemas.openxmlformats.org/officeDocument/2006/relationships/hyperlink" Target="https://www.zakonyprolidi.cz/cs/1992-586#f1462568" TargetMode="External"/><Relationship Id="rId10" Type="http://schemas.openxmlformats.org/officeDocument/2006/relationships/hyperlink" Target="https://www.zakonyprolidi.cz/cs/1992-586#f1462842" TargetMode="External"/><Relationship Id="rId19" Type="http://schemas.openxmlformats.org/officeDocument/2006/relationships/hyperlink" Target="https://www.zakonyprolidi.cz/cs/1992-586#f1462731" TargetMode="External"/><Relationship Id="rId4" Type="http://schemas.openxmlformats.org/officeDocument/2006/relationships/hyperlink" Target="https://www.zakonyprolidi.cz/cs/1992-586#f1462605" TargetMode="External"/><Relationship Id="rId9" Type="http://schemas.openxmlformats.org/officeDocument/2006/relationships/hyperlink" Target="https://www.zakonyprolidi.cz/cs/1992-586#f1462959" TargetMode="External"/><Relationship Id="rId14" Type="http://schemas.openxmlformats.org/officeDocument/2006/relationships/hyperlink" Target="https://www.zakonyprolidi.cz/cs/1992-586#f1462933" TargetMode="External"/><Relationship Id="rId22" Type="http://schemas.openxmlformats.org/officeDocument/2006/relationships/hyperlink" Target="https://www.zakonyprolidi.cz/cs/1992-586#f1462573" TargetMode="External"/><Relationship Id="rId27" Type="http://schemas.openxmlformats.org/officeDocument/2006/relationships/hyperlink" Target="https://www.zakonyprolidi.cz/cs/1992-586#f1462932"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kr-zlinsky.cz/docs/clanky/dokumenty/12853/ad-2--program-pro-poskytovani-fin-podpory-z-rozpoctu-zk-k-zajisteni-dostupnosti-ssl-na-uzemi-zk-pro-rok-2019.pdf"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42A6E0B-A26A-4823-9D10-EEE7397D2390}" type="slidenum">
              <a:rPr lang="cs-CZ" altLang="cs-CZ" smtClean="0">
                <a:latin typeface="Arial" panose="020B0604020202020204" pitchFamily="34" charset="0"/>
              </a:rPr>
              <a:pPr>
                <a:spcBef>
                  <a:spcPct val="0"/>
                </a:spcBef>
              </a:pPr>
              <a:t>1</a:t>
            </a:fld>
            <a:endParaRPr lang="cs-CZ" altLang="cs-CZ" smtClean="0">
              <a:latin typeface="Arial" panose="020B0604020202020204" pitchFamily="34" charset="0"/>
            </a:endParaRPr>
          </a:p>
        </p:txBody>
      </p:sp>
    </p:spTree>
    <p:extLst>
      <p:ext uri="{BB962C8B-B14F-4D97-AF65-F5344CB8AC3E}">
        <p14:creationId xmlns:p14="http://schemas.microsoft.com/office/powerpoint/2010/main" val="3988504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a:defRPr/>
            </a:pPr>
            <a:fld id="{4523DCA9-D0CB-40F7-81A3-98F965CF1F65}" type="slidenum">
              <a:rPr lang="cs-CZ" altLang="cs-CZ" smtClean="0"/>
              <a:pPr>
                <a:defRPr/>
              </a:pPr>
              <a:t>11</a:t>
            </a:fld>
            <a:endParaRPr lang="cs-CZ" altLang="cs-CZ"/>
          </a:p>
        </p:txBody>
      </p:sp>
    </p:spTree>
    <p:extLst>
      <p:ext uri="{BB962C8B-B14F-4D97-AF65-F5344CB8AC3E}">
        <p14:creationId xmlns:p14="http://schemas.microsoft.com/office/powerpoint/2010/main" val="14240036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b="1" u="sng" kern="1200" dirty="0" smtClean="0">
                <a:solidFill>
                  <a:srgbClr val="FF0000"/>
                </a:solidFill>
                <a:effectLst/>
                <a:latin typeface="+mn-lt"/>
                <a:ea typeface="+mn-ea"/>
                <a:cs typeface="+mn-cs"/>
              </a:rPr>
              <a:t>- náklady do limitu dle § 24 odst. 2 písm. j) zákona č. 586/1992 Sb., o daních z příjmu - </a:t>
            </a:r>
            <a:r>
              <a:rPr lang="cs-CZ" sz="1200" b="0" i="0" kern="1200" dirty="0" smtClean="0">
                <a:solidFill>
                  <a:schemeClr val="tx1"/>
                </a:solidFill>
                <a:effectLst/>
                <a:latin typeface="+mn-lt"/>
                <a:ea typeface="+mn-ea"/>
                <a:cs typeface="+mn-cs"/>
              </a:rPr>
              <a:t>j) výdaje (náklady) na pracovní a sociální podmínky, péči o zdraví a zvýšený rozsah doby odpočinku zaměstnanců vynaložené na</a:t>
            </a:r>
          </a:p>
          <a:p>
            <a:r>
              <a:rPr lang="cs-CZ" sz="1200" b="0" i="0" kern="1200" dirty="0" smtClean="0">
                <a:solidFill>
                  <a:schemeClr val="tx1"/>
                </a:solidFill>
                <a:effectLst/>
                <a:latin typeface="+mn-lt"/>
                <a:ea typeface="+mn-ea"/>
                <a:cs typeface="+mn-cs"/>
              </a:rPr>
              <a:t>1. bezpečnost a ochranu zdraví při práci a hygienické vybavení </a:t>
            </a:r>
            <a:r>
              <a:rPr lang="cs-CZ" sz="1200" b="0" i="0" kern="1200" dirty="0" err="1" smtClean="0">
                <a:solidFill>
                  <a:schemeClr val="tx1"/>
                </a:solidFill>
                <a:effectLst/>
                <a:latin typeface="+mn-lt"/>
                <a:ea typeface="+mn-ea"/>
                <a:cs typeface="+mn-cs"/>
              </a:rPr>
              <a:t>pracovišť;výdaje</a:t>
            </a:r>
            <a:r>
              <a:rPr lang="cs-CZ" sz="1200" b="0" i="0" kern="1200" dirty="0" smtClean="0">
                <a:solidFill>
                  <a:schemeClr val="tx1"/>
                </a:solidFill>
                <a:effectLst/>
                <a:latin typeface="+mn-lt"/>
                <a:ea typeface="+mn-ea"/>
                <a:cs typeface="+mn-cs"/>
              </a:rPr>
              <a:t> (náklady) na pořízení ochranných nápojů lze uplatnit v rozsahu stanoveném zvláštními právními předpisy</a:t>
            </a:r>
            <a:r>
              <a:rPr lang="cs-CZ" sz="1200" b="0" i="0" u="sng" kern="1200" dirty="0" smtClean="0">
                <a:solidFill>
                  <a:schemeClr val="tx1"/>
                </a:solidFill>
                <a:effectLst/>
                <a:latin typeface="+mn-lt"/>
                <a:ea typeface="+mn-ea"/>
                <a:cs typeface="+mn-cs"/>
                <a:hlinkClick r:id="rId3"/>
              </a:rPr>
              <a:t>122)</a:t>
            </a:r>
            <a:r>
              <a:rPr lang="cs-CZ" sz="1200" b="0" i="0" kern="1200" dirty="0" smtClean="0">
                <a:solidFill>
                  <a:schemeClr val="tx1"/>
                </a:solidFill>
                <a:effectLst/>
                <a:latin typeface="+mn-lt"/>
                <a:ea typeface="+mn-ea"/>
                <a:cs typeface="+mn-cs"/>
              </a:rPr>
              <a:t>,</a:t>
            </a:r>
          </a:p>
          <a:p>
            <a:r>
              <a:rPr lang="cs-CZ" sz="1200" b="0" i="0" kern="1200" dirty="0" smtClean="0">
                <a:solidFill>
                  <a:schemeClr val="tx1"/>
                </a:solidFill>
                <a:effectLst/>
                <a:latin typeface="+mn-lt"/>
                <a:ea typeface="+mn-ea"/>
                <a:cs typeface="+mn-cs"/>
              </a:rPr>
              <a:t>2. </a:t>
            </a:r>
            <a:r>
              <a:rPr lang="cs-CZ" sz="1200" b="0" i="0" kern="1200" dirty="0" err="1" smtClean="0">
                <a:solidFill>
                  <a:schemeClr val="tx1"/>
                </a:solidFill>
                <a:effectLst/>
                <a:latin typeface="+mn-lt"/>
                <a:ea typeface="+mn-ea"/>
                <a:cs typeface="+mn-cs"/>
              </a:rPr>
              <a:t>pracovnělékařské</a:t>
            </a:r>
            <a:r>
              <a:rPr lang="cs-CZ" sz="1200" b="0" i="0" kern="1200" dirty="0" smtClean="0">
                <a:solidFill>
                  <a:schemeClr val="tx1"/>
                </a:solidFill>
                <a:effectLst/>
                <a:latin typeface="+mn-lt"/>
                <a:ea typeface="+mn-ea"/>
                <a:cs typeface="+mn-cs"/>
              </a:rPr>
              <a:t> služby poskytované poskytovatelem těchto služeb v rozsahu stanoveném zvláštními předpisy</a:t>
            </a:r>
            <a:r>
              <a:rPr lang="cs-CZ" sz="1200" b="0" i="0" u="sng" kern="1200" dirty="0" smtClean="0">
                <a:solidFill>
                  <a:schemeClr val="tx1"/>
                </a:solidFill>
                <a:effectLst/>
                <a:latin typeface="+mn-lt"/>
                <a:ea typeface="+mn-ea"/>
                <a:cs typeface="+mn-cs"/>
                <a:hlinkClick r:id="rId3"/>
              </a:rPr>
              <a:t>23)</a:t>
            </a:r>
            <a:r>
              <a:rPr lang="cs-CZ" sz="1200" b="0" i="0" kern="1200" dirty="0" smtClean="0">
                <a:solidFill>
                  <a:schemeClr val="tx1"/>
                </a:solidFill>
                <a:effectLst/>
                <a:latin typeface="+mn-lt"/>
                <a:ea typeface="+mn-ea"/>
                <a:cs typeface="+mn-cs"/>
              </a:rPr>
              <a:t> a nehrazeném zdravotní pojišťovnou, na lékařské prohlídky a lékařská vyšetření stanovené zvláštními předpisy,</a:t>
            </a:r>
          </a:p>
          <a:p>
            <a:r>
              <a:rPr lang="cs-CZ" sz="1200" b="0" i="0" kern="1200" dirty="0" smtClean="0">
                <a:solidFill>
                  <a:schemeClr val="tx1"/>
                </a:solidFill>
                <a:effectLst/>
                <a:latin typeface="+mn-lt"/>
                <a:ea typeface="+mn-ea"/>
                <a:cs typeface="+mn-cs"/>
              </a:rPr>
              <a:t>3. provoz vlastních vzdělávacích zařízení nebo výdaje (náklady) spojené s odborným rozvojem zaměstnanců podle jiného právního předpisu</a:t>
            </a:r>
            <a:r>
              <a:rPr lang="cs-CZ" sz="1200" b="0" i="0" u="sng" kern="1200" dirty="0" smtClean="0">
                <a:solidFill>
                  <a:schemeClr val="tx1"/>
                </a:solidFill>
                <a:effectLst/>
                <a:latin typeface="+mn-lt"/>
                <a:ea typeface="+mn-ea"/>
                <a:cs typeface="+mn-cs"/>
                <a:hlinkClick r:id="rId3"/>
              </a:rPr>
              <a:t>132)</a:t>
            </a:r>
            <a:r>
              <a:rPr lang="cs-CZ" sz="1200" b="0" i="0" kern="1200" dirty="0" smtClean="0">
                <a:solidFill>
                  <a:schemeClr val="tx1"/>
                </a:solidFill>
                <a:effectLst/>
                <a:latin typeface="+mn-lt"/>
                <a:ea typeface="+mn-ea"/>
                <a:cs typeface="+mn-cs"/>
              </a:rPr>
              <a:t> a rekvalifikací zaměstnanců podle jiného právního předpisu upravujícího zaměstnanost</a:t>
            </a:r>
            <a:r>
              <a:rPr lang="cs-CZ" sz="1200" b="0" i="0" u="sng" kern="1200" dirty="0" smtClean="0">
                <a:solidFill>
                  <a:schemeClr val="tx1"/>
                </a:solidFill>
                <a:effectLst/>
                <a:latin typeface="+mn-lt"/>
                <a:ea typeface="+mn-ea"/>
                <a:cs typeface="+mn-cs"/>
                <a:hlinkClick r:id="rId3"/>
              </a:rPr>
              <a:t>133)</a:t>
            </a:r>
            <a:r>
              <a:rPr lang="cs-CZ" sz="1200" b="0" i="0" kern="1200" dirty="0" smtClean="0">
                <a:solidFill>
                  <a:schemeClr val="tx1"/>
                </a:solidFill>
                <a:effectLst/>
                <a:latin typeface="+mn-lt"/>
                <a:ea typeface="+mn-ea"/>
                <a:cs typeface="+mn-cs"/>
              </a:rPr>
              <a:t>, pokud souvisejí s předmětem činnosti zaměstnavatele,</a:t>
            </a:r>
          </a:p>
          <a:p>
            <a:r>
              <a:rPr lang="cs-CZ" sz="1200" b="0" i="0" kern="1200" dirty="0" smtClean="0">
                <a:solidFill>
                  <a:schemeClr val="tx1"/>
                </a:solidFill>
                <a:effectLst/>
                <a:latin typeface="+mn-lt"/>
                <a:ea typeface="+mn-ea"/>
                <a:cs typeface="+mn-cs"/>
              </a:rPr>
              <a:t>4. provoz vlastního stravovacího zařízení, kromě hodnoty potravin, nebo příspěvky na stravování zajišťované prostřednictvím jiných subjektů a poskytované až do výše 55 % ceny jednoho jídla za jednu směnu</a:t>
            </a:r>
            <a:r>
              <a:rPr lang="cs-CZ" sz="1200" b="0" i="0" u="sng" kern="1200" dirty="0" smtClean="0">
                <a:solidFill>
                  <a:schemeClr val="tx1"/>
                </a:solidFill>
                <a:effectLst/>
                <a:latin typeface="+mn-lt"/>
                <a:ea typeface="+mn-ea"/>
                <a:cs typeface="+mn-cs"/>
                <a:hlinkClick r:id="rId3"/>
              </a:rPr>
              <a:t>110)</a:t>
            </a:r>
            <a:r>
              <a:rPr lang="cs-CZ" sz="1200" b="0" i="0" kern="1200" dirty="0" smtClean="0">
                <a:solidFill>
                  <a:schemeClr val="tx1"/>
                </a:solidFill>
                <a:effectLst/>
                <a:latin typeface="+mn-lt"/>
                <a:ea typeface="+mn-ea"/>
                <a:cs typeface="+mn-cs"/>
              </a:rPr>
              <a:t>, maximálně však do výše 70 % stravného vymezeného pro zaměstnance v </a:t>
            </a:r>
            <a:r>
              <a:rPr lang="cs-CZ" sz="1200" b="0" i="0" u="sng" kern="1200" dirty="0" smtClean="0">
                <a:solidFill>
                  <a:schemeClr val="tx1"/>
                </a:solidFill>
                <a:effectLst/>
                <a:latin typeface="+mn-lt"/>
                <a:ea typeface="+mn-ea"/>
                <a:cs typeface="+mn-cs"/>
                <a:hlinkClick r:id="rId4"/>
              </a:rPr>
              <a:t>§ 6 odst. 7 písm. a)</a:t>
            </a:r>
            <a:r>
              <a:rPr lang="cs-CZ" sz="1200" b="0" i="0" kern="1200" dirty="0" smtClean="0">
                <a:solidFill>
                  <a:schemeClr val="tx1"/>
                </a:solidFill>
                <a:effectLst/>
                <a:latin typeface="+mn-lt"/>
                <a:ea typeface="+mn-ea"/>
                <a:cs typeface="+mn-cs"/>
              </a:rPr>
              <a:t> při trvání pracovní cesty 5 až 12 hodin. Příspěvek na stravování lze uplatnit jako výdaj (náklad), pokud přítomnost zaměstnance v práci během této stanovené směny trvá aspoň 3 hodiny. Příspěvek na stravování lze uplatnit jako výdaj (náklad) na další jedno jídlo za zaměstnance, pokud délka jeho směny v úhrnu s povinnou přestávkou v práci, kterou je zaměstnavatel povinen poskytnout zaměstnanci podle zvláštního právního předpisu</a:t>
            </a:r>
            <a:r>
              <a:rPr lang="cs-CZ" sz="1200" b="0" i="0" u="sng" kern="1200" dirty="0" smtClean="0">
                <a:solidFill>
                  <a:schemeClr val="tx1"/>
                </a:solidFill>
                <a:effectLst/>
                <a:latin typeface="+mn-lt"/>
                <a:ea typeface="+mn-ea"/>
                <a:cs typeface="+mn-cs"/>
                <a:hlinkClick r:id="rId3"/>
              </a:rPr>
              <a:t>110a)</a:t>
            </a:r>
            <a:r>
              <a:rPr lang="cs-CZ" sz="1200" b="0" i="0" kern="1200" dirty="0" smtClean="0">
                <a:solidFill>
                  <a:schemeClr val="tx1"/>
                </a:solidFill>
                <a:effectLst/>
                <a:latin typeface="+mn-lt"/>
                <a:ea typeface="+mn-ea"/>
                <a:cs typeface="+mn-cs"/>
              </a:rPr>
              <a:t>, bude delší než 11 hodin. Příspěvek nelze uplatnit na stravování za zaměstnance, kterému v průběhu směny vznikl nárok na stravné podle zvláštního právního předpisu</a:t>
            </a:r>
            <a:r>
              <a:rPr lang="cs-CZ" sz="1200" b="0" i="0" u="sng" kern="1200" dirty="0" smtClean="0">
                <a:solidFill>
                  <a:schemeClr val="tx1"/>
                </a:solidFill>
                <a:effectLst/>
                <a:latin typeface="+mn-lt"/>
                <a:ea typeface="+mn-ea"/>
                <a:cs typeface="+mn-cs"/>
                <a:hlinkClick r:id="rId3"/>
              </a:rPr>
              <a:t>23b)</a:t>
            </a:r>
            <a:r>
              <a:rPr lang="cs-CZ" sz="1200" b="0" i="0" kern="1200" dirty="0" smtClean="0">
                <a:solidFill>
                  <a:schemeClr val="tx1"/>
                </a:solidFill>
                <a:effectLst/>
                <a:latin typeface="+mn-lt"/>
                <a:ea typeface="+mn-ea"/>
                <a:cs typeface="+mn-cs"/>
              </a:rPr>
              <a:t>. Za stravování ve vlastním stravovacím zařízení se považuje i stravování Těmito </a:t>
            </a:r>
            <a:r>
              <a:rPr lang="cs-CZ" sz="1200" b="0" i="0" kern="1200" dirty="0" err="1" smtClean="0">
                <a:solidFill>
                  <a:schemeClr val="tx1"/>
                </a:solidFill>
                <a:effectLst/>
                <a:latin typeface="+mn-lt"/>
                <a:ea typeface="+mn-ea"/>
                <a:cs typeface="+mn-cs"/>
              </a:rPr>
              <a:t>nákzabezpečované</a:t>
            </a:r>
            <a:r>
              <a:rPr lang="cs-CZ" sz="1200" b="0" i="0" kern="1200" dirty="0" smtClean="0">
                <a:solidFill>
                  <a:schemeClr val="tx1"/>
                </a:solidFill>
                <a:effectLst/>
                <a:latin typeface="+mn-lt"/>
                <a:ea typeface="+mn-ea"/>
                <a:cs typeface="+mn-cs"/>
              </a:rPr>
              <a:t> ve vlastním stravovacím zařízení prostřednictvím jiných subjektů,</a:t>
            </a:r>
          </a:p>
          <a:p>
            <a:r>
              <a:rPr lang="cs-CZ" b="1" dirty="0" smtClean="0"/>
              <a:t>Účet 527 -</a:t>
            </a:r>
          </a:p>
          <a:p>
            <a:r>
              <a:rPr lang="cs-CZ" sz="1200" b="0" i="0" kern="1200" dirty="0" smtClean="0">
                <a:solidFill>
                  <a:schemeClr val="tx1"/>
                </a:solidFill>
                <a:effectLst/>
                <a:latin typeface="+mn-lt"/>
                <a:ea typeface="+mn-ea"/>
                <a:cs typeface="+mn-cs"/>
              </a:rPr>
              <a:t>příklady se rozumí: pořízení služeb či zboží zdravotního, léčebného, hygienického a obdobného charakteru od zdravotnických zařízení,</a:t>
            </a:r>
          </a:p>
          <a:p>
            <a:r>
              <a:rPr lang="cs-CZ" sz="1200" b="0" i="0" kern="1200" dirty="0" smtClean="0">
                <a:solidFill>
                  <a:schemeClr val="tx1"/>
                </a:solidFill>
                <a:effectLst/>
                <a:latin typeface="+mn-lt"/>
                <a:ea typeface="+mn-ea"/>
                <a:cs typeface="+mn-cs"/>
              </a:rPr>
              <a:t>pořízení </a:t>
            </a:r>
            <a:r>
              <a:rPr lang="cs-CZ" sz="1200" b="1" i="0" kern="1200" dirty="0" smtClean="0">
                <a:solidFill>
                  <a:schemeClr val="tx1"/>
                </a:solidFill>
                <a:effectLst/>
                <a:latin typeface="+mn-lt"/>
                <a:ea typeface="+mn-ea"/>
                <a:cs typeface="+mn-cs"/>
              </a:rPr>
              <a:t>zdravotnických prostředků na lékařský předpis</a:t>
            </a:r>
            <a:r>
              <a:rPr lang="cs-CZ" sz="1200" b="0" i="0" kern="1200" dirty="0" smtClean="0">
                <a:solidFill>
                  <a:schemeClr val="tx1"/>
                </a:solidFill>
                <a:effectLst/>
                <a:latin typeface="+mn-lt"/>
                <a:ea typeface="+mn-ea"/>
                <a:cs typeface="+mn-cs"/>
              </a:rPr>
              <a:t>,</a:t>
            </a:r>
          </a:p>
          <a:p>
            <a:r>
              <a:rPr lang="cs-CZ" sz="1200" b="0" i="0" kern="1200" dirty="0" smtClean="0">
                <a:solidFill>
                  <a:schemeClr val="tx1"/>
                </a:solidFill>
                <a:effectLst/>
                <a:latin typeface="+mn-lt"/>
                <a:ea typeface="+mn-ea"/>
                <a:cs typeface="+mn-cs"/>
              </a:rPr>
              <a:t>použití vzdělávacích či rekreačních zařízení – při poskytnutí rekreace a zájezdu je od daně osvobozena částka ve výši </a:t>
            </a:r>
            <a:r>
              <a:rPr lang="cs-CZ" sz="1200" b="1" i="0" kern="1200" dirty="0" smtClean="0">
                <a:solidFill>
                  <a:schemeClr val="tx1"/>
                </a:solidFill>
                <a:effectLst/>
                <a:latin typeface="+mn-lt"/>
                <a:ea typeface="+mn-ea"/>
                <a:cs typeface="+mn-cs"/>
              </a:rPr>
              <a:t>maximálně 20 000 Kč za zdaňovací období</a:t>
            </a:r>
            <a:r>
              <a:rPr lang="cs-CZ" sz="1200" b="0" i="0" kern="1200" dirty="0" smtClean="0">
                <a:solidFill>
                  <a:schemeClr val="tx1"/>
                </a:solidFill>
                <a:effectLst/>
                <a:latin typeface="+mn-lt"/>
                <a:ea typeface="+mn-ea"/>
                <a:cs typeface="+mn-cs"/>
              </a:rPr>
              <a:t>,</a:t>
            </a:r>
          </a:p>
          <a:p>
            <a:r>
              <a:rPr lang="cs-CZ" sz="1200" b="0" i="0" kern="1200" dirty="0" smtClean="0">
                <a:solidFill>
                  <a:schemeClr val="tx1"/>
                </a:solidFill>
                <a:effectLst/>
                <a:latin typeface="+mn-lt"/>
                <a:ea typeface="+mn-ea"/>
                <a:cs typeface="+mn-cs"/>
              </a:rPr>
              <a:t>použití zařízení péče o děti předškolního věku včetně mateřské školy podle školského zákona, knihovny zaměstnavatele, tělovýchovných a sportovních zařízení,</a:t>
            </a:r>
          </a:p>
          <a:p>
            <a:r>
              <a:rPr lang="cs-CZ" sz="1200" b="0" i="0" kern="1200" dirty="0" smtClean="0">
                <a:solidFill>
                  <a:schemeClr val="tx1"/>
                </a:solidFill>
                <a:effectLst/>
                <a:latin typeface="+mn-lt"/>
                <a:ea typeface="+mn-ea"/>
                <a:cs typeface="+mn-cs"/>
              </a:rPr>
              <a:t>příspěvek na kulturní či sportovní akce, </a:t>
            </a:r>
            <a:r>
              <a:rPr lang="cs-CZ" sz="1200" b="1" i="0" kern="1200" dirty="0" smtClean="0">
                <a:solidFill>
                  <a:schemeClr val="tx1"/>
                </a:solidFill>
                <a:effectLst/>
                <a:latin typeface="+mn-lt"/>
                <a:ea typeface="+mn-ea"/>
                <a:cs typeface="+mn-cs"/>
              </a:rPr>
              <a:t>příspěvek na tištěné knihy</a:t>
            </a:r>
            <a:r>
              <a:rPr lang="cs-CZ" sz="1200" b="0" i="0" kern="1200" dirty="0" smtClean="0">
                <a:solidFill>
                  <a:schemeClr val="tx1"/>
                </a:solidFill>
                <a:effectLst/>
                <a:latin typeface="+mn-lt"/>
                <a:ea typeface="+mn-ea"/>
                <a:cs typeface="+mn-cs"/>
              </a:rPr>
              <a:t>, a to včetně obrázkových knih pro děti (v takových knihách však nesmí reklama přesahovat 50 % plochy)</a:t>
            </a:r>
          </a:p>
          <a:p>
            <a:pPr marL="0" marR="0" lvl="0" indent="0" algn="l" defTabSz="914400" rtl="0" eaLnBrk="0" fontAlgn="base" latinLnBrk="0" hangingPunct="0">
              <a:lnSpc>
                <a:spcPct val="100000"/>
              </a:lnSpc>
              <a:spcBef>
                <a:spcPct val="30000"/>
              </a:spcBef>
              <a:spcAft>
                <a:spcPct val="0"/>
              </a:spcAft>
              <a:buClrTx/>
              <a:buSzTx/>
              <a:buFontTx/>
              <a:buNone/>
              <a:tabLst/>
              <a:defRPr/>
            </a:pPr>
            <a:r>
              <a:rPr lang="cs-CZ" b="1" dirty="0" smtClean="0"/>
              <a:t>Účet 528 -</a:t>
            </a:r>
          </a:p>
          <a:p>
            <a:r>
              <a:rPr lang="cs-CZ" sz="1200" b="0" i="0" kern="1200" dirty="0" smtClean="0">
                <a:solidFill>
                  <a:schemeClr val="tx1"/>
                </a:solidFill>
                <a:effectLst/>
                <a:latin typeface="+mn-lt"/>
                <a:ea typeface="+mn-ea"/>
                <a:cs typeface="+mn-cs"/>
              </a:rPr>
              <a:t>Účetní operace spojené s účtem 528:stipendium a studijní příspěvek zaměstnanci nad rámec daňově účinných nákladů: </a:t>
            </a:r>
            <a:r>
              <a:rPr lang="cs-CZ" sz="1200" b="1" i="0" kern="1200" dirty="0" smtClean="0">
                <a:solidFill>
                  <a:schemeClr val="tx1"/>
                </a:solidFill>
                <a:effectLst/>
                <a:latin typeface="+mn-lt"/>
                <a:ea typeface="+mn-ea"/>
                <a:cs typeface="+mn-cs"/>
              </a:rPr>
              <a:t>528/333,</a:t>
            </a:r>
            <a:endParaRPr lang="cs-CZ" sz="1200" b="0" i="0" kern="1200" dirty="0" smtClean="0">
              <a:solidFill>
                <a:schemeClr val="tx1"/>
              </a:solidFill>
              <a:effectLst/>
              <a:latin typeface="+mn-lt"/>
              <a:ea typeface="+mn-ea"/>
              <a:cs typeface="+mn-cs"/>
            </a:endParaRPr>
          </a:p>
          <a:p>
            <a:r>
              <a:rPr lang="cs-CZ" sz="1200" b="0" i="0" kern="1200" dirty="0" smtClean="0">
                <a:solidFill>
                  <a:schemeClr val="tx1"/>
                </a:solidFill>
                <a:effectLst/>
                <a:latin typeface="+mn-lt"/>
                <a:ea typeface="+mn-ea"/>
                <a:cs typeface="+mn-cs"/>
              </a:rPr>
              <a:t>pořízení výkonů pro zlepšení pracovních a sociálních podmínek zaměstnanců nad rámec daňově uznatelných nákladů:</a:t>
            </a:r>
          </a:p>
          <a:p>
            <a:pPr lvl="1"/>
            <a:r>
              <a:rPr lang="cs-CZ" sz="1200" b="0" i="0" kern="1200" dirty="0" smtClean="0">
                <a:solidFill>
                  <a:schemeClr val="tx1"/>
                </a:solidFill>
                <a:effectLst/>
                <a:latin typeface="+mn-lt"/>
                <a:ea typeface="+mn-ea"/>
                <a:cs typeface="+mn-cs"/>
              </a:rPr>
              <a:t>formou faktury či za hotové: </a:t>
            </a:r>
            <a:r>
              <a:rPr lang="cs-CZ" sz="1200" b="1" i="0" kern="1200" dirty="0" smtClean="0">
                <a:solidFill>
                  <a:schemeClr val="tx1"/>
                </a:solidFill>
                <a:effectLst/>
                <a:latin typeface="+mn-lt"/>
                <a:ea typeface="+mn-ea"/>
                <a:cs typeface="+mn-cs"/>
              </a:rPr>
              <a:t>528/321, 211</a:t>
            </a:r>
            <a:r>
              <a:rPr lang="cs-CZ" sz="1200" b="0" i="0" kern="1200" dirty="0" smtClean="0">
                <a:solidFill>
                  <a:schemeClr val="tx1"/>
                </a:solidFill>
                <a:effectLst/>
                <a:latin typeface="+mn-lt"/>
                <a:ea typeface="+mn-ea"/>
                <a:cs typeface="+mn-cs"/>
              </a:rPr>
              <a:t>,</a:t>
            </a:r>
          </a:p>
          <a:p>
            <a:pPr marL="457200" marR="0" lvl="1" indent="0" algn="l" defTabSz="914400" rtl="0" eaLnBrk="0" fontAlgn="base" latinLnBrk="0" hangingPunct="0">
              <a:lnSpc>
                <a:spcPct val="100000"/>
              </a:lnSpc>
              <a:spcBef>
                <a:spcPct val="30000"/>
              </a:spcBef>
              <a:spcAft>
                <a:spcPct val="0"/>
              </a:spcAft>
              <a:buClrTx/>
              <a:buSzTx/>
              <a:buFontTx/>
              <a:buNone/>
              <a:tabLst/>
              <a:defRPr/>
            </a:pPr>
            <a:r>
              <a:rPr lang="cs-CZ" sz="1200" b="0" i="0" kern="1200" dirty="0" smtClean="0">
                <a:solidFill>
                  <a:schemeClr val="tx1"/>
                </a:solidFill>
                <a:effectLst/>
                <a:latin typeface="+mn-lt"/>
                <a:ea typeface="+mn-ea"/>
                <a:cs typeface="+mn-cs"/>
              </a:rPr>
              <a:t>ve vlastní režii: </a:t>
            </a:r>
            <a:r>
              <a:rPr lang="cs-CZ" sz="1200" b="1" i="0" kern="1200" dirty="0" smtClean="0">
                <a:solidFill>
                  <a:schemeClr val="tx1"/>
                </a:solidFill>
                <a:effectLst/>
                <a:latin typeface="+mn-lt"/>
                <a:ea typeface="+mn-ea"/>
                <a:cs typeface="+mn-cs"/>
              </a:rPr>
              <a:t>528/586</a:t>
            </a:r>
            <a:r>
              <a:rPr lang="cs-CZ" sz="1200" b="0" i="0" kern="1200" dirty="0" smtClean="0">
                <a:solidFill>
                  <a:schemeClr val="tx1"/>
                </a:solidFill>
                <a:effectLst/>
                <a:latin typeface="+mn-lt"/>
                <a:ea typeface="+mn-ea"/>
                <a:cs typeface="+mn-cs"/>
              </a:rPr>
              <a:t>.</a:t>
            </a:r>
          </a:p>
          <a:p>
            <a:pPr lvl="1"/>
            <a:endParaRPr lang="cs-CZ" sz="1200" b="0" i="0" kern="1200" dirty="0" smtClean="0">
              <a:solidFill>
                <a:schemeClr val="tx1"/>
              </a:solidFill>
              <a:effectLst/>
              <a:latin typeface="+mn-lt"/>
              <a:ea typeface="+mn-ea"/>
              <a:cs typeface="+mn-cs"/>
            </a:endParaRPr>
          </a:p>
          <a:p>
            <a:endParaRPr lang="cs-CZ" b="1" dirty="0"/>
          </a:p>
        </p:txBody>
      </p:sp>
      <p:sp>
        <p:nvSpPr>
          <p:cNvPr id="4" name="Zástupný symbol pro číslo snímku 3"/>
          <p:cNvSpPr>
            <a:spLocks noGrp="1"/>
          </p:cNvSpPr>
          <p:nvPr>
            <p:ph type="sldNum" sz="quarter" idx="10"/>
          </p:nvPr>
        </p:nvSpPr>
        <p:spPr/>
        <p:txBody>
          <a:bodyPr/>
          <a:lstStyle/>
          <a:p>
            <a:pPr>
              <a:defRPr/>
            </a:pPr>
            <a:fld id="{4523DCA9-D0CB-40F7-81A3-98F965CF1F65}" type="slidenum">
              <a:rPr lang="cs-CZ" altLang="cs-CZ" smtClean="0"/>
              <a:pPr>
                <a:defRPr/>
              </a:pPr>
              <a:t>18</a:t>
            </a:fld>
            <a:endParaRPr lang="cs-CZ" altLang="cs-CZ"/>
          </a:p>
        </p:txBody>
      </p:sp>
    </p:spTree>
    <p:extLst>
      <p:ext uri="{BB962C8B-B14F-4D97-AF65-F5344CB8AC3E}">
        <p14:creationId xmlns:p14="http://schemas.microsoft.com/office/powerpoint/2010/main" val="39870755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100" b="1" dirty="0" smtClean="0"/>
              <a:t>§ 80 zákona o sociálních</a:t>
            </a:r>
            <a:r>
              <a:rPr lang="cs-CZ" sz="1100" b="1" baseline="0" dirty="0" smtClean="0"/>
              <a:t> službách č. 108/2006 Sb.</a:t>
            </a:r>
            <a:endParaRPr lang="cs-CZ" sz="1100" b="1" dirty="0" smtClean="0"/>
          </a:p>
          <a:p>
            <a:r>
              <a:rPr lang="cs-CZ" sz="1100" b="0" u="sng" dirty="0" smtClean="0"/>
              <a:t>Poskytovatel sociálních služeb je povinen před započetím jejich poskytování uzavřít pojistnou smlouvu pro případ odpovědnosti za škodu způsobenou při poskytování sociálních služeb; toto pojištění musí být sjednáno po celou dobu, po kterou poskytuje sociální služby podle tohoto zákona. Poskytovatel sociálních služeb je povinen do 15 dnů ode dne uzavření pojistné smlouvy zaslat její úředně ověřenou kopii registrujícímu orgánu.</a:t>
            </a:r>
          </a:p>
          <a:p>
            <a:r>
              <a:rPr lang="cs-CZ" dirty="0" smtClean="0"/>
              <a:t>Auta, budovy, majetek, pojištění</a:t>
            </a:r>
            <a:r>
              <a:rPr lang="cs-CZ" baseline="0" dirty="0" smtClean="0"/>
              <a:t> odpovědnosti za škodu způsobenou při poskytování SSL. Viz manuál  METODIKA PRO SBĚR dat za jednotlivé SSL </a:t>
            </a:r>
            <a:r>
              <a:rPr lang="cs-CZ" baseline="0" dirty="0" err="1" smtClean="0"/>
              <a:t>poskyt</a:t>
            </a:r>
            <a:r>
              <a:rPr lang="cs-CZ" baseline="0" dirty="0" smtClean="0"/>
              <a:t>. na území ZLK pro rok 2019</a:t>
            </a:r>
          </a:p>
          <a:p>
            <a:endParaRPr lang="cs-CZ" baseline="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cs-CZ" sz="1200" dirty="0" smtClean="0">
                <a:solidFill>
                  <a:srgbClr val="FF0000"/>
                </a:solidFill>
                <a:cs typeface="Calibri" panose="020F0502020204030204" pitchFamily="34" charset="0"/>
              </a:rPr>
              <a:t>546 odpis pohledávky (dle </a:t>
            </a:r>
            <a:r>
              <a:rPr lang="cs-CZ" sz="1200" dirty="0" smtClean="0">
                <a:solidFill>
                  <a:srgbClr val="FF0000"/>
                </a:solidFill>
                <a:latin typeface="Calibri" panose="020F0502020204030204" pitchFamily="34" charset="0"/>
                <a:cs typeface="Calibri" panose="020F0502020204030204" pitchFamily="34" charset="0"/>
              </a:rPr>
              <a:t>§24 ZDP) – právně zaniklá pohledávka (zánik dlužníka)</a:t>
            </a:r>
            <a:r>
              <a:rPr lang="cs-CZ" sz="1200" baseline="0" dirty="0" smtClean="0">
                <a:solidFill>
                  <a:srgbClr val="FF0000"/>
                </a:solidFill>
                <a:latin typeface="Calibri" panose="020F0502020204030204" pitchFamily="34" charset="0"/>
                <a:cs typeface="Calibri" panose="020F0502020204030204" pitchFamily="34" charset="0"/>
              </a:rPr>
              <a:t> Daňová pohledávka</a:t>
            </a:r>
            <a:endParaRPr lang="cs-CZ" sz="1200" dirty="0" smtClean="0">
              <a:solidFill>
                <a:srgbClr val="FF0000"/>
              </a:solidFill>
            </a:endParaRPr>
          </a:p>
          <a:p>
            <a:endParaRPr lang="cs-CZ" baseline="0" dirty="0" smtClean="0"/>
          </a:p>
          <a:p>
            <a:r>
              <a:rPr lang="cs-CZ" sz="1200" b="1" i="0" kern="1200" dirty="0" smtClean="0">
                <a:solidFill>
                  <a:schemeClr val="tx1"/>
                </a:solidFill>
                <a:effectLst/>
                <a:latin typeface="+mn-lt"/>
                <a:ea typeface="+mn-ea"/>
                <a:cs typeface="+mn-cs"/>
              </a:rPr>
              <a:t>§ 25</a:t>
            </a:r>
          </a:p>
          <a:p>
            <a:r>
              <a:rPr lang="cs-CZ" sz="1200" b="1" i="0" u="sng" kern="1200" dirty="0" smtClean="0">
                <a:solidFill>
                  <a:schemeClr val="tx1"/>
                </a:solidFill>
                <a:effectLst/>
                <a:latin typeface="+mn-lt"/>
                <a:ea typeface="+mn-ea"/>
                <a:cs typeface="+mn-cs"/>
              </a:rPr>
              <a:t>(1) Za výdaje (náklady) vynaložené k dosažení, zajištění a udržení příjmů pro daňové účely nelze uznat zejména</a:t>
            </a:r>
          </a:p>
          <a:p>
            <a:r>
              <a:rPr lang="cs-CZ" sz="1200" b="1" i="0" kern="1200" dirty="0" smtClean="0">
                <a:solidFill>
                  <a:schemeClr val="tx1"/>
                </a:solidFill>
                <a:effectLst/>
                <a:latin typeface="+mn-lt"/>
                <a:ea typeface="+mn-ea"/>
                <a:cs typeface="+mn-cs"/>
              </a:rPr>
              <a:t>a)</a:t>
            </a:r>
            <a:r>
              <a:rPr lang="cs-CZ" sz="1200" b="0" i="0" kern="1200" dirty="0" smtClean="0">
                <a:solidFill>
                  <a:schemeClr val="tx1"/>
                </a:solidFill>
                <a:effectLst/>
                <a:latin typeface="+mn-lt"/>
                <a:ea typeface="+mn-ea"/>
                <a:cs typeface="+mn-cs"/>
              </a:rPr>
              <a:t> výdaje (náklady) na pořízení hmotného majetku</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a nehmotného majetku,</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s výjimkou uvedenou v § 24 odst. 2, včetně splátek a úroků z úvěrů a zápůjček spojených s jejich pořízením, jsou-li součástí jejich ocenění,</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a:t>
            </a:r>
          </a:p>
          <a:p>
            <a:r>
              <a:rPr lang="cs-CZ" sz="1200" b="1" i="0" kern="1200" dirty="0" smtClean="0">
                <a:solidFill>
                  <a:schemeClr val="tx1"/>
                </a:solidFill>
                <a:effectLst/>
                <a:latin typeface="+mn-lt"/>
                <a:ea typeface="+mn-ea"/>
                <a:cs typeface="+mn-cs"/>
              </a:rPr>
              <a:t>b)</a:t>
            </a:r>
            <a:r>
              <a:rPr lang="cs-CZ" sz="1200" b="0" i="0" kern="1200" dirty="0" smtClean="0">
                <a:solidFill>
                  <a:schemeClr val="tx1"/>
                </a:solidFill>
                <a:effectLst/>
                <a:latin typeface="+mn-lt"/>
                <a:ea typeface="+mn-ea"/>
                <a:cs typeface="+mn-cs"/>
              </a:rPr>
              <a:t> výdaje na zvýšení základního kapitálu včetně splácení zápůjček,</a:t>
            </a:r>
          </a:p>
          <a:p>
            <a:r>
              <a:rPr lang="cs-CZ" sz="1200" b="1" i="0" kern="1200" dirty="0" smtClean="0">
                <a:solidFill>
                  <a:schemeClr val="tx1"/>
                </a:solidFill>
                <a:effectLst/>
                <a:latin typeface="+mn-lt"/>
                <a:ea typeface="+mn-ea"/>
                <a:cs typeface="+mn-cs"/>
              </a:rPr>
              <a:t>c)</a:t>
            </a:r>
            <a:r>
              <a:rPr lang="cs-CZ" sz="1200" b="0" i="0" kern="1200" dirty="0" smtClean="0">
                <a:solidFill>
                  <a:schemeClr val="tx1"/>
                </a:solidFill>
                <a:effectLst/>
                <a:latin typeface="+mn-lt"/>
                <a:ea typeface="+mn-ea"/>
                <a:cs typeface="+mn-cs"/>
              </a:rPr>
              <a:t> pořizovací cenu</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cenného papíru s výjimkou uvedenou v § 24 odst. 2 písm. r), w) a ze), a dále s výjimkou opčních listů při uplatnění přednostního práva,</a:t>
            </a:r>
          </a:p>
          <a:p>
            <a:r>
              <a:rPr lang="cs-CZ" sz="1200" b="1" i="0" kern="1200" dirty="0" smtClean="0">
                <a:solidFill>
                  <a:schemeClr val="tx1"/>
                </a:solidFill>
                <a:effectLst/>
                <a:latin typeface="+mn-lt"/>
                <a:ea typeface="+mn-ea"/>
                <a:cs typeface="+mn-cs"/>
              </a:rPr>
              <a:t>d)</a:t>
            </a:r>
            <a:r>
              <a:rPr lang="cs-CZ" sz="1200" b="0" i="0" kern="1200" dirty="0" smtClean="0">
                <a:solidFill>
                  <a:schemeClr val="tx1"/>
                </a:solidFill>
                <a:effectLst/>
                <a:latin typeface="+mn-lt"/>
                <a:ea typeface="+mn-ea"/>
                <a:cs typeface="+mn-cs"/>
              </a:rPr>
              <a:t> pojistné hrazené za člena statutárního orgánu a dalšího orgánu právnické osoby a za jednatele společnosti s ručením omezeným z titulu odpovědnosti za škodu způsobenou společnosti při výkonu funkce,</a:t>
            </a:r>
          </a:p>
          <a:p>
            <a:r>
              <a:rPr lang="cs-CZ" sz="1200" b="1" i="0" kern="1200" dirty="0" smtClean="0">
                <a:solidFill>
                  <a:schemeClr val="tx1"/>
                </a:solidFill>
                <a:effectLst/>
                <a:latin typeface="+mn-lt"/>
                <a:ea typeface="+mn-ea"/>
                <a:cs typeface="+mn-cs"/>
              </a:rPr>
              <a:t>e)</a:t>
            </a:r>
            <a:r>
              <a:rPr lang="cs-CZ" sz="1200" b="0" i="0" kern="1200" dirty="0" smtClean="0">
                <a:solidFill>
                  <a:schemeClr val="tx1"/>
                </a:solidFill>
                <a:effectLst/>
                <a:latin typeface="+mn-lt"/>
                <a:ea typeface="+mn-ea"/>
                <a:cs typeface="+mn-cs"/>
              </a:rPr>
              <a:t> vyplácené podíly na zisku,</a:t>
            </a:r>
          </a:p>
          <a:p>
            <a:r>
              <a:rPr lang="cs-CZ" sz="1200" b="1" i="0" kern="1200" dirty="0" smtClean="0">
                <a:solidFill>
                  <a:schemeClr val="tx1"/>
                </a:solidFill>
                <a:effectLst/>
                <a:latin typeface="+mn-lt"/>
                <a:ea typeface="+mn-ea"/>
                <a:cs typeface="+mn-cs"/>
              </a:rPr>
              <a:t>f)</a:t>
            </a:r>
            <a:r>
              <a:rPr lang="cs-CZ" sz="1200" b="0" i="0" kern="1200" dirty="0" smtClean="0">
                <a:solidFill>
                  <a:schemeClr val="tx1"/>
                </a:solidFill>
                <a:effectLst/>
                <a:latin typeface="+mn-lt"/>
                <a:ea typeface="+mn-ea"/>
                <a:cs typeface="+mn-cs"/>
              </a:rPr>
              <a:t> penále, úroky z prodlení a pokuty s výjimkou uvedenou v § 24 odst. 2 písm. </a:t>
            </a:r>
            <a:r>
              <a:rPr lang="cs-CZ" sz="1200" b="0" i="0" kern="1200" dirty="0" err="1" smtClean="0">
                <a:solidFill>
                  <a:schemeClr val="tx1"/>
                </a:solidFill>
                <a:effectLst/>
                <a:latin typeface="+mn-lt"/>
                <a:ea typeface="+mn-ea"/>
                <a:cs typeface="+mn-cs"/>
              </a:rPr>
              <a:t>zi</a:t>
            </a:r>
            <a:r>
              <a:rPr lang="cs-CZ" sz="1200" b="0" i="0" kern="1200" dirty="0" smtClean="0">
                <a:solidFill>
                  <a:schemeClr val="tx1"/>
                </a:solidFill>
                <a:effectLst/>
                <a:latin typeface="+mn-lt"/>
                <a:ea typeface="+mn-ea"/>
                <a:cs typeface="+mn-cs"/>
              </a:rPr>
              <a:t>), úroky z posečkané částky, peněžité tresty, přirážky k pojistnému na sociální zabezpečení a příspěvku na státní politiku zaměstnanosti a k pojistnému na veřejné zdravotní pojištění,</a:t>
            </a:r>
            <a:r>
              <a:rPr lang="cs-CZ" sz="1200" b="1" i="0" u="none" strike="noStrike" kern="1200" baseline="30000" dirty="0" smtClean="0">
                <a:solidFill>
                  <a:schemeClr val="tx1"/>
                </a:solidFill>
                <a:effectLst/>
                <a:latin typeface="+mn-lt"/>
                <a:ea typeface="+mn-ea"/>
                <a:cs typeface="+mn-cs"/>
                <a:hlinkClick r:id="rId3"/>
              </a:rPr>
              <a:t>21</a:t>
            </a:r>
            <a:r>
              <a:rPr lang="cs-CZ" sz="1200" b="1" i="0" u="none" strike="noStrike" kern="1200" dirty="0" smtClean="0">
                <a:solidFill>
                  <a:schemeClr val="tx1"/>
                </a:solidFill>
                <a:effectLst/>
                <a:latin typeface="+mn-lt"/>
                <a:ea typeface="+mn-ea"/>
                <a:cs typeface="+mn-cs"/>
                <a:hlinkClick r:id="rId3"/>
              </a:rPr>
              <a:t>)</a:t>
            </a:r>
            <a:r>
              <a:rPr lang="cs-CZ" sz="1200" b="0" i="0" kern="1200" baseline="30000" dirty="0" smtClean="0">
                <a:solidFill>
                  <a:schemeClr val="tx1"/>
                </a:solidFill>
                <a:effectLst/>
                <a:latin typeface="+mn-lt"/>
                <a:ea typeface="+mn-ea"/>
                <a:cs typeface="+mn-cs"/>
              </a:rPr>
              <a:t> </a:t>
            </a:r>
            <a:r>
              <a:rPr lang="cs-CZ" sz="1200" b="0" i="0" kern="1200" dirty="0" smtClean="0">
                <a:solidFill>
                  <a:schemeClr val="tx1"/>
                </a:solidFill>
                <a:effectLst/>
                <a:latin typeface="+mn-lt"/>
                <a:ea typeface="+mn-ea"/>
                <a:cs typeface="+mn-cs"/>
              </a:rPr>
              <a:t>a náklady spojené s trestem uveřejnění rozsudku podle zvláštního právního předpisu,</a:t>
            </a:r>
          </a:p>
          <a:p>
            <a:r>
              <a:rPr lang="cs-CZ" sz="1200" b="1" i="0" kern="1200" dirty="0" smtClean="0">
                <a:solidFill>
                  <a:schemeClr val="tx1"/>
                </a:solidFill>
                <a:effectLst/>
                <a:latin typeface="+mn-lt"/>
                <a:ea typeface="+mn-ea"/>
                <a:cs typeface="+mn-cs"/>
              </a:rPr>
              <a:t>g)</a:t>
            </a:r>
            <a:r>
              <a:rPr lang="cs-CZ" sz="1200" b="0" i="0" kern="1200" dirty="0" smtClean="0">
                <a:solidFill>
                  <a:schemeClr val="tx1"/>
                </a:solidFill>
                <a:effectLst/>
                <a:latin typeface="+mn-lt"/>
                <a:ea typeface="+mn-ea"/>
                <a:cs typeface="+mn-cs"/>
              </a:rPr>
              <a:t> pojistné na sociální zabezpečení a příspěvek na státní politiku zaměstnanosti a pojistné na veřejné zdravotní pojištění hrazené veřejnou obchodní společností za společníky této obchodní společnosti, komanditní společností za komplementáře, poplatníkem majícím příjmy ze samostatné činnosti, poplatníkem majícím příjmy z nájmu a pojistné hrazené osobami samostatně výdělečně činnými, které nejsou </a:t>
            </a:r>
            <a:r>
              <a:rPr lang="cs-CZ" sz="1200" b="0" i="0" kern="1200" dirty="0" err="1" smtClean="0">
                <a:solidFill>
                  <a:schemeClr val="tx1"/>
                </a:solidFill>
                <a:effectLst/>
                <a:latin typeface="+mn-lt"/>
                <a:ea typeface="+mn-ea"/>
                <a:cs typeface="+mn-cs"/>
              </a:rPr>
              <a:t>nemocensky</a:t>
            </a:r>
            <a:r>
              <a:rPr lang="cs-CZ" sz="1200" b="0" i="0" kern="1200" dirty="0" smtClean="0">
                <a:solidFill>
                  <a:schemeClr val="tx1"/>
                </a:solidFill>
                <a:effectLst/>
                <a:latin typeface="+mn-lt"/>
                <a:ea typeface="+mn-ea"/>
                <a:cs typeface="+mn-cs"/>
              </a:rPr>
              <a:t> pojištěny a pojistí se na denní dávku při dočasné pracovní neschopnosti u soukromé pojišťovny</a:t>
            </a:r>
            <a:r>
              <a:rPr lang="cs-CZ" sz="1200" b="0" i="0" kern="1200" baseline="30000" dirty="0" smtClean="0">
                <a:solidFill>
                  <a:schemeClr val="tx1"/>
                </a:solidFill>
                <a:effectLst/>
                <a:latin typeface="+mn-lt"/>
                <a:ea typeface="+mn-ea"/>
                <a:cs typeface="+mn-cs"/>
              </a:rPr>
              <a:t>21a)</a:t>
            </a:r>
            <a:r>
              <a:rPr lang="cs-CZ" sz="1200" b="0" i="0" kern="1200" dirty="0" smtClean="0">
                <a:solidFill>
                  <a:schemeClr val="tx1"/>
                </a:solidFill>
                <a:effectLst/>
                <a:latin typeface="+mn-lt"/>
                <a:ea typeface="+mn-ea"/>
                <a:cs typeface="+mn-cs"/>
              </a:rPr>
              <a:t>, s výjimkou uvedenou v § 24,</a:t>
            </a:r>
          </a:p>
          <a:p>
            <a:r>
              <a:rPr lang="cs-CZ" sz="1200" b="1" i="0" kern="1200" dirty="0" smtClean="0">
                <a:solidFill>
                  <a:schemeClr val="tx1"/>
                </a:solidFill>
                <a:effectLst/>
                <a:latin typeface="+mn-lt"/>
                <a:ea typeface="+mn-ea"/>
                <a:cs typeface="+mn-cs"/>
              </a:rPr>
              <a:t>h)</a:t>
            </a:r>
            <a:r>
              <a:rPr lang="cs-CZ" sz="1200" b="0" i="0" kern="1200" dirty="0" smtClean="0">
                <a:solidFill>
                  <a:schemeClr val="tx1"/>
                </a:solidFill>
                <a:effectLst/>
                <a:latin typeface="+mn-lt"/>
                <a:ea typeface="+mn-ea"/>
                <a:cs typeface="+mn-cs"/>
              </a:rPr>
              <a:t> </a:t>
            </a:r>
            <a:r>
              <a:rPr lang="cs-CZ" sz="1200" b="1" i="0" kern="1200" dirty="0" smtClean="0">
                <a:solidFill>
                  <a:srgbClr val="FF0000"/>
                </a:solidFill>
                <a:effectLst/>
                <a:latin typeface="+mn-lt"/>
                <a:ea typeface="+mn-ea"/>
                <a:cs typeface="+mn-cs"/>
              </a:rPr>
              <a:t>nepeněžní plnění poskytovaná zaměstnavatelem zaměstnanci </a:t>
            </a:r>
            <a:r>
              <a:rPr lang="cs-CZ" sz="1200" b="0" i="0" kern="1200" dirty="0" smtClean="0">
                <a:solidFill>
                  <a:schemeClr val="tx1"/>
                </a:solidFill>
                <a:effectLst/>
                <a:latin typeface="+mn-lt"/>
                <a:ea typeface="+mn-ea"/>
                <a:cs typeface="+mn-cs"/>
              </a:rPr>
              <a:t>ve formě</a:t>
            </a:r>
          </a:p>
          <a:p>
            <a:r>
              <a:rPr lang="cs-CZ" sz="1200" b="1" i="0" kern="1200" dirty="0" smtClean="0">
                <a:solidFill>
                  <a:schemeClr val="tx1"/>
                </a:solidFill>
                <a:effectLst/>
                <a:latin typeface="+mn-lt"/>
                <a:ea typeface="+mn-ea"/>
                <a:cs typeface="+mn-cs"/>
              </a:rPr>
              <a:t>1.</a:t>
            </a:r>
            <a:r>
              <a:rPr lang="cs-CZ" sz="1200" b="0" i="0" kern="1200" dirty="0" smtClean="0">
                <a:solidFill>
                  <a:schemeClr val="tx1"/>
                </a:solidFill>
                <a:effectLst/>
                <a:latin typeface="+mn-lt"/>
                <a:ea typeface="+mn-ea"/>
                <a:cs typeface="+mn-cs"/>
              </a:rPr>
              <a:t> příspěvku na kulturní pořady, zájezdy, sportovní akce a tištěné knihy, včetně obrázkových knih pro děti, mimo knih, ve kterých reklama přesahuje 50 % plochy,</a:t>
            </a:r>
          </a:p>
          <a:p>
            <a:r>
              <a:rPr lang="cs-CZ" sz="1200" b="1" i="0" kern="1200" dirty="0" smtClean="0">
                <a:solidFill>
                  <a:schemeClr val="tx1"/>
                </a:solidFill>
                <a:effectLst/>
                <a:latin typeface="+mn-lt"/>
                <a:ea typeface="+mn-ea"/>
                <a:cs typeface="+mn-cs"/>
              </a:rPr>
              <a:t>2.</a:t>
            </a:r>
            <a:r>
              <a:rPr lang="cs-CZ" sz="1200" b="0" i="0" kern="1200" dirty="0" smtClean="0">
                <a:solidFill>
                  <a:schemeClr val="tx1"/>
                </a:solidFill>
                <a:effectLst/>
                <a:latin typeface="+mn-lt"/>
                <a:ea typeface="+mn-ea"/>
                <a:cs typeface="+mn-cs"/>
              </a:rPr>
              <a:t> možnosti používat rekreační, zdravotnická a vzdělávací zařízení, závodní knihovny, tělovýchovná a sportovní zařízení, s výjimkou zařízení uvedených v § 24 odst. 2 písm. j) bodech 1 až 3,</a:t>
            </a:r>
          </a:p>
          <a:p>
            <a:r>
              <a:rPr lang="cs-CZ" sz="1200" b="1" i="0" kern="1200" dirty="0" smtClean="0">
                <a:solidFill>
                  <a:schemeClr val="tx1"/>
                </a:solidFill>
                <a:effectLst/>
                <a:latin typeface="+mn-lt"/>
                <a:ea typeface="+mn-ea"/>
                <a:cs typeface="+mn-cs"/>
              </a:rPr>
              <a:t>i)</a:t>
            </a:r>
            <a:r>
              <a:rPr lang="cs-CZ" sz="1200" b="0" i="0" kern="1200" dirty="0" smtClean="0">
                <a:solidFill>
                  <a:schemeClr val="tx1"/>
                </a:solidFill>
                <a:effectLst/>
                <a:latin typeface="+mn-lt"/>
                <a:ea typeface="+mn-ea"/>
                <a:cs typeface="+mn-cs"/>
              </a:rPr>
              <a:t> výdaje (náklady) vynaložené na příjmy, které nejsou předmětem daně, na příjmy od daně osvobozené nebo nezahrnované do základu daně a u poplatníků uvedených v § 2 odst. 2 rovněž výdaje (náklady) vynaložené na příjmy vyňaté podle mezinárodní smlouvy o zamezení dvojího zdanění, převyšující tyto příjmy; obdobně to platí pro výdaje (náklady) hrazené z prostředků, jejichž zdrojem byl u poplatníka daně z příjmů právnických osob příjem z darování a bezúplatných služeb od daně osvobozený nebo příjem, který nebyl předmětem daně; toto ustanovení se u veřejně prospěšných poplatníků nepoužije pro výdaje vynaložené na úrokové příjmy, které podléhají zvláštní sazbě daně, a pro použití prostředků z kapitálového dovybavení,</a:t>
            </a:r>
          </a:p>
          <a:p>
            <a:r>
              <a:rPr lang="cs-CZ" sz="1200" b="1" i="0" kern="1200" dirty="0" smtClean="0">
                <a:solidFill>
                  <a:schemeClr val="tx1"/>
                </a:solidFill>
                <a:effectLst/>
                <a:latin typeface="+mn-lt"/>
                <a:ea typeface="+mn-ea"/>
                <a:cs typeface="+mn-cs"/>
              </a:rPr>
              <a:t>j)</a:t>
            </a:r>
            <a:r>
              <a:rPr lang="cs-CZ" sz="1200" b="0" i="0" kern="1200" dirty="0" smtClean="0">
                <a:solidFill>
                  <a:schemeClr val="tx1"/>
                </a:solidFill>
                <a:effectLst/>
                <a:latin typeface="+mn-lt"/>
                <a:ea typeface="+mn-ea"/>
                <a:cs typeface="+mn-cs"/>
              </a:rPr>
              <a:t> výdaje nad limity stanovené tímto zákonem nebo zvláštními předpisy,</a:t>
            </a:r>
            <a:r>
              <a:rPr lang="cs-CZ" sz="1200" b="1" i="0" u="none" strike="noStrike" kern="1200" baseline="30000" dirty="0" smtClean="0">
                <a:solidFill>
                  <a:schemeClr val="tx1"/>
                </a:solidFill>
                <a:effectLst/>
                <a:latin typeface="+mn-lt"/>
                <a:ea typeface="+mn-ea"/>
                <a:cs typeface="+mn-cs"/>
                <a:hlinkClick r:id="rId4"/>
              </a:rPr>
              <a:t>5</a:t>
            </a:r>
            <a:r>
              <a:rPr lang="cs-CZ" sz="1200" b="1" i="0" u="none" strike="noStrike" kern="1200" dirty="0" smtClean="0">
                <a:solidFill>
                  <a:schemeClr val="tx1"/>
                </a:solidFill>
                <a:effectLst/>
                <a:latin typeface="+mn-lt"/>
                <a:ea typeface="+mn-ea"/>
                <a:cs typeface="+mn-cs"/>
                <a:hlinkClick r:id="rId4"/>
              </a:rPr>
              <a:t>)</a:t>
            </a:r>
            <a:r>
              <a:rPr lang="cs-CZ" sz="1200" b="0" i="0" kern="1200" dirty="0" smtClean="0">
                <a:solidFill>
                  <a:schemeClr val="tx1"/>
                </a:solidFill>
                <a:effectLst/>
                <a:latin typeface="+mn-lt"/>
                <a:ea typeface="+mn-ea"/>
                <a:cs typeface="+mn-cs"/>
              </a:rPr>
              <a:t>,</a:t>
            </a:r>
            <a:r>
              <a:rPr lang="cs-CZ" sz="1200" b="1" i="0" u="none" strike="noStrike" kern="1200" baseline="30000" dirty="0" smtClean="0">
                <a:solidFill>
                  <a:schemeClr val="tx1"/>
                </a:solidFill>
                <a:effectLst/>
                <a:latin typeface="+mn-lt"/>
                <a:ea typeface="+mn-ea"/>
                <a:cs typeface="+mn-cs"/>
                <a:hlinkClick r:id="rId5"/>
              </a:rPr>
              <a:t>23</a:t>
            </a:r>
            <a:r>
              <a:rPr lang="cs-CZ" sz="1200" b="1" i="0" u="none" strike="noStrike" kern="1200" dirty="0" smtClean="0">
                <a:solidFill>
                  <a:schemeClr val="tx1"/>
                </a:solidFill>
                <a:effectLst/>
                <a:latin typeface="+mn-lt"/>
                <a:ea typeface="+mn-ea"/>
                <a:cs typeface="+mn-cs"/>
                <a:hlinkClick r:id="rId5"/>
              </a:rPr>
              <a:t>)</a:t>
            </a:r>
            <a:endParaRPr lang="cs-CZ" sz="1200" b="0" i="0" kern="1200" dirty="0" smtClean="0">
              <a:solidFill>
                <a:schemeClr val="tx1"/>
              </a:solidFill>
              <a:effectLst/>
              <a:latin typeface="+mn-lt"/>
              <a:ea typeface="+mn-ea"/>
              <a:cs typeface="+mn-cs"/>
            </a:endParaRPr>
          </a:p>
          <a:p>
            <a:r>
              <a:rPr lang="cs-CZ" sz="1200" b="1" i="0" kern="1200" dirty="0" smtClean="0">
                <a:solidFill>
                  <a:schemeClr val="tx1"/>
                </a:solidFill>
                <a:effectLst/>
                <a:latin typeface="+mn-lt"/>
                <a:ea typeface="+mn-ea"/>
                <a:cs typeface="+mn-cs"/>
              </a:rPr>
              <a:t>k)</a:t>
            </a:r>
            <a:r>
              <a:rPr lang="cs-CZ" sz="1200" b="0" i="0" kern="1200" dirty="0" smtClean="0">
                <a:solidFill>
                  <a:schemeClr val="tx1"/>
                </a:solidFill>
                <a:effectLst/>
                <a:latin typeface="+mn-lt"/>
                <a:ea typeface="+mn-ea"/>
                <a:cs typeface="+mn-cs"/>
              </a:rPr>
              <a:t> výdaje (náklady) převyšující příjmy v zařízeních k uspokojování potřeb zaměstnanců nebo jiných osob s výjimkou § 24 odst. 2 písm. j) body 1 až 3, písm. </a:t>
            </a:r>
            <a:r>
              <a:rPr lang="cs-CZ" sz="1200" b="0" i="0" kern="1200" dirty="0" err="1" smtClean="0">
                <a:solidFill>
                  <a:schemeClr val="tx1"/>
                </a:solidFill>
                <a:effectLst/>
                <a:latin typeface="+mn-lt"/>
                <a:ea typeface="+mn-ea"/>
                <a:cs typeface="+mn-cs"/>
              </a:rPr>
              <a:t>zs</a:t>
            </a:r>
            <a:r>
              <a:rPr lang="cs-CZ" sz="1200" b="0" i="0" kern="1200" dirty="0" smtClean="0">
                <a:solidFill>
                  <a:schemeClr val="tx1"/>
                </a:solidFill>
                <a:effectLst/>
                <a:latin typeface="+mn-lt"/>
                <a:ea typeface="+mn-ea"/>
                <a:cs typeface="+mn-cs"/>
              </a:rPr>
              <a:t>) a s výjimkou výdajů (nákladů) na přechodné ubytování zaměstnanců, nejde-li o ubytování při pracovní cestě, poskytované jako nepeněžní plnění zaměstnavatelem zaměstnanci v souvislosti s výkonem práce, pokud obec přechodného ubytování není shodná s obcí, kde má zaměstnanec bydliště; přičemž výdaje (náklady) i příjmy se posuzují za každé zařízení k uspokojování potřeb zaměstnanců nebo jiných osob, samostatně,</a:t>
            </a:r>
          </a:p>
          <a:p>
            <a:r>
              <a:rPr lang="cs-CZ" sz="1200" b="1" i="0" kern="1200" dirty="0" smtClean="0">
                <a:solidFill>
                  <a:schemeClr val="tx1"/>
                </a:solidFill>
                <a:effectLst/>
                <a:latin typeface="+mn-lt"/>
                <a:ea typeface="+mn-ea"/>
                <a:cs typeface="+mn-cs"/>
              </a:rPr>
              <a:t>l)</a:t>
            </a:r>
            <a:r>
              <a:rPr lang="cs-CZ" sz="1200" b="0" i="0" kern="1200" dirty="0" smtClean="0">
                <a:solidFill>
                  <a:schemeClr val="tx1"/>
                </a:solidFill>
                <a:effectLst/>
                <a:latin typeface="+mn-lt"/>
                <a:ea typeface="+mn-ea"/>
                <a:cs typeface="+mn-cs"/>
              </a:rPr>
              <a:t> tvorbu rezervních a ostatních účelových fondů, pokud zvláštní předpis nestanoví jinak, s výjimkou uvedenou v § 24 odst. 2 písm. </a:t>
            </a:r>
            <a:r>
              <a:rPr lang="cs-CZ" sz="1200" b="0" i="0" kern="1200" dirty="0" err="1" smtClean="0">
                <a:solidFill>
                  <a:schemeClr val="tx1"/>
                </a:solidFill>
                <a:effectLst/>
                <a:latin typeface="+mn-lt"/>
                <a:ea typeface="+mn-ea"/>
                <a:cs typeface="+mn-cs"/>
              </a:rPr>
              <a:t>zr</a:t>
            </a:r>
            <a:r>
              <a:rPr lang="cs-CZ" sz="1200" b="0" i="0" kern="1200" dirty="0" smtClean="0">
                <a:solidFill>
                  <a:schemeClr val="tx1"/>
                </a:solidFill>
                <a:effectLst/>
                <a:latin typeface="+mn-lt"/>
                <a:ea typeface="+mn-ea"/>
                <a:cs typeface="+mn-cs"/>
              </a:rPr>
              <a:t>),</a:t>
            </a:r>
          </a:p>
          <a:p>
            <a:r>
              <a:rPr lang="cs-CZ" sz="1200" b="1" i="0" kern="1200" dirty="0" smtClean="0">
                <a:solidFill>
                  <a:schemeClr val="tx1"/>
                </a:solidFill>
                <a:effectLst/>
                <a:latin typeface="+mn-lt"/>
                <a:ea typeface="+mn-ea"/>
                <a:cs typeface="+mn-cs"/>
              </a:rPr>
              <a:t>m)</a:t>
            </a:r>
            <a:r>
              <a:rPr lang="cs-CZ" sz="1200" b="0" i="0" kern="1200" dirty="0" smtClean="0">
                <a:solidFill>
                  <a:schemeClr val="tx1"/>
                </a:solidFill>
                <a:effectLst/>
                <a:latin typeface="+mn-lt"/>
                <a:ea typeface="+mn-ea"/>
                <a:cs typeface="+mn-cs"/>
              </a:rPr>
              <a:t> plnění ve prospěch vlastního kapitálu s výjimkou uvedenou v § 10 odst. 6 a § 24 odst. 2 písm. r) a w) a členský příspěvek poskytnutý evropskému hospodářskému zájmovému sdružení se sídlem na území České republiky</a:t>
            </a:r>
            <a:r>
              <a:rPr lang="cs-CZ" sz="1200" b="1" i="0" u="none" strike="noStrike" kern="1200" baseline="30000" dirty="0" smtClean="0">
                <a:solidFill>
                  <a:schemeClr val="tx1"/>
                </a:solidFill>
                <a:effectLst/>
                <a:latin typeface="+mn-lt"/>
                <a:ea typeface="+mn-ea"/>
                <a:cs typeface="+mn-cs"/>
                <a:hlinkClick r:id="rId6"/>
              </a:rPr>
              <a:t>25a</a:t>
            </a:r>
            <a:r>
              <a:rPr lang="cs-CZ" sz="1200" b="1" i="0" u="none" strike="noStrike" kern="1200" dirty="0" smtClean="0">
                <a:solidFill>
                  <a:schemeClr val="tx1"/>
                </a:solidFill>
                <a:effectLst/>
                <a:latin typeface="+mn-lt"/>
                <a:ea typeface="+mn-ea"/>
                <a:cs typeface="+mn-cs"/>
                <a:hlinkClick r:id="rId6"/>
              </a:rPr>
              <a:t>)</a:t>
            </a:r>
            <a:r>
              <a:rPr lang="cs-CZ" sz="1200" b="0" i="0" kern="1200" dirty="0" smtClean="0">
                <a:solidFill>
                  <a:schemeClr val="tx1"/>
                </a:solidFill>
                <a:effectLst/>
                <a:latin typeface="+mn-lt"/>
                <a:ea typeface="+mn-ea"/>
                <a:cs typeface="+mn-cs"/>
              </a:rPr>
              <a:t>,</a:t>
            </a:r>
          </a:p>
          <a:p>
            <a:r>
              <a:rPr lang="cs-CZ" sz="1200" b="1" i="0" kern="1200" dirty="0" smtClean="0">
                <a:solidFill>
                  <a:schemeClr val="tx1"/>
                </a:solidFill>
                <a:effectLst/>
                <a:latin typeface="+mn-lt"/>
                <a:ea typeface="+mn-ea"/>
                <a:cs typeface="+mn-cs"/>
              </a:rPr>
              <a:t>n)</a:t>
            </a:r>
            <a:r>
              <a:rPr lang="cs-CZ" sz="1200" b="0" i="0" kern="1200" dirty="0" smtClean="0">
                <a:solidFill>
                  <a:schemeClr val="tx1"/>
                </a:solidFill>
                <a:effectLst/>
                <a:latin typeface="+mn-lt"/>
                <a:ea typeface="+mn-ea"/>
                <a:cs typeface="+mn-cs"/>
              </a:rPr>
              <a:t> manka a škody přesahující náhrady s výjimkou uvedenou v § 24,</a:t>
            </a:r>
          </a:p>
          <a:p>
            <a:r>
              <a:rPr lang="cs-CZ" sz="1200" b="1" i="0" kern="1200" dirty="0" smtClean="0">
                <a:solidFill>
                  <a:schemeClr val="tx1"/>
                </a:solidFill>
                <a:effectLst/>
                <a:latin typeface="+mn-lt"/>
                <a:ea typeface="+mn-ea"/>
                <a:cs typeface="+mn-cs"/>
              </a:rPr>
              <a:t>o)</a:t>
            </a:r>
            <a:r>
              <a:rPr lang="cs-CZ" sz="1200" b="0" i="0" kern="1200" dirty="0" smtClean="0">
                <a:solidFill>
                  <a:schemeClr val="tx1"/>
                </a:solidFill>
                <a:effectLst/>
                <a:latin typeface="+mn-lt"/>
                <a:ea typeface="+mn-ea"/>
                <a:cs typeface="+mn-cs"/>
              </a:rPr>
              <a:t> zůstatkovou cenu (§ 29 odst. 2) hmotného majetku a nehmotného majetku vyřazeného v důsledku darování nebo bezúplatného převodu, ke kterému není poplatník povinen podle zvláštního právního předpisu. Toto se vztahuje i na hmotný majetek a nehmotný majetek odpisovaný pouze podle zvláštního právního předpisu,</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a:t>
            </a:r>
          </a:p>
          <a:p>
            <a:r>
              <a:rPr lang="cs-CZ" sz="1200" b="1" i="0" kern="1200" dirty="0" smtClean="0">
                <a:solidFill>
                  <a:schemeClr val="tx1"/>
                </a:solidFill>
                <a:effectLst/>
                <a:latin typeface="+mn-lt"/>
                <a:ea typeface="+mn-ea"/>
                <a:cs typeface="+mn-cs"/>
              </a:rPr>
              <a:t>p)</a:t>
            </a:r>
            <a:r>
              <a:rPr lang="cs-CZ" sz="1200" b="0" i="0" kern="1200" dirty="0" smtClean="0">
                <a:solidFill>
                  <a:schemeClr val="tx1"/>
                </a:solidFill>
                <a:effectLst/>
                <a:latin typeface="+mn-lt"/>
                <a:ea typeface="+mn-ea"/>
                <a:cs typeface="+mn-cs"/>
              </a:rPr>
              <a:t> technické zhodnocení (§ 33),</a:t>
            </a:r>
          </a:p>
          <a:p>
            <a:r>
              <a:rPr lang="cs-CZ" sz="1200" b="1" i="0" kern="1200" dirty="0" smtClean="0">
                <a:solidFill>
                  <a:schemeClr val="tx1"/>
                </a:solidFill>
                <a:effectLst/>
                <a:latin typeface="+mn-lt"/>
                <a:ea typeface="+mn-ea"/>
                <a:cs typeface="+mn-cs"/>
              </a:rPr>
              <a:t>r)</a:t>
            </a:r>
            <a:r>
              <a:rPr lang="cs-CZ" sz="1200" b="0" i="0" kern="1200" dirty="0" smtClean="0">
                <a:solidFill>
                  <a:schemeClr val="tx1"/>
                </a:solidFill>
                <a:effectLst/>
                <a:latin typeface="+mn-lt"/>
                <a:ea typeface="+mn-ea"/>
                <a:cs typeface="+mn-cs"/>
              </a:rPr>
              <a:t> daně zaplacené za jiného poplatníka s výjimkou uvedenou v § 24 odst. 2 písm. ch) a u),</a:t>
            </a:r>
          </a:p>
          <a:p>
            <a:r>
              <a:rPr lang="cs-CZ" sz="1200" b="1" i="0" kern="1200" dirty="0" smtClean="0">
                <a:solidFill>
                  <a:schemeClr val="tx1"/>
                </a:solidFill>
                <a:effectLst/>
                <a:latin typeface="+mn-lt"/>
                <a:ea typeface="+mn-ea"/>
                <a:cs typeface="+mn-cs"/>
              </a:rPr>
              <a:t>s)</a:t>
            </a:r>
            <a:r>
              <a:rPr lang="cs-CZ" sz="1200" b="0" i="0" kern="1200" dirty="0" smtClean="0">
                <a:solidFill>
                  <a:schemeClr val="tx1"/>
                </a:solidFill>
                <a:effectLst/>
                <a:latin typeface="+mn-lt"/>
                <a:ea typeface="+mn-ea"/>
                <a:cs typeface="+mn-cs"/>
              </a:rPr>
              <a:t> daň z příjmu fyzických osob a daň z příjmů právnických osob a obdobné daně zaplacené v zahraničí, s výjimkou uvedenou v § 24 odst. 2 písm. ch) a dále odloženou daň podle zvláštního právního předpisu</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a:t>
            </a:r>
          </a:p>
          <a:p>
            <a:r>
              <a:rPr lang="cs-CZ" sz="1200" b="1" i="0" kern="1200" dirty="0" smtClean="0">
                <a:solidFill>
                  <a:schemeClr val="tx1"/>
                </a:solidFill>
                <a:effectLst/>
                <a:latin typeface="+mn-lt"/>
                <a:ea typeface="+mn-ea"/>
                <a:cs typeface="+mn-cs"/>
              </a:rPr>
              <a:t>t)</a:t>
            </a:r>
            <a:r>
              <a:rPr lang="cs-CZ" sz="1200" b="0" i="0" kern="1200" dirty="0" smtClean="0">
                <a:solidFill>
                  <a:schemeClr val="tx1"/>
                </a:solidFill>
                <a:effectLst/>
                <a:latin typeface="+mn-lt"/>
                <a:ea typeface="+mn-ea"/>
                <a:cs typeface="+mn-cs"/>
              </a:rPr>
              <a:t> výdaje na reprezentaci, kterými jsou zejména výdaje na pohoštění, občerstvení a dar; za dar se nepovažuje reklamní nebo propagační předmět, který je opatřen jménem nebo ochrannou známkou poskytovatele tohoto předmětu nebo názvem propagovaného zboží nebo služby, jehož hodnota bez daně z přidané hodnoty nepřesahuje 500 Kč a který není s výjimkou tichého vína předmětem spotřební daně,</a:t>
            </a:r>
          </a:p>
          <a:p>
            <a:r>
              <a:rPr lang="cs-CZ" sz="1200" b="1" i="0" kern="1200" dirty="0" smtClean="0">
                <a:solidFill>
                  <a:schemeClr val="tx1"/>
                </a:solidFill>
                <a:effectLst/>
                <a:latin typeface="+mn-lt"/>
                <a:ea typeface="+mn-ea"/>
                <a:cs typeface="+mn-cs"/>
              </a:rPr>
              <a:t>u)</a:t>
            </a:r>
            <a:r>
              <a:rPr lang="cs-CZ" sz="1200" b="0" i="0" kern="1200" dirty="0" smtClean="0">
                <a:solidFill>
                  <a:schemeClr val="tx1"/>
                </a:solidFill>
                <a:effectLst/>
                <a:latin typeface="+mn-lt"/>
                <a:ea typeface="+mn-ea"/>
                <a:cs typeface="+mn-cs"/>
              </a:rPr>
              <a:t> výdaje na osobní potřebu poplatníka; včetně výdajů vynaložených na opravu, údržbu nebo technické zhodnocení majetku sloužícího k činnosti, ze které plyne příjem ze samostatné činnosti, který poplatník uvedený v § 2 nezařadí do obchodního majetku podle § 4 odst. 4,</a:t>
            </a:r>
          </a:p>
          <a:p>
            <a:r>
              <a:rPr lang="cs-CZ" sz="1200" b="1" i="0" kern="1200" dirty="0" smtClean="0">
                <a:solidFill>
                  <a:schemeClr val="tx1"/>
                </a:solidFill>
                <a:effectLst/>
                <a:latin typeface="+mn-lt"/>
                <a:ea typeface="+mn-ea"/>
                <a:cs typeface="+mn-cs"/>
              </a:rPr>
              <a:t>v)</a:t>
            </a:r>
            <a:r>
              <a:rPr lang="cs-CZ" sz="1200" b="0" i="0" kern="1200" dirty="0" smtClean="0">
                <a:solidFill>
                  <a:schemeClr val="tx1"/>
                </a:solidFill>
                <a:effectLst/>
                <a:latin typeface="+mn-lt"/>
                <a:ea typeface="+mn-ea"/>
                <a:cs typeface="+mn-cs"/>
              </a:rPr>
              <a:t> tvorbu opravných položek na vrub nákladů,</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s výjimkou uvedenou v § 24,</a:t>
            </a:r>
          </a:p>
          <a:p>
            <a:r>
              <a:rPr lang="cs-CZ" sz="1200" b="1" i="0" kern="1200" dirty="0" smtClean="0">
                <a:solidFill>
                  <a:schemeClr val="tx1"/>
                </a:solidFill>
                <a:effectLst/>
                <a:latin typeface="+mn-lt"/>
                <a:ea typeface="+mn-ea"/>
                <a:cs typeface="+mn-cs"/>
              </a:rPr>
              <a:t>w)</a:t>
            </a:r>
            <a:r>
              <a:rPr lang="cs-CZ" sz="1200" b="0" i="0" kern="1200" dirty="0" smtClean="0">
                <a:solidFill>
                  <a:schemeClr val="tx1"/>
                </a:solidFill>
                <a:effectLst/>
                <a:latin typeface="+mn-lt"/>
                <a:ea typeface="+mn-ea"/>
                <a:cs typeface="+mn-cs"/>
              </a:rPr>
              <a:t> finanční výdaje (náklady), kterými se pro účely tohoto zákona rozumí úroky z úvěrových finančních nástrojů a související výdaje (náklady), včetně výdajů (nákladů) na obstarání, zpracování úvěrů, poplatků za záruky, pokud je věřitel osobou spojenou ve vztahu k dlužníkovi (§ 23 odst. 7), a to ve výši finančních výdajů (nákladů) z částky, o kterou úhrn úvěrových finančních nástrojů od spojených osob v průběhu zdaňovacího období nebo období, za něž se podává daňové přiznání, přesahuje šestinásobek výše vlastního kapitálu, je-li příjemcem úvěrového finančního nástroje banka nebo pojišťovna, nebo čtyřnásobek výše vlastního kapitálu u ostatních příjemců úvěrových finančních nástrojů. V případě, že podmínkou pro poskytnutí úvěrového finančního nástroje dlužníkovi věřitelem je poskytnutí přímo souvisejícího úvěru, zápůjčky nebo vkladu tomuto věřiteli osobou spojenou ve vztahu k dlužníkovi, považuje se pro účely tohoto ustanovení a vzhledem k tomuto úvěrovému finančnímu nástroji věřitel za osobu spojenou ve vztahu k dlužníkovi,</a:t>
            </a:r>
          </a:p>
          <a:p>
            <a:r>
              <a:rPr lang="cs-CZ" sz="1200" b="1" i="0" kern="1200" dirty="0" smtClean="0">
                <a:solidFill>
                  <a:schemeClr val="tx1"/>
                </a:solidFill>
                <a:effectLst/>
                <a:latin typeface="+mn-lt"/>
                <a:ea typeface="+mn-ea"/>
                <a:cs typeface="+mn-cs"/>
              </a:rPr>
              <a:t>x)</a:t>
            </a:r>
            <a:r>
              <a:rPr lang="cs-CZ" sz="1200" b="0" i="0" kern="1200" dirty="0" smtClean="0">
                <a:solidFill>
                  <a:schemeClr val="tx1"/>
                </a:solidFill>
                <a:effectLst/>
                <a:latin typeface="+mn-lt"/>
                <a:ea typeface="+mn-ea"/>
                <a:cs typeface="+mn-cs"/>
              </a:rPr>
              <a:t> výdaje (náklady) na spotřebované pohonné hmoty a parkovné při pracovní cestě vynaložené v souvislosti s užíváním silničního motorového vozidla, u kterého poplatník uplatní paušální výdaj na dopravu, a 20 % ostatních výdajů (nákladů) s výjimkou odpisů vynaložených v souvislosti se silničním motorovým vozidlem, u kterého je poplatník povinen uplatnit krácený paušální výdaj na dopravu; u silničního motorového vozidla, u kterého poplatník uplatní paušální výdaj na dopravu, nelze dále uplatnit náhradu výdajů za spotřebované pohonné hmoty a sazbu základní náhrady,</a:t>
            </a:r>
          </a:p>
          <a:p>
            <a:r>
              <a:rPr lang="cs-CZ" sz="1200" b="1" i="0" kern="1200" dirty="0" smtClean="0">
                <a:solidFill>
                  <a:schemeClr val="tx1"/>
                </a:solidFill>
                <a:effectLst/>
                <a:latin typeface="+mn-lt"/>
                <a:ea typeface="+mn-ea"/>
                <a:cs typeface="+mn-cs"/>
              </a:rPr>
              <a:t>y)</a:t>
            </a:r>
            <a:r>
              <a:rPr lang="cs-CZ" sz="1200" b="0" i="0" kern="1200" dirty="0" smtClean="0">
                <a:solidFill>
                  <a:schemeClr val="tx1"/>
                </a:solidFill>
                <a:effectLst/>
                <a:latin typeface="+mn-lt"/>
                <a:ea typeface="+mn-ea"/>
                <a:cs typeface="+mn-cs"/>
              </a:rPr>
              <a:t> u poplatníků, kteří jsou účetními jednotkami, dílčí platba příspěvku na zajištění financování, zpracování, využití a odstranění elektroodpadu ze solárních panelů uvedených na trh do 1. ledna 2013 prováděné provozovatelem kolektivního systému,</a:t>
            </a:r>
          </a:p>
          <a:p>
            <a:r>
              <a:rPr lang="cs-CZ" sz="1200" b="1" i="0" kern="1200" dirty="0" smtClean="0">
                <a:solidFill>
                  <a:schemeClr val="tx1"/>
                </a:solidFill>
                <a:effectLst/>
                <a:latin typeface="+mn-lt"/>
                <a:ea typeface="+mn-ea"/>
                <a:cs typeface="+mn-cs"/>
              </a:rPr>
              <a:t>z)</a:t>
            </a:r>
            <a:r>
              <a:rPr lang="cs-CZ" sz="1200" b="0" i="0" kern="1200" dirty="0" smtClean="0">
                <a:solidFill>
                  <a:schemeClr val="tx1"/>
                </a:solidFill>
                <a:effectLst/>
                <a:latin typeface="+mn-lt"/>
                <a:ea typeface="+mn-ea"/>
                <a:cs typeface="+mn-cs"/>
              </a:rPr>
              <a:t> jmenovitá hodnota pohledávky nebo pořizovací cena</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postoupené pohledávky s výjimkou uvedenou v § 24 a § 10,</a:t>
            </a:r>
          </a:p>
          <a:p>
            <a:r>
              <a:rPr lang="cs-CZ" sz="1200" b="1" i="0" kern="1200" dirty="0" smtClean="0">
                <a:solidFill>
                  <a:schemeClr val="tx1"/>
                </a:solidFill>
                <a:effectLst/>
                <a:latin typeface="+mn-lt"/>
                <a:ea typeface="+mn-ea"/>
                <a:cs typeface="+mn-cs"/>
              </a:rPr>
              <a:t>za)</a:t>
            </a:r>
            <a:r>
              <a:rPr lang="cs-CZ" sz="1200" b="0" i="0" kern="1200" dirty="0" smtClean="0">
                <a:solidFill>
                  <a:schemeClr val="tx1"/>
                </a:solidFill>
                <a:effectLst/>
                <a:latin typeface="+mn-lt"/>
                <a:ea typeface="+mn-ea"/>
                <a:cs typeface="+mn-cs"/>
              </a:rPr>
              <a:t> nájemné za umělecká díla a výdaje (náklady) za restaurování uměleckých děl, která nejsou součástí staveb a budov, a to u poplatníků, u nichž není výstavní, muzejní a galerijní činnost předmětem činnosti, s výjimkou uvedenou v § 24 odst. 2 písm. </a:t>
            </a:r>
            <a:r>
              <a:rPr lang="cs-CZ" sz="1200" b="0" i="0" kern="1200" dirty="0" err="1" smtClean="0">
                <a:solidFill>
                  <a:schemeClr val="tx1"/>
                </a:solidFill>
                <a:effectLst/>
                <a:latin typeface="+mn-lt"/>
                <a:ea typeface="+mn-ea"/>
                <a:cs typeface="+mn-cs"/>
              </a:rPr>
              <a:t>zf</a:t>
            </a:r>
            <a:r>
              <a:rPr lang="cs-CZ" sz="1200" b="0" i="0" kern="1200" dirty="0" smtClean="0">
                <a:solidFill>
                  <a:schemeClr val="tx1"/>
                </a:solidFill>
                <a:effectLst/>
                <a:latin typeface="+mn-lt"/>
                <a:ea typeface="+mn-ea"/>
                <a:cs typeface="+mn-cs"/>
              </a:rPr>
              <a:t>),</a:t>
            </a:r>
          </a:p>
          <a:p>
            <a:r>
              <a:rPr lang="cs-CZ" sz="1200" b="1" i="0" kern="1200" dirty="0" err="1" smtClean="0">
                <a:solidFill>
                  <a:schemeClr val="tx1"/>
                </a:solidFill>
                <a:effectLst/>
                <a:latin typeface="+mn-lt"/>
                <a:ea typeface="+mn-ea"/>
                <a:cs typeface="+mn-cs"/>
              </a:rPr>
              <a:t>zb</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u poplatníků, kteří nevedou účetnictví výdaje na pořízení uměleckých děl, která nejsou součástí staveb a budov a v jednotlivém případě nepřesáhnou částku 40 000 Kč,</a:t>
            </a:r>
          </a:p>
          <a:p>
            <a:r>
              <a:rPr lang="cs-CZ" sz="1200" b="1" i="0" kern="1200" dirty="0" err="1" smtClean="0">
                <a:solidFill>
                  <a:schemeClr val="tx1"/>
                </a:solidFill>
                <a:effectLst/>
                <a:latin typeface="+mn-lt"/>
                <a:ea typeface="+mn-ea"/>
                <a:cs typeface="+mn-cs"/>
              </a:rPr>
              <a:t>zc</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odpis pohledávky</a:t>
            </a:r>
            <a:r>
              <a:rPr lang="cs-CZ" sz="1200" b="1" i="0" u="none" strike="noStrike" kern="1200" baseline="30000" dirty="0" smtClean="0">
                <a:solidFill>
                  <a:schemeClr val="tx1"/>
                </a:solidFill>
                <a:effectLst/>
                <a:latin typeface="+mn-lt"/>
                <a:ea typeface="+mn-ea"/>
                <a:cs typeface="+mn-cs"/>
                <a:hlinkClick r:id="rId7"/>
              </a:rPr>
              <a:t>22b</a:t>
            </a:r>
            <a:r>
              <a:rPr lang="cs-CZ" sz="1200" b="1" i="0" u="none" strike="noStrike" kern="1200" dirty="0" smtClean="0">
                <a:solidFill>
                  <a:schemeClr val="tx1"/>
                </a:solidFill>
                <a:effectLst/>
                <a:latin typeface="+mn-lt"/>
                <a:ea typeface="+mn-ea"/>
                <a:cs typeface="+mn-cs"/>
                <a:hlinkClick r:id="rId7"/>
              </a:rPr>
              <a:t>)</a:t>
            </a:r>
            <a:r>
              <a:rPr lang="cs-CZ" sz="1200" b="0" i="0" kern="1200" dirty="0" smtClean="0">
                <a:solidFill>
                  <a:schemeClr val="tx1"/>
                </a:solidFill>
                <a:effectLst/>
                <a:latin typeface="+mn-lt"/>
                <a:ea typeface="+mn-ea"/>
                <a:cs typeface="+mn-cs"/>
              </a:rPr>
              <a:t> nebo tvorbu opravné položky</a:t>
            </a:r>
            <a:r>
              <a:rPr lang="cs-CZ" sz="1200" b="1" i="0" u="none" strike="noStrike" kern="1200" baseline="30000" dirty="0" smtClean="0">
                <a:solidFill>
                  <a:schemeClr val="tx1"/>
                </a:solidFill>
                <a:effectLst/>
                <a:latin typeface="+mn-lt"/>
                <a:ea typeface="+mn-ea"/>
                <a:cs typeface="+mn-cs"/>
                <a:hlinkClick r:id="rId8"/>
              </a:rPr>
              <a:t>22a</a:t>
            </a:r>
            <a:r>
              <a:rPr lang="cs-CZ" sz="1200" b="1" i="0" u="none" strike="noStrike" kern="1200" dirty="0" smtClean="0">
                <a:solidFill>
                  <a:schemeClr val="tx1"/>
                </a:solidFill>
                <a:effectLst/>
                <a:latin typeface="+mn-lt"/>
                <a:ea typeface="+mn-ea"/>
                <a:cs typeface="+mn-cs"/>
                <a:hlinkClick r:id="rId8"/>
              </a:rPr>
              <a:t>)</a:t>
            </a:r>
            <a:r>
              <a:rPr lang="cs-CZ" sz="1200" b="0" i="0" kern="1200" dirty="0" smtClean="0">
                <a:solidFill>
                  <a:schemeClr val="tx1"/>
                </a:solidFill>
                <a:effectLst/>
                <a:latin typeface="+mn-lt"/>
                <a:ea typeface="+mn-ea"/>
                <a:cs typeface="+mn-cs"/>
              </a:rPr>
              <a:t> u pohledávky nabyté obchodní korporací na základě vkladu uskutečněného od 1. července 1996, s výjimkou pohledávek uvedených v § 24 odst. 9,</a:t>
            </a:r>
          </a:p>
          <a:p>
            <a:r>
              <a:rPr lang="cs-CZ" sz="1200" b="1" i="0" kern="1200" dirty="0" err="1" smtClean="0">
                <a:solidFill>
                  <a:schemeClr val="tx1"/>
                </a:solidFill>
                <a:effectLst/>
                <a:latin typeface="+mn-lt"/>
                <a:ea typeface="+mn-ea"/>
                <a:cs typeface="+mn-cs"/>
              </a:rPr>
              <a:t>zd</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výdaje spojené s úhradou dluhu, s výjimkou dluhu vzniklého z důvodu pořízení hmotného majetku (§ 26), vzniklého ve zdaňovacím období, ve kterém poplatník uplatňoval výdaje podle § 7 odst. 7 nebo § 9 odst. 4 a výdaje spojené s úhradou dluhu, o jehož hodnotu byl snížen výsledek hospodaření nebo rozdíl mezi příjmy a výdaji v některém z minulých zdaňovacích období,</a:t>
            </a:r>
          </a:p>
          <a:p>
            <a:r>
              <a:rPr lang="cs-CZ" sz="1200" b="1" i="0" kern="1200" dirty="0" smtClean="0">
                <a:solidFill>
                  <a:schemeClr val="tx1"/>
                </a:solidFill>
                <a:effectLst/>
                <a:latin typeface="+mn-lt"/>
                <a:ea typeface="+mn-ea"/>
                <a:cs typeface="+mn-cs"/>
              </a:rPr>
              <a:t>ze)</a:t>
            </a:r>
            <a:r>
              <a:rPr lang="cs-CZ" sz="1200" b="0" i="0" kern="1200" dirty="0" smtClean="0">
                <a:solidFill>
                  <a:schemeClr val="tx1"/>
                </a:solidFill>
                <a:effectLst/>
                <a:latin typeface="+mn-lt"/>
                <a:ea typeface="+mn-ea"/>
                <a:cs typeface="+mn-cs"/>
              </a:rPr>
              <a:t> rozdíl, o který částka hrazená postupníkem postupiteli při změně osoby uživatele podle smlouvy o finančním leasingu převyšuje částku úplaty připadající u postupníka na zbývající dobu finančního leasingu sníženou o úplatu jím hrazenou vlastníkovi užívaného majetku v souladu se smlouvou, pokud tento rozdíl není součástí vstupní ceny majetku,</a:t>
            </a:r>
          </a:p>
          <a:p>
            <a:r>
              <a:rPr lang="cs-CZ" sz="1200" b="1" i="0" kern="1200" dirty="0" err="1" smtClean="0">
                <a:solidFill>
                  <a:schemeClr val="tx1"/>
                </a:solidFill>
                <a:effectLst/>
                <a:latin typeface="+mn-lt"/>
                <a:ea typeface="+mn-ea"/>
                <a:cs typeface="+mn-cs"/>
              </a:rPr>
              <a:t>zf</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plnění poskytnuté zahraničnímu státnímu úředníkovi nebo zahraničnímu veřejnému činiteli nebo s jejich souhlasem jiné osobě v souvislosti s výkonem jeho funkce, a to ani v případech, kdy se jedná o úředníka státu nebo veřejného činitele působícího ve státě, ve kterém je poskytnutí takového plnění tolerováno nebo není považováno za trestný čin anebo je obvyklé,</a:t>
            </a:r>
          </a:p>
          <a:p>
            <a:r>
              <a:rPr lang="cs-CZ" sz="1200" b="1" i="0" kern="1200" dirty="0" err="1" smtClean="0">
                <a:solidFill>
                  <a:schemeClr val="tx1"/>
                </a:solidFill>
                <a:effectLst/>
                <a:latin typeface="+mn-lt"/>
                <a:ea typeface="+mn-ea"/>
                <a:cs typeface="+mn-cs"/>
              </a:rPr>
              <a:t>zg</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účetní odpisy dlouhodobého majetku,</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a hodnota majetku nebo její část zaúčtovaná na vrub nákladů, který není dlouhodobým majetkem podle zvláštního právního předpisu,</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ale zároveň je hmotným majetkem nebo nehmotným majetkem podle § 26 až 33,</a:t>
            </a:r>
          </a:p>
          <a:p>
            <a:r>
              <a:rPr lang="cs-CZ" sz="1200" b="1" i="0" kern="1200" dirty="0" err="1" smtClean="0">
                <a:solidFill>
                  <a:schemeClr val="tx1"/>
                </a:solidFill>
                <a:effectLst/>
                <a:latin typeface="+mn-lt"/>
                <a:ea typeface="+mn-ea"/>
                <a:cs typeface="+mn-cs"/>
              </a:rPr>
              <a:t>zh</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oceňovací rozdíl vzniklý jinak než koupí, pokud je podle zvláštního právního předpisu</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výdajem (nákladem), není-li v tomto zákoně stanoveno jinak,</a:t>
            </a:r>
          </a:p>
          <a:p>
            <a:r>
              <a:rPr lang="cs-CZ" sz="1200" b="1" i="0" kern="1200" dirty="0" err="1" smtClean="0">
                <a:solidFill>
                  <a:schemeClr val="tx1"/>
                </a:solidFill>
                <a:effectLst/>
                <a:latin typeface="+mn-lt"/>
                <a:ea typeface="+mn-ea"/>
                <a:cs typeface="+mn-cs"/>
              </a:rPr>
              <a:t>zi</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kladný rozdíl mezi oceněním obchodního závodu při nabytí vkladem nebo přeměnou</a:t>
            </a:r>
            <a:r>
              <a:rPr lang="cs-CZ" sz="1200" b="1" i="0" u="none" strike="noStrike" kern="1200" baseline="30000" dirty="0" smtClean="0">
                <a:solidFill>
                  <a:schemeClr val="tx1"/>
                </a:solidFill>
                <a:effectLst/>
                <a:latin typeface="+mn-lt"/>
                <a:ea typeface="+mn-ea"/>
                <a:cs typeface="+mn-cs"/>
                <a:hlinkClick r:id="rId9"/>
              </a:rPr>
              <a:t>131</a:t>
            </a:r>
            <a:r>
              <a:rPr lang="cs-CZ" sz="1200" b="1" i="0" u="none" strike="noStrike" kern="1200" dirty="0" smtClean="0">
                <a:solidFill>
                  <a:schemeClr val="tx1"/>
                </a:solidFill>
                <a:effectLst/>
                <a:latin typeface="+mn-lt"/>
                <a:ea typeface="+mn-ea"/>
                <a:cs typeface="+mn-cs"/>
                <a:hlinkClick r:id="rId9"/>
              </a:rPr>
              <a:t>)</a:t>
            </a:r>
            <a:r>
              <a:rPr lang="cs-CZ" sz="1200" b="0" i="0" kern="1200" dirty="0" smtClean="0">
                <a:solidFill>
                  <a:schemeClr val="tx1"/>
                </a:solidFill>
                <a:effectLst/>
                <a:latin typeface="+mn-lt"/>
                <a:ea typeface="+mn-ea"/>
                <a:cs typeface="+mn-cs"/>
              </a:rPr>
              <a:t> a souhrnem jeho individuálně přeceněných složek majetku sníženým o převzaté dluhy (goodwill), pokud jsou podle zvláštního právního předpisu</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výdajem (nákladem),</a:t>
            </a:r>
          </a:p>
          <a:p>
            <a:r>
              <a:rPr lang="cs-CZ" sz="1200" b="1" i="0" kern="1200" dirty="0" err="1" smtClean="0">
                <a:solidFill>
                  <a:schemeClr val="tx1"/>
                </a:solidFill>
                <a:effectLst/>
                <a:latin typeface="+mn-lt"/>
                <a:ea typeface="+mn-ea"/>
                <a:cs typeface="+mn-cs"/>
              </a:rPr>
              <a:t>zj</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výdaje (náklady) z nákupu vlastních akcií pod jmenovitou hodnotou při následném snížení základního kapitálu,</a:t>
            </a:r>
          </a:p>
          <a:p>
            <a:r>
              <a:rPr lang="cs-CZ" sz="1200" b="1" i="0" kern="1200" dirty="0" err="1" smtClean="0">
                <a:solidFill>
                  <a:schemeClr val="tx1"/>
                </a:solidFill>
                <a:effectLst/>
                <a:latin typeface="+mn-lt"/>
                <a:ea typeface="+mn-ea"/>
                <a:cs typeface="+mn-cs"/>
              </a:rPr>
              <a:t>zk</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výdaje (náklady) mateřské společnosti související s držbou podílu v dceřiné společnosti. Úroky z úvěrového finančního nástroje přijatého v období šesti měsíců před nabytím tohoto podílu se považují za výdaj (náklad) přímo související s držbou podílu v dceřiné společnosti po dobu trvání této držby a po dobu, kdy podíl drží osoba, která je s osobou, která úvěrový finanční nástroj přijala, spojenou osobou, pokud poplatník neprokáže, že úvěrový finanční nástroj s držbou tohoto podílu nesouvisí. Případné režijní (nepřímé) náklady související s držbou podílu v dceřiné společnosti se pro účely tohoto ustanovení omezují výší 5 % příjmů z podílů na zisku vyplácených dceřinou společností, pokud poplatník neprokáže, že skutečná výše těchto režijních (nepřímých) nákladů je nižší,</a:t>
            </a:r>
          </a:p>
          <a:p>
            <a:r>
              <a:rPr lang="cs-CZ" sz="1200" b="1" i="0" kern="1200" dirty="0" err="1" smtClean="0">
                <a:solidFill>
                  <a:schemeClr val="tx1"/>
                </a:solidFill>
                <a:effectLst/>
                <a:latin typeface="+mn-lt"/>
                <a:ea typeface="+mn-ea"/>
                <a:cs typeface="+mn-cs"/>
              </a:rPr>
              <a:t>zl</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finanční výdaje (náklady), které plynou z úvěrového finančního nástroje, kde úrok nebo výnos nebo skutečnost, zda se finanční výdaje (náklady) stanou splatnými, závisí zcela nebo převážně na zisku dlužníka,</a:t>
            </a:r>
          </a:p>
          <a:p>
            <a:r>
              <a:rPr lang="cs-CZ" sz="1200" b="1" i="0" kern="1200" dirty="0" err="1" smtClean="0">
                <a:solidFill>
                  <a:schemeClr val="tx1"/>
                </a:solidFill>
                <a:effectLst/>
                <a:latin typeface="+mn-lt"/>
                <a:ea typeface="+mn-ea"/>
                <a:cs typeface="+mn-cs"/>
              </a:rPr>
              <a:t>zm</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hodnota nealkoholických nápojů poskytovaných jako nepeněžní plnění zaměstnavatelem zaměstnancům ke spotřebě na pracovišti,</a:t>
            </a:r>
          </a:p>
          <a:p>
            <a:r>
              <a:rPr lang="cs-CZ" sz="1200" b="1" i="0" kern="1200" dirty="0" err="1" smtClean="0">
                <a:solidFill>
                  <a:schemeClr val="tx1"/>
                </a:solidFill>
                <a:effectLst/>
                <a:latin typeface="+mn-lt"/>
                <a:ea typeface="+mn-ea"/>
                <a:cs typeface="+mn-cs"/>
              </a:rPr>
              <a:t>zn</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pojistné ve výši určené ke krytí budoucích dluhů pojišťovny vyplývajících z pojistné smlouvy uzavřené zaměstnavatelem pro případ dožití se stanoveného věku jeho zaměstnancem nebo dožití se jeho zaměstnancem dohodnuté doby nebo setrvání tohoto zaměstnance v pracovněprávním vztahu k zaměstnavateli po dohodnutou dobu,</a:t>
            </a:r>
          </a:p>
          <a:p>
            <a:r>
              <a:rPr lang="cs-CZ" sz="1200" b="1" i="0" kern="1200" dirty="0" err="1" smtClean="0">
                <a:solidFill>
                  <a:schemeClr val="tx1"/>
                </a:solidFill>
                <a:effectLst/>
                <a:latin typeface="+mn-lt"/>
                <a:ea typeface="+mn-ea"/>
                <a:cs typeface="+mn-cs"/>
              </a:rPr>
              <a:t>zo</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členský příspěvek hrazený poplatníkem příjemci, který je u tohoto příjemce osvobozen od daně,</a:t>
            </a:r>
          </a:p>
          <a:p>
            <a:r>
              <a:rPr lang="cs-CZ" sz="1200" b="1" i="0" kern="1200" dirty="0" err="1" smtClean="0">
                <a:solidFill>
                  <a:schemeClr val="tx1"/>
                </a:solidFill>
                <a:effectLst/>
                <a:latin typeface="+mn-lt"/>
                <a:ea typeface="+mn-ea"/>
                <a:cs typeface="+mn-cs"/>
              </a:rPr>
              <a:t>zp</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účetní odpisy hmotného a nehmotného majetku odpisovaného pouze podle právních předpisů upravujících účetnictví, který byl nabyt darováním, plněním ze </a:t>
            </a:r>
            <a:r>
              <a:rPr lang="cs-CZ" sz="1200" b="0" i="0" kern="1200" dirty="0" err="1" smtClean="0">
                <a:solidFill>
                  <a:schemeClr val="tx1"/>
                </a:solidFill>
                <a:effectLst/>
                <a:latin typeface="+mn-lt"/>
                <a:ea typeface="+mn-ea"/>
                <a:cs typeface="+mn-cs"/>
              </a:rPr>
              <a:t>svěřenského</a:t>
            </a:r>
            <a:r>
              <a:rPr lang="cs-CZ" sz="1200" b="0" i="0" kern="1200" dirty="0" smtClean="0">
                <a:solidFill>
                  <a:schemeClr val="tx1"/>
                </a:solidFill>
                <a:effectLst/>
                <a:latin typeface="+mn-lt"/>
                <a:ea typeface="+mn-ea"/>
                <a:cs typeface="+mn-cs"/>
              </a:rPr>
              <a:t> fondu nebo z rodinné fundace, a tento příjem byl od daně z příjmů osvobozen nebo nebyl zahrnut do jejího předmětu; obdobně to platí pro zůstatkovou cenu v případě prodeje nebo likvidace tohoto majetku,</a:t>
            </a:r>
          </a:p>
          <a:p>
            <a:r>
              <a:rPr lang="cs-CZ" sz="1200" b="1" i="0" kern="1200" dirty="0" err="1" smtClean="0">
                <a:solidFill>
                  <a:schemeClr val="tx1"/>
                </a:solidFill>
                <a:effectLst/>
                <a:latin typeface="+mn-lt"/>
                <a:ea typeface="+mn-ea"/>
                <a:cs typeface="+mn-cs"/>
              </a:rPr>
              <a:t>zq</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hodnotu majetku, který se neodpisuje podle tohoto zákona ani podle právních předpisů upravujících účetnictví, nabytého darováním, plněním ze </a:t>
            </a:r>
            <a:r>
              <a:rPr lang="cs-CZ" sz="1200" b="0" i="0" kern="1200" dirty="0" err="1" smtClean="0">
                <a:solidFill>
                  <a:schemeClr val="tx1"/>
                </a:solidFill>
                <a:effectLst/>
                <a:latin typeface="+mn-lt"/>
                <a:ea typeface="+mn-ea"/>
                <a:cs typeface="+mn-cs"/>
              </a:rPr>
              <a:t>svěřenského</a:t>
            </a:r>
            <a:r>
              <a:rPr lang="cs-CZ" sz="1200" b="0" i="0" kern="1200" dirty="0" smtClean="0">
                <a:solidFill>
                  <a:schemeClr val="tx1"/>
                </a:solidFill>
                <a:effectLst/>
                <a:latin typeface="+mn-lt"/>
                <a:ea typeface="+mn-ea"/>
                <a:cs typeface="+mn-cs"/>
              </a:rPr>
              <a:t> fondu nebo z rodinné fundace, nebo hodnotu bezúplatně přijatých služeb, pokud tento příjem byl od daně osvobozen nebo nebyl zahrnut do jejího předmětu.</a:t>
            </a:r>
          </a:p>
          <a:p>
            <a:r>
              <a:rPr lang="cs-CZ" sz="1200" b="1" i="0" kern="1200" dirty="0" smtClean="0">
                <a:solidFill>
                  <a:schemeClr val="tx1"/>
                </a:solidFill>
                <a:effectLst/>
                <a:latin typeface="+mn-lt"/>
                <a:ea typeface="+mn-ea"/>
                <a:cs typeface="+mn-cs"/>
              </a:rPr>
              <a:t>(2)</a:t>
            </a:r>
            <a:r>
              <a:rPr lang="cs-CZ" sz="1200" b="0" i="0" kern="1200" dirty="0" smtClean="0">
                <a:solidFill>
                  <a:schemeClr val="tx1"/>
                </a:solidFill>
                <a:effectLst/>
                <a:latin typeface="+mn-lt"/>
                <a:ea typeface="+mn-ea"/>
                <a:cs typeface="+mn-cs"/>
              </a:rPr>
              <a:t> Škodou podle odstavce 1 písm. n) se rozumí fyzické znehodnocení (poškození nebo zničení) majetku ve vlastnictví poplatníka, a to z objektivních a subjektivních příčin, pokud je majetek v důsledku škody vyřazen. Mankem se rozumí inventarizační rozdíl, kdy skutečný stav je nižší než účetní. Za tyto škody a manka se nepovažují technologické a technické úbytky a úbytky vyplývající z přirozených vlastností zásob vznikající např. rozprachem, sesycháním v rámci technologických úbytků ve výrobním, zásobovacím a odbytovém procesu (přirozené úbytky zásob materiálu, zboží, nedokončené výroby, polotovarů a hotových výrobků), ztratné v maloobchodním prodeji a nezaviněné úhyny zvířat, která nejsou pro účely zákona hmotným majetkem, a to do výše ekonomicky zdůvodněné normy přirozených úbytků a ztratného stanovené poplatníkem. Správce daně může posoudit, zda výše stanovené normy odpovídá charakteru činnosti poplatníka a obvyklé výši norem jiných poplatníků se shodnou nebo obdobnou činností, a o zjištěný rozdíl upravit základ daně. Škodou není prokázaný nezaviněný úhyn nebo nutná porážka zvířete základního stáda.</a:t>
            </a:r>
          </a:p>
          <a:p>
            <a:r>
              <a:rPr lang="cs-CZ" sz="1200" b="1" i="0" kern="1200" dirty="0" smtClean="0">
                <a:solidFill>
                  <a:schemeClr val="tx1"/>
                </a:solidFill>
                <a:effectLst/>
                <a:latin typeface="+mn-lt"/>
                <a:ea typeface="+mn-ea"/>
                <a:cs typeface="+mn-cs"/>
              </a:rPr>
              <a:t>(3)</a:t>
            </a:r>
            <a:r>
              <a:rPr lang="cs-CZ" sz="1200" b="0" i="0" kern="1200" dirty="0" smtClean="0">
                <a:solidFill>
                  <a:schemeClr val="tx1"/>
                </a:solidFill>
                <a:effectLst/>
                <a:latin typeface="+mn-lt"/>
                <a:ea typeface="+mn-ea"/>
                <a:cs typeface="+mn-cs"/>
              </a:rPr>
              <a:t> Do úvěrových finančních nástrojů se pro účely odstavce 1 písm. w) nezahrnují úvěrové finanční nástroje, z nichž úroky jsou součástí vstupní ceny majetku, a dále prokazatelně poskytnuté bezúročné úvěrové finanční nástroje. Ustanovení odstavce 1 písm. w) a </a:t>
            </a:r>
            <a:r>
              <a:rPr lang="cs-CZ" sz="1200" b="0" i="0" kern="1200" dirty="0" err="1" smtClean="0">
                <a:solidFill>
                  <a:schemeClr val="tx1"/>
                </a:solidFill>
                <a:effectLst/>
                <a:latin typeface="+mn-lt"/>
                <a:ea typeface="+mn-ea"/>
                <a:cs typeface="+mn-cs"/>
              </a:rPr>
              <a:t>zl</a:t>
            </a:r>
            <a:r>
              <a:rPr lang="cs-CZ" sz="1200" b="0" i="0" kern="1200" dirty="0" smtClean="0">
                <a:solidFill>
                  <a:schemeClr val="tx1"/>
                </a:solidFill>
                <a:effectLst/>
                <a:latin typeface="+mn-lt"/>
                <a:ea typeface="+mn-ea"/>
                <a:cs typeface="+mn-cs"/>
              </a:rPr>
              <a:t>) se nevztahují na veřejně prospěšné poplatníky, na organizátora regulovaného trhu a na poplatníky uvedené v § 2.</a:t>
            </a:r>
          </a:p>
          <a:p>
            <a:endParaRPr lang="cs-CZ" baseline="0" dirty="0" smtClean="0"/>
          </a:p>
          <a:p>
            <a:r>
              <a:rPr lang="cs-CZ" sz="1200" b="1" i="0" kern="1200" dirty="0" smtClean="0">
                <a:solidFill>
                  <a:schemeClr val="tx1"/>
                </a:solidFill>
                <a:effectLst/>
                <a:latin typeface="+mn-lt"/>
                <a:ea typeface="+mn-ea"/>
                <a:cs typeface="+mn-cs"/>
              </a:rPr>
              <a:t>Výdaje (náklady) vynaložené na dosažení, zajištění a udržení příjmů</a:t>
            </a:r>
          </a:p>
          <a:p>
            <a:r>
              <a:rPr lang="cs-CZ" sz="1200" b="1" i="0" kern="1200" dirty="0" smtClean="0">
                <a:solidFill>
                  <a:schemeClr val="tx1"/>
                </a:solidFill>
                <a:effectLst/>
                <a:latin typeface="+mn-lt"/>
                <a:ea typeface="+mn-ea"/>
                <a:cs typeface="+mn-cs"/>
              </a:rPr>
              <a:t>§ 24</a:t>
            </a:r>
          </a:p>
          <a:p>
            <a:r>
              <a:rPr lang="cs-CZ" sz="1200" b="1" i="0" kern="1200" dirty="0" smtClean="0">
                <a:solidFill>
                  <a:schemeClr val="tx1"/>
                </a:solidFill>
                <a:effectLst/>
                <a:latin typeface="+mn-lt"/>
                <a:ea typeface="+mn-ea"/>
                <a:cs typeface="+mn-cs"/>
              </a:rPr>
              <a:t>(1)</a:t>
            </a:r>
            <a:r>
              <a:rPr lang="cs-CZ" sz="1200" b="0" i="0" kern="1200" dirty="0" smtClean="0">
                <a:solidFill>
                  <a:schemeClr val="tx1"/>
                </a:solidFill>
                <a:effectLst/>
                <a:latin typeface="+mn-lt"/>
                <a:ea typeface="+mn-ea"/>
                <a:cs typeface="+mn-cs"/>
              </a:rPr>
              <a:t> Výdaje (náklady) vynaložené na dosažení, zajištění a udržení zdanitelných příjmů se pro zjištění základu daně odečtou ve výši prokázané poplatníkem a ve výši stanovené tímto zákonem a zvláštními předpisy.</a:t>
            </a:r>
            <a:r>
              <a:rPr lang="cs-CZ" sz="1200" b="1" i="0" u="none" strike="noStrike" kern="1200" baseline="30000" dirty="0" smtClean="0">
                <a:solidFill>
                  <a:schemeClr val="tx1"/>
                </a:solidFill>
                <a:effectLst/>
                <a:latin typeface="+mn-lt"/>
                <a:ea typeface="+mn-ea"/>
                <a:cs typeface="+mn-cs"/>
                <a:hlinkClick r:id="rId4"/>
              </a:rPr>
              <a:t>5</a:t>
            </a:r>
            <a:r>
              <a:rPr lang="cs-CZ" sz="1200" b="1" i="0" u="none" strike="noStrike" kern="1200" dirty="0" smtClean="0">
                <a:solidFill>
                  <a:schemeClr val="tx1"/>
                </a:solidFill>
                <a:effectLst/>
                <a:latin typeface="+mn-lt"/>
                <a:ea typeface="+mn-ea"/>
                <a:cs typeface="+mn-cs"/>
                <a:hlinkClick r:id="rId4"/>
              </a:rPr>
              <a:t>)</a:t>
            </a:r>
            <a:r>
              <a:rPr lang="cs-CZ" sz="1200" b="0" i="0" kern="1200" dirty="0" smtClean="0">
                <a:solidFill>
                  <a:schemeClr val="tx1"/>
                </a:solidFill>
                <a:effectLst/>
                <a:latin typeface="+mn-lt"/>
                <a:ea typeface="+mn-ea"/>
                <a:cs typeface="+mn-cs"/>
              </a:rPr>
              <a:t> Ve výdajích na dosažení, zajištění a udržení příjmů nelze uplatnit výdaje, které již byly v předchozích zdaňovacích obdobích ve výdajích na dosažení, zajištění a udržení příjmů uplatněny. Pokud poplatník účtuje v souladu se zvláštním právním předpisem</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některé účetní operace </a:t>
            </a:r>
            <a:r>
              <a:rPr lang="cs-CZ" sz="1200" b="0" i="0" kern="1200" dirty="0" err="1" smtClean="0">
                <a:solidFill>
                  <a:schemeClr val="tx1"/>
                </a:solidFill>
                <a:effectLst/>
                <a:latin typeface="+mn-lt"/>
                <a:ea typeface="+mn-ea"/>
                <a:cs typeface="+mn-cs"/>
              </a:rPr>
              <a:t>kompenzovaně</a:t>
            </a:r>
            <a:r>
              <a:rPr lang="cs-CZ" sz="1200" b="0" i="0" kern="1200" dirty="0" smtClean="0">
                <a:solidFill>
                  <a:schemeClr val="tx1"/>
                </a:solidFill>
                <a:effectLst/>
                <a:latin typeface="+mn-lt"/>
                <a:ea typeface="+mn-ea"/>
                <a:cs typeface="+mn-cs"/>
              </a:rPr>
              <a:t>, posuzují se náklady, jejichž uznatelnost je limitována výší příjmů s nimi souvisejících, obdobně jako by byly účtovány odděleně náklady a výnosy.</a:t>
            </a:r>
          </a:p>
          <a:p>
            <a:r>
              <a:rPr lang="cs-CZ" sz="1200" b="1" i="0" kern="1200" dirty="0" smtClean="0">
                <a:solidFill>
                  <a:schemeClr val="tx1"/>
                </a:solidFill>
                <a:effectLst/>
                <a:latin typeface="+mn-lt"/>
                <a:ea typeface="+mn-ea"/>
                <a:cs typeface="+mn-cs"/>
              </a:rPr>
              <a:t>(2)</a:t>
            </a:r>
            <a:r>
              <a:rPr lang="cs-CZ" sz="1200" b="0" i="0" kern="1200" dirty="0" smtClean="0">
                <a:solidFill>
                  <a:schemeClr val="tx1"/>
                </a:solidFill>
                <a:effectLst/>
                <a:latin typeface="+mn-lt"/>
                <a:ea typeface="+mn-ea"/>
                <a:cs typeface="+mn-cs"/>
              </a:rPr>
              <a:t> Výdaji (náklady) podle odstavce 1 jsou také</a:t>
            </a:r>
          </a:p>
          <a:p>
            <a:r>
              <a:rPr lang="cs-CZ" sz="1200" b="1" i="0" kern="1200" dirty="0" smtClean="0">
                <a:solidFill>
                  <a:schemeClr val="tx1"/>
                </a:solidFill>
                <a:effectLst/>
                <a:latin typeface="+mn-lt"/>
                <a:ea typeface="+mn-ea"/>
                <a:cs typeface="+mn-cs"/>
              </a:rPr>
              <a:t>a)</a:t>
            </a:r>
            <a:r>
              <a:rPr lang="cs-CZ" sz="1200" b="0" i="0" kern="1200" dirty="0" smtClean="0">
                <a:solidFill>
                  <a:schemeClr val="tx1"/>
                </a:solidFill>
                <a:effectLst/>
                <a:latin typeface="+mn-lt"/>
                <a:ea typeface="+mn-ea"/>
                <a:cs typeface="+mn-cs"/>
              </a:rPr>
              <a:t> odpisy hmotného majetku (§ 26 až 33),</a:t>
            </a:r>
          </a:p>
          <a:p>
            <a:r>
              <a:rPr lang="cs-CZ" sz="1200" b="1" i="0" kern="1200" dirty="0" smtClean="0">
                <a:solidFill>
                  <a:schemeClr val="tx1"/>
                </a:solidFill>
                <a:effectLst/>
                <a:latin typeface="+mn-lt"/>
                <a:ea typeface="+mn-ea"/>
                <a:cs typeface="+mn-cs"/>
              </a:rPr>
              <a:t>b)</a:t>
            </a:r>
            <a:r>
              <a:rPr lang="cs-CZ" sz="1200" b="0" i="0" kern="1200" dirty="0" smtClean="0">
                <a:solidFill>
                  <a:schemeClr val="tx1"/>
                </a:solidFill>
                <a:effectLst/>
                <a:latin typeface="+mn-lt"/>
                <a:ea typeface="+mn-ea"/>
                <a:cs typeface="+mn-cs"/>
              </a:rPr>
              <a:t> zůstatková cena hmotného majetku (§ 29 odst. 2), s výjimkou uvedenou v písmenu c) a § 25, a to u</a:t>
            </a:r>
          </a:p>
          <a:p>
            <a:r>
              <a:rPr lang="cs-CZ" sz="1200" b="1" i="0" kern="1200" dirty="0" smtClean="0">
                <a:solidFill>
                  <a:schemeClr val="tx1"/>
                </a:solidFill>
                <a:effectLst/>
                <a:latin typeface="+mn-lt"/>
                <a:ea typeface="+mn-ea"/>
                <a:cs typeface="+mn-cs"/>
              </a:rPr>
              <a:t>1.</a:t>
            </a:r>
            <a:r>
              <a:rPr lang="cs-CZ" sz="1200" b="0" i="0" kern="1200" dirty="0" smtClean="0">
                <a:solidFill>
                  <a:schemeClr val="tx1"/>
                </a:solidFill>
                <a:effectLst/>
                <a:latin typeface="+mn-lt"/>
                <a:ea typeface="+mn-ea"/>
                <a:cs typeface="+mn-cs"/>
              </a:rPr>
              <a:t> pěstitelských celků, trvalých porostů a zvířat podle přílohy č. 1 k tomuto zákonu, při jejich vyřazení,</a:t>
            </a:r>
          </a:p>
          <a:p>
            <a:r>
              <a:rPr lang="cs-CZ" sz="1200" b="1" i="0" kern="1200" dirty="0" smtClean="0">
                <a:solidFill>
                  <a:schemeClr val="tx1"/>
                </a:solidFill>
                <a:effectLst/>
                <a:latin typeface="+mn-lt"/>
                <a:ea typeface="+mn-ea"/>
                <a:cs typeface="+mn-cs"/>
              </a:rPr>
              <a:t>2.</a:t>
            </a:r>
            <a:r>
              <a:rPr lang="cs-CZ" sz="1200" b="0" i="0" kern="1200" dirty="0" smtClean="0">
                <a:solidFill>
                  <a:schemeClr val="tx1"/>
                </a:solidFill>
                <a:effectLst/>
                <a:latin typeface="+mn-lt"/>
                <a:ea typeface="+mn-ea"/>
                <a:cs typeface="+mn-cs"/>
              </a:rPr>
              <a:t> prodaného nebo zlikvidovaného hmotného majetku, který lze podle tohoto zákona odpisovat; v případě vypořádání hmotného majetku při zániku práva stavby se postupuje obdobně,</a:t>
            </a:r>
          </a:p>
          <a:p>
            <a:r>
              <a:rPr lang="cs-CZ" sz="1200" b="1" i="0" kern="1200" dirty="0" smtClean="0">
                <a:solidFill>
                  <a:schemeClr val="tx1"/>
                </a:solidFill>
                <a:effectLst/>
                <a:latin typeface="+mn-lt"/>
                <a:ea typeface="+mn-ea"/>
                <a:cs typeface="+mn-cs"/>
              </a:rPr>
              <a:t>3.</a:t>
            </a:r>
            <a:r>
              <a:rPr lang="cs-CZ" sz="1200" b="0" i="0" kern="1200" dirty="0" smtClean="0">
                <a:solidFill>
                  <a:schemeClr val="tx1"/>
                </a:solidFill>
                <a:effectLst/>
                <a:latin typeface="+mn-lt"/>
                <a:ea typeface="+mn-ea"/>
                <a:cs typeface="+mn-cs"/>
              </a:rPr>
              <a:t> hmotného majetku předaného povinně bezúplatně podle jiných právních předpisů, snížená o přijaté dotace na jeho pořízení.</a:t>
            </a:r>
          </a:p>
          <a:p>
            <a:r>
              <a:rPr lang="cs-CZ" sz="1200" b="0" i="0" kern="1200" dirty="0" smtClean="0">
                <a:solidFill>
                  <a:schemeClr val="tx1"/>
                </a:solidFill>
                <a:effectLst/>
                <a:latin typeface="+mn-lt"/>
                <a:ea typeface="+mn-ea"/>
                <a:cs typeface="+mn-cs"/>
              </a:rPr>
              <a:t>Při částečném prodeji nebo zlikvidování hmotného majetku je výdajem poměrná část zůstatkové ceny. Zůstatkovou cenu nebo její část nelze uplatnit v případě, kdy je stavební dílo (dům, budova, stavba) likvidováno zcela nebo zčásti v souvislosti s výstavbou nového stavebního díla nebo jeho technickým zhodnocením. Obdobně se toto ustanovení vztahuje na zůstatkovou cenu hmotného majetku a nehmotného majetku odpisovaného pouze podle právních předpisů upravujících účetnictví, jehož účetní odpisy jsou výdajem podle písmene v),</a:t>
            </a:r>
          </a:p>
          <a:p>
            <a:r>
              <a:rPr lang="cs-CZ" sz="1200" b="1" i="0" kern="1200" dirty="0" smtClean="0">
                <a:solidFill>
                  <a:schemeClr val="tx1"/>
                </a:solidFill>
                <a:effectLst/>
                <a:latin typeface="+mn-lt"/>
                <a:ea typeface="+mn-ea"/>
                <a:cs typeface="+mn-cs"/>
              </a:rPr>
              <a:t>c)</a:t>
            </a:r>
            <a:r>
              <a:rPr lang="cs-CZ" sz="1200" b="0" i="0" kern="1200" dirty="0" smtClean="0">
                <a:solidFill>
                  <a:schemeClr val="tx1"/>
                </a:solidFill>
                <a:effectLst/>
                <a:latin typeface="+mn-lt"/>
                <a:ea typeface="+mn-ea"/>
                <a:cs typeface="+mn-cs"/>
              </a:rPr>
              <a:t> zůstatková cena hmotného majetku (§ 29 odst. 2) vyřazeného v důsledku škody jen do výše náhrad s výjimkou uvedenou v písmenu l). Obdobně se toto ustanovení vztahuje na zůstatkovou cenu hmotného majetku a nehmotného majetku odpisovaného pouze podle zvláštního právního předpisu,</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jehož účetní odpisy jsou výdajem (nákladem) podle písmene v),</a:t>
            </a:r>
          </a:p>
          <a:p>
            <a:r>
              <a:rPr lang="cs-CZ" sz="1200" b="1" i="0" kern="1200" dirty="0" smtClean="0">
                <a:solidFill>
                  <a:schemeClr val="tx1"/>
                </a:solidFill>
                <a:effectLst/>
                <a:latin typeface="+mn-lt"/>
                <a:ea typeface="+mn-ea"/>
                <a:cs typeface="+mn-cs"/>
              </a:rPr>
              <a:t>d)</a:t>
            </a:r>
            <a:r>
              <a:rPr lang="cs-CZ" sz="1200" b="0" i="0" kern="1200" dirty="0" smtClean="0">
                <a:solidFill>
                  <a:schemeClr val="tx1"/>
                </a:solidFill>
                <a:effectLst/>
                <a:latin typeface="+mn-lt"/>
                <a:ea typeface="+mn-ea"/>
                <a:cs typeface="+mn-cs"/>
              </a:rPr>
              <a:t> členský příspěvek</a:t>
            </a:r>
          </a:p>
          <a:p>
            <a:r>
              <a:rPr lang="cs-CZ" sz="1200" b="1" i="0" kern="1200" dirty="0" smtClean="0">
                <a:solidFill>
                  <a:schemeClr val="tx1"/>
                </a:solidFill>
                <a:effectLst/>
                <a:latin typeface="+mn-lt"/>
                <a:ea typeface="+mn-ea"/>
                <a:cs typeface="+mn-cs"/>
              </a:rPr>
              <a:t>1.</a:t>
            </a:r>
            <a:r>
              <a:rPr lang="cs-CZ" sz="1200" b="0" i="0" kern="1200" dirty="0" smtClean="0">
                <a:solidFill>
                  <a:schemeClr val="tx1"/>
                </a:solidFill>
                <a:effectLst/>
                <a:latin typeface="+mn-lt"/>
                <a:ea typeface="+mn-ea"/>
                <a:cs typeface="+mn-cs"/>
              </a:rPr>
              <a:t> právnické osobě, pokud povinnost členství vyplývá ze zvláštních právních předpisů,</a:t>
            </a:r>
          </a:p>
          <a:p>
            <a:r>
              <a:rPr lang="cs-CZ" sz="1200" b="1" i="0" kern="1200" dirty="0" smtClean="0">
                <a:solidFill>
                  <a:schemeClr val="tx1"/>
                </a:solidFill>
                <a:effectLst/>
                <a:latin typeface="+mn-lt"/>
                <a:ea typeface="+mn-ea"/>
                <a:cs typeface="+mn-cs"/>
              </a:rPr>
              <a:t>2.</a:t>
            </a:r>
            <a:r>
              <a:rPr lang="cs-CZ" sz="1200" b="0" i="0" kern="1200" dirty="0" smtClean="0">
                <a:solidFill>
                  <a:schemeClr val="tx1"/>
                </a:solidFill>
                <a:effectLst/>
                <a:latin typeface="+mn-lt"/>
                <a:ea typeface="+mn-ea"/>
                <a:cs typeface="+mn-cs"/>
              </a:rPr>
              <a:t> právnické osobě, u níž členství je nutnou podmínkou k provozování předmětu podnikání nebo výkonu činnosti,</a:t>
            </a:r>
          </a:p>
          <a:p>
            <a:r>
              <a:rPr lang="cs-CZ" sz="1200" b="1" i="0" kern="1200" dirty="0" smtClean="0">
                <a:solidFill>
                  <a:schemeClr val="tx1"/>
                </a:solidFill>
                <a:effectLst/>
                <a:latin typeface="+mn-lt"/>
                <a:ea typeface="+mn-ea"/>
                <a:cs typeface="+mn-cs"/>
              </a:rPr>
              <a:t>3.</a:t>
            </a:r>
            <a:r>
              <a:rPr lang="cs-CZ" sz="1200" b="0" i="0" kern="1200" dirty="0" smtClean="0">
                <a:solidFill>
                  <a:schemeClr val="tx1"/>
                </a:solidFill>
                <a:effectLst/>
                <a:latin typeface="+mn-lt"/>
                <a:ea typeface="+mn-ea"/>
                <a:cs typeface="+mn-cs"/>
              </a:rPr>
              <a:t> placený zaměstnavatelem za zaměstnance v případě, kdy členství zaměstnance je podmínkou k provozování předmětu podnikání nebo výkonu činnosti zaměstnavatele,</a:t>
            </a:r>
          </a:p>
          <a:p>
            <a:r>
              <a:rPr lang="cs-CZ" sz="1200" b="1" i="0" kern="1200" dirty="0" smtClean="0">
                <a:solidFill>
                  <a:schemeClr val="tx1"/>
                </a:solidFill>
                <a:effectLst/>
                <a:latin typeface="+mn-lt"/>
                <a:ea typeface="+mn-ea"/>
                <a:cs typeface="+mn-cs"/>
              </a:rPr>
              <a:t>4.</a:t>
            </a:r>
            <a:r>
              <a:rPr lang="cs-CZ" sz="1200" b="0" i="0" kern="1200" dirty="0" smtClean="0">
                <a:solidFill>
                  <a:schemeClr val="tx1"/>
                </a:solidFill>
                <a:effectLst/>
                <a:latin typeface="+mn-lt"/>
                <a:ea typeface="+mn-ea"/>
                <a:cs typeface="+mn-cs"/>
              </a:rPr>
              <a:t> organizaci zaměstnavatelů, nebo</a:t>
            </a:r>
          </a:p>
          <a:p>
            <a:r>
              <a:rPr lang="cs-CZ" sz="1200" b="1" i="0" kern="1200" dirty="0" smtClean="0">
                <a:solidFill>
                  <a:schemeClr val="tx1"/>
                </a:solidFill>
                <a:effectLst/>
                <a:latin typeface="+mn-lt"/>
                <a:ea typeface="+mn-ea"/>
                <a:cs typeface="+mn-cs"/>
              </a:rPr>
              <a:t>5.</a:t>
            </a:r>
            <a:r>
              <a:rPr lang="cs-CZ" sz="1200" b="0" i="0" kern="1200" dirty="0" smtClean="0">
                <a:solidFill>
                  <a:schemeClr val="tx1"/>
                </a:solidFill>
                <a:effectLst/>
                <a:latin typeface="+mn-lt"/>
                <a:ea typeface="+mn-ea"/>
                <a:cs typeface="+mn-cs"/>
              </a:rPr>
              <a:t> Hospodářské komoře České republiky a Agrární komoře České republiky,</a:t>
            </a:r>
          </a:p>
          <a:p>
            <a:r>
              <a:rPr lang="cs-CZ" sz="1200" b="1" i="0" kern="1200" dirty="0" smtClean="0">
                <a:solidFill>
                  <a:schemeClr val="tx1"/>
                </a:solidFill>
                <a:effectLst/>
                <a:latin typeface="+mn-lt"/>
                <a:ea typeface="+mn-ea"/>
                <a:cs typeface="+mn-cs"/>
              </a:rPr>
              <a:t>e)</a:t>
            </a:r>
            <a:r>
              <a:rPr lang="cs-CZ" sz="1200" b="0" i="0" kern="1200" dirty="0" smtClean="0">
                <a:solidFill>
                  <a:schemeClr val="tx1"/>
                </a:solidFill>
                <a:effectLst/>
                <a:latin typeface="+mn-lt"/>
                <a:ea typeface="+mn-ea"/>
                <a:cs typeface="+mn-cs"/>
              </a:rPr>
              <a:t> pojistné hrazené poplatníkem, pokud souvisí s příjmem, který je předmětem daně a není od daně osvobozen, a dále pojistné hrazené zaměstnavatelem pojišťovně za pojištění rizika placení náhrady mzdy, platu nebo odměny nebo sníženého platu (snížení odměny) za dobu dočasné pracovní neschopnosti (karantény) podle zvláštního právního předpisu</a:t>
            </a:r>
            <a:r>
              <a:rPr lang="cs-CZ" sz="1200" b="1" i="0" u="none" strike="noStrike" kern="1200" baseline="30000" dirty="0" smtClean="0">
                <a:solidFill>
                  <a:schemeClr val="tx1"/>
                </a:solidFill>
                <a:effectLst/>
                <a:latin typeface="+mn-lt"/>
                <a:ea typeface="+mn-ea"/>
                <a:cs typeface="+mn-cs"/>
                <a:hlinkClick r:id="rId10"/>
              </a:rPr>
              <a:t>47a</a:t>
            </a:r>
            <a:r>
              <a:rPr lang="cs-CZ" sz="1200" b="1" i="0" u="none" strike="noStrike" kern="1200" dirty="0" smtClean="0">
                <a:solidFill>
                  <a:schemeClr val="tx1"/>
                </a:solidFill>
                <a:effectLst/>
                <a:latin typeface="+mn-lt"/>
                <a:ea typeface="+mn-ea"/>
                <a:cs typeface="+mn-cs"/>
                <a:hlinkClick r:id="rId10"/>
              </a:rPr>
              <a:t>)</a:t>
            </a:r>
            <a:r>
              <a:rPr lang="cs-CZ" sz="1200" b="0" i="0" kern="1200" dirty="0" smtClean="0">
                <a:solidFill>
                  <a:schemeClr val="tx1"/>
                </a:solidFill>
                <a:effectLst/>
                <a:latin typeface="+mn-lt"/>
                <a:ea typeface="+mn-ea"/>
                <a:cs typeface="+mn-cs"/>
              </a:rPr>
              <a:t>,</a:t>
            </a:r>
          </a:p>
          <a:p>
            <a:r>
              <a:rPr lang="cs-CZ" sz="1200" b="1" i="0" kern="1200" dirty="0" smtClean="0">
                <a:solidFill>
                  <a:schemeClr val="tx1"/>
                </a:solidFill>
                <a:effectLst/>
                <a:latin typeface="+mn-lt"/>
                <a:ea typeface="+mn-ea"/>
                <a:cs typeface="+mn-cs"/>
              </a:rPr>
              <a:t>f)</a:t>
            </a:r>
            <a:r>
              <a:rPr lang="cs-CZ" sz="1200" b="0" i="0" kern="1200" dirty="0" smtClean="0">
                <a:solidFill>
                  <a:schemeClr val="tx1"/>
                </a:solidFill>
                <a:effectLst/>
                <a:latin typeface="+mn-lt"/>
                <a:ea typeface="+mn-ea"/>
                <a:cs typeface="+mn-cs"/>
              </a:rPr>
              <a:t> pojistné na sociální zabezpečení a příspěvek na státní politiku zaměstnanosti a pojistné na veřejné zdravotní pojištění hrazené zaměstnavatelem podle zvláštních právních předpisů</a:t>
            </a:r>
            <a:r>
              <a:rPr lang="cs-CZ" sz="1200" b="1" i="0" u="none" strike="noStrike" kern="1200" baseline="30000" dirty="0" smtClean="0">
                <a:solidFill>
                  <a:schemeClr val="tx1"/>
                </a:solidFill>
                <a:effectLst/>
                <a:latin typeface="+mn-lt"/>
                <a:ea typeface="+mn-ea"/>
                <a:cs typeface="+mn-cs"/>
                <a:hlinkClick r:id="rId3"/>
              </a:rPr>
              <a:t>21</a:t>
            </a:r>
            <a:r>
              <a:rPr lang="cs-CZ" sz="1200" b="1" i="0" u="none" strike="noStrike" kern="1200" dirty="0" smtClean="0">
                <a:solidFill>
                  <a:schemeClr val="tx1"/>
                </a:solidFill>
                <a:effectLst/>
                <a:latin typeface="+mn-lt"/>
                <a:ea typeface="+mn-ea"/>
                <a:cs typeface="+mn-cs"/>
                <a:hlinkClick r:id="rId3"/>
              </a:rPr>
              <a:t>)</a:t>
            </a:r>
            <a:r>
              <a:rPr lang="cs-CZ" sz="1200" b="0" i="0" kern="1200" dirty="0" smtClean="0">
                <a:solidFill>
                  <a:schemeClr val="tx1"/>
                </a:solidFill>
                <a:effectLst/>
                <a:latin typeface="+mn-lt"/>
                <a:ea typeface="+mn-ea"/>
                <a:cs typeface="+mn-cs"/>
              </a:rPr>
              <a:t>. Toto pojistné a příspěvek jsou u poplatníků, kteří vedou účetnictví, výdajem (nákladem), jen pokud byly zaplaceny, a to nejpozději do konce měsíce následujícího po uplynutí zdaňovacího období nebo jeho části. Pokud je daňový subjekt povinen podat podle tohoto zákona nebo zvláštního právního předpisu daňové přiznání v průběhu zdaňovacího období, jsou toto pojistné a příspěvek výdajem (nákladem) pouze tehdy, budou-li zaplaceny do termínu pro podání daňového přiznání. Toto pojistné a příspěvek zaplacené po uvedeném termínu jsou výdajem (nákladem) toho zdaňovacího období, ve kterém byly zaplaceny, pokud však již neovlivnily základ daně v předchozích zdaňovacích obdobích. Obdobně to platí pro právního nástupce poplatníka zaniklého bez provedení likvidace, pokud toto pojistné a příspěvek zaplatí za poplatníka zaniklého bez provedení likvidace,</a:t>
            </a:r>
          </a:p>
          <a:p>
            <a:r>
              <a:rPr lang="cs-CZ" sz="1200" b="1" i="0" kern="1200" dirty="0" smtClean="0">
                <a:solidFill>
                  <a:schemeClr val="tx1"/>
                </a:solidFill>
                <a:effectLst/>
                <a:latin typeface="+mn-lt"/>
                <a:ea typeface="+mn-ea"/>
                <a:cs typeface="+mn-cs"/>
              </a:rPr>
              <a:t>g)</a:t>
            </a:r>
            <a:r>
              <a:rPr lang="cs-CZ" sz="1200" b="0" i="0" kern="1200" dirty="0" smtClean="0">
                <a:solidFill>
                  <a:schemeClr val="tx1"/>
                </a:solidFill>
                <a:effectLst/>
                <a:latin typeface="+mn-lt"/>
                <a:ea typeface="+mn-ea"/>
                <a:cs typeface="+mn-cs"/>
              </a:rPr>
              <a:t> výdaje (náklady) na provoz vlastního zařízení k ochraně životního prostředí podle zvláštních předpisů,</a:t>
            </a:r>
          </a:p>
          <a:p>
            <a:r>
              <a:rPr lang="cs-CZ" sz="1200" b="1" i="0" kern="1200" dirty="0" smtClean="0">
                <a:solidFill>
                  <a:schemeClr val="tx1"/>
                </a:solidFill>
                <a:effectLst/>
                <a:latin typeface="+mn-lt"/>
                <a:ea typeface="+mn-ea"/>
                <a:cs typeface="+mn-cs"/>
              </a:rPr>
              <a:t>h)</a:t>
            </a:r>
            <a:r>
              <a:rPr lang="cs-CZ" sz="1200" b="0" i="0" kern="1200" dirty="0" smtClean="0">
                <a:solidFill>
                  <a:schemeClr val="tx1"/>
                </a:solidFill>
                <a:effectLst/>
                <a:latin typeface="+mn-lt"/>
                <a:ea typeface="+mn-ea"/>
                <a:cs typeface="+mn-cs"/>
              </a:rPr>
              <a:t> plnění v podobě</a:t>
            </a:r>
          </a:p>
          <a:p>
            <a:r>
              <a:rPr lang="cs-CZ" sz="1200" b="1" i="0" kern="1200" dirty="0" smtClean="0">
                <a:solidFill>
                  <a:schemeClr val="tx1"/>
                </a:solidFill>
                <a:effectLst/>
                <a:latin typeface="+mn-lt"/>
                <a:ea typeface="+mn-ea"/>
                <a:cs typeface="+mn-cs"/>
              </a:rPr>
              <a:t>1.</a:t>
            </a:r>
            <a:r>
              <a:rPr lang="cs-CZ" sz="1200" b="0" i="0" kern="1200" dirty="0" smtClean="0">
                <a:solidFill>
                  <a:schemeClr val="tx1"/>
                </a:solidFill>
                <a:effectLst/>
                <a:latin typeface="+mn-lt"/>
                <a:ea typeface="+mn-ea"/>
                <a:cs typeface="+mn-cs"/>
              </a:rPr>
              <a:t> nájemného podle právních předpisů upravujících účetnictví, s výjimkou nájemného uvedeného v § 25 odst. 1 písm. za); u pachtu obchodního závodu je výdajem pouze část </a:t>
            </a:r>
            <a:r>
              <a:rPr lang="cs-CZ" sz="1200" b="0" i="0" kern="1200" dirty="0" err="1" smtClean="0">
                <a:solidFill>
                  <a:schemeClr val="tx1"/>
                </a:solidFill>
                <a:effectLst/>
                <a:latin typeface="+mn-lt"/>
                <a:ea typeface="+mn-ea"/>
                <a:cs typeface="+mn-cs"/>
              </a:rPr>
              <a:t>pachtovného</a:t>
            </a:r>
            <a:r>
              <a:rPr lang="cs-CZ" sz="1200" b="0" i="0" kern="1200" dirty="0" smtClean="0">
                <a:solidFill>
                  <a:schemeClr val="tx1"/>
                </a:solidFill>
                <a:effectLst/>
                <a:latin typeface="+mn-lt"/>
                <a:ea typeface="+mn-ea"/>
                <a:cs typeface="+mn-cs"/>
              </a:rPr>
              <a:t>, která převyšuje účetní odpisy,</a:t>
            </a:r>
          </a:p>
          <a:p>
            <a:r>
              <a:rPr lang="cs-CZ" sz="1200" b="1" i="0" kern="1200" dirty="0" smtClean="0">
                <a:solidFill>
                  <a:schemeClr val="tx1"/>
                </a:solidFill>
                <a:effectLst/>
                <a:latin typeface="+mn-lt"/>
                <a:ea typeface="+mn-ea"/>
                <a:cs typeface="+mn-cs"/>
              </a:rPr>
              <a:t>2.</a:t>
            </a:r>
            <a:r>
              <a:rPr lang="cs-CZ" sz="1200" b="0" i="0" kern="1200" dirty="0" smtClean="0">
                <a:solidFill>
                  <a:schemeClr val="tx1"/>
                </a:solidFill>
                <a:effectLst/>
                <a:latin typeface="+mn-lt"/>
                <a:ea typeface="+mn-ea"/>
                <a:cs typeface="+mn-cs"/>
              </a:rPr>
              <a:t> úplaty u finančního leasingu za podmínky uvedené v odstavci 4; přitom u poplatníka, který vede daňovou evidenci, je tato úplata výdajem jen v poměrné výši připadající ze sjednané doby na příslušné zdaňovací období; úplatou je u postupníka i částka jím hrazená postupiteli ve výši rozdílu mezi úplatou u finančního leasingu, která byla postupitelem zaplacena, a úplatou u finančního leasingu, která je u postupitele výdajem podle § 24 odst. 6 při postoupení smlouvy o finančním leasingu,</a:t>
            </a:r>
          </a:p>
          <a:p>
            <a:r>
              <a:rPr lang="cs-CZ" sz="1200" b="1" i="0" kern="1200" dirty="0" smtClean="0">
                <a:solidFill>
                  <a:schemeClr val="tx1"/>
                </a:solidFill>
                <a:effectLst/>
                <a:latin typeface="+mn-lt"/>
                <a:ea typeface="+mn-ea"/>
                <a:cs typeface="+mn-cs"/>
              </a:rPr>
              <a:t>ch)</a:t>
            </a:r>
            <a:r>
              <a:rPr lang="cs-CZ" sz="1200" b="0" i="0" kern="1200" dirty="0" smtClean="0">
                <a:solidFill>
                  <a:schemeClr val="tx1"/>
                </a:solidFill>
                <a:effectLst/>
                <a:latin typeface="+mn-lt"/>
                <a:ea typeface="+mn-ea"/>
                <a:cs typeface="+mn-cs"/>
              </a:rPr>
              <a:t> daň z nemovitých věcí a daň z nabytí nemovitých věcí, pokud byly zaplaceny a nejsou součástí ocenění majetku, a to i v případě zaplacení ručitelem, dále ostatní daně a poplatky s výjimkami uvedenými v § 25. Daň z příjmů a daň darovací zaplacená v zahraničí je u poplatníka uvedeného v § 2 odst. 2 a v § 17 odst. 3 výdajem (nákladem) pouze u příjmů, které se zahrnují do základu daně, případně do samostatného základu daně, a to pouze v rozsahu, v němž nebyla započtena na daňovou povinnost v tuzemsku podle § 38f. Tento výdaj (náklad) se uplatní ve zdaňovacím období nebo období, za něž je podáváno daňové přiznání, následujícím po zdaňovacím období, nebo období, za něž je podáváno daňové přiznání, jehož se týká zahraniční daň, která nebyla započtena na daňovou povinnost v tuzemsku,</a:t>
            </a:r>
          </a:p>
          <a:p>
            <a:r>
              <a:rPr lang="cs-CZ" sz="1200" b="1" i="0" kern="1200" dirty="0" smtClean="0">
                <a:solidFill>
                  <a:schemeClr val="tx1"/>
                </a:solidFill>
                <a:effectLst/>
                <a:latin typeface="+mn-lt"/>
                <a:ea typeface="+mn-ea"/>
                <a:cs typeface="+mn-cs"/>
              </a:rPr>
              <a:t>i)</a:t>
            </a:r>
            <a:r>
              <a:rPr lang="cs-CZ" sz="1200" b="0" i="0" kern="1200" dirty="0" smtClean="0">
                <a:solidFill>
                  <a:schemeClr val="tx1"/>
                </a:solidFill>
                <a:effectLst/>
                <a:latin typeface="+mn-lt"/>
                <a:ea typeface="+mn-ea"/>
                <a:cs typeface="+mn-cs"/>
              </a:rPr>
              <a:t> rezervy a opravné položky, jejichž způsob tvorby a výši pro daňové účely stanoví zvláštní zákon</a:t>
            </a:r>
            <a:r>
              <a:rPr lang="cs-CZ" sz="1200" b="1" i="0" u="none" strike="noStrike" kern="1200" baseline="30000" dirty="0" smtClean="0">
                <a:solidFill>
                  <a:schemeClr val="tx1"/>
                </a:solidFill>
                <a:effectLst/>
                <a:latin typeface="+mn-lt"/>
                <a:ea typeface="+mn-ea"/>
                <a:cs typeface="+mn-cs"/>
                <a:hlinkClick r:id="rId8"/>
              </a:rPr>
              <a:t>22a</a:t>
            </a:r>
            <a:r>
              <a:rPr lang="cs-CZ" sz="1200" b="1" i="0" u="none" strike="noStrike" kern="1200" dirty="0" smtClean="0">
                <a:solidFill>
                  <a:schemeClr val="tx1"/>
                </a:solidFill>
                <a:effectLst/>
                <a:latin typeface="+mn-lt"/>
                <a:ea typeface="+mn-ea"/>
                <a:cs typeface="+mn-cs"/>
                <a:hlinkClick r:id="rId8"/>
              </a:rPr>
              <a:t>)</a:t>
            </a:r>
            <a:r>
              <a:rPr lang="cs-CZ" sz="1200" b="0" i="0" kern="1200" dirty="0" smtClean="0">
                <a:solidFill>
                  <a:schemeClr val="tx1"/>
                </a:solidFill>
                <a:effectLst/>
                <a:latin typeface="+mn-lt"/>
                <a:ea typeface="+mn-ea"/>
                <a:cs typeface="+mn-cs"/>
              </a:rPr>
              <a:t> a odstavec 9 pro případy, kdy pohledávka byla nabyta přeměnou</a:t>
            </a:r>
            <a:r>
              <a:rPr lang="cs-CZ" sz="1200" b="1" i="0" u="none" strike="noStrike" kern="1200" baseline="30000" dirty="0" smtClean="0">
                <a:solidFill>
                  <a:schemeClr val="tx1"/>
                </a:solidFill>
                <a:effectLst/>
                <a:latin typeface="+mn-lt"/>
                <a:ea typeface="+mn-ea"/>
                <a:cs typeface="+mn-cs"/>
                <a:hlinkClick r:id="rId9"/>
              </a:rPr>
              <a:t>131</a:t>
            </a:r>
            <a:r>
              <a:rPr lang="cs-CZ" sz="1200" b="1" i="0" u="none" strike="noStrike" kern="1200" dirty="0" smtClean="0">
                <a:solidFill>
                  <a:schemeClr val="tx1"/>
                </a:solidFill>
                <a:effectLst/>
                <a:latin typeface="+mn-lt"/>
                <a:ea typeface="+mn-ea"/>
                <a:cs typeface="+mn-cs"/>
                <a:hlinkClick r:id="rId9"/>
              </a:rPr>
              <a:t>)</a:t>
            </a:r>
            <a:r>
              <a:rPr lang="cs-CZ" sz="1200" b="0" i="0" kern="1200" dirty="0" smtClean="0">
                <a:solidFill>
                  <a:schemeClr val="tx1"/>
                </a:solidFill>
                <a:effectLst/>
                <a:latin typeface="+mn-lt"/>
                <a:ea typeface="+mn-ea"/>
                <a:cs typeface="+mn-cs"/>
              </a:rPr>
              <a:t> s výjimkou rezerv vytvářených poplatníky v souvislosti s dosahováním příjmů plynoucích jim podle § 10 a s výjimkou rezervy na nakládání s elektroodpadem ze solárních panelů podle zákona upravujícího rezervy pro zjištění základu daně z příjmů,</a:t>
            </a:r>
          </a:p>
          <a:p>
            <a:r>
              <a:rPr lang="cs-CZ" sz="1200" b="1" i="0" kern="1200" dirty="0" smtClean="0">
                <a:solidFill>
                  <a:schemeClr val="tx1"/>
                </a:solidFill>
                <a:effectLst/>
                <a:latin typeface="+mn-lt"/>
                <a:ea typeface="+mn-ea"/>
                <a:cs typeface="+mn-cs"/>
              </a:rPr>
              <a:t>j)</a:t>
            </a:r>
            <a:r>
              <a:rPr lang="cs-CZ" sz="1200" b="0" i="0" kern="1200" dirty="0" smtClean="0">
                <a:solidFill>
                  <a:schemeClr val="tx1"/>
                </a:solidFill>
                <a:effectLst/>
                <a:latin typeface="+mn-lt"/>
                <a:ea typeface="+mn-ea"/>
                <a:cs typeface="+mn-cs"/>
              </a:rPr>
              <a:t> výdaje (náklady) na pracovní a sociální podmínky, péči o zdraví a zvýšený rozsah doby odpočinku zaměstnanců vynaložené na</a:t>
            </a:r>
          </a:p>
          <a:p>
            <a:r>
              <a:rPr lang="cs-CZ" sz="1200" b="1" i="0" kern="1200" dirty="0" smtClean="0">
                <a:solidFill>
                  <a:schemeClr val="tx1"/>
                </a:solidFill>
                <a:effectLst/>
                <a:latin typeface="+mn-lt"/>
                <a:ea typeface="+mn-ea"/>
                <a:cs typeface="+mn-cs"/>
              </a:rPr>
              <a:t>1.</a:t>
            </a:r>
            <a:r>
              <a:rPr lang="cs-CZ" sz="1200" b="0" i="0" kern="1200" dirty="0" smtClean="0">
                <a:solidFill>
                  <a:schemeClr val="tx1"/>
                </a:solidFill>
                <a:effectLst/>
                <a:latin typeface="+mn-lt"/>
                <a:ea typeface="+mn-ea"/>
                <a:cs typeface="+mn-cs"/>
              </a:rPr>
              <a:t> bezpečnost a ochranu zdraví při práci a hygienické vybavení pracovišť; výdaje (náklady) na pořízení ochranných nápojů lze uplatnit v rozsahu stanoveném zvláštními právními předpisy</a:t>
            </a:r>
            <a:r>
              <a:rPr lang="cs-CZ" sz="1200" b="1" i="0" u="none" strike="noStrike" kern="1200" baseline="30000" dirty="0" smtClean="0">
                <a:solidFill>
                  <a:schemeClr val="tx1"/>
                </a:solidFill>
                <a:effectLst/>
                <a:latin typeface="+mn-lt"/>
                <a:ea typeface="+mn-ea"/>
                <a:cs typeface="+mn-cs"/>
                <a:hlinkClick r:id="rId11"/>
              </a:rPr>
              <a:t>122</a:t>
            </a:r>
            <a:r>
              <a:rPr lang="cs-CZ" sz="1200" b="1" i="0" u="none" strike="noStrike" kern="1200" dirty="0" smtClean="0">
                <a:solidFill>
                  <a:schemeClr val="tx1"/>
                </a:solidFill>
                <a:effectLst/>
                <a:latin typeface="+mn-lt"/>
                <a:ea typeface="+mn-ea"/>
                <a:cs typeface="+mn-cs"/>
                <a:hlinkClick r:id="rId11"/>
              </a:rPr>
              <a:t>)</a:t>
            </a:r>
            <a:r>
              <a:rPr lang="cs-CZ" sz="1200" b="0" i="0" kern="1200" dirty="0" smtClean="0">
                <a:solidFill>
                  <a:schemeClr val="tx1"/>
                </a:solidFill>
                <a:effectLst/>
                <a:latin typeface="+mn-lt"/>
                <a:ea typeface="+mn-ea"/>
                <a:cs typeface="+mn-cs"/>
              </a:rPr>
              <a:t>,</a:t>
            </a:r>
          </a:p>
          <a:p>
            <a:r>
              <a:rPr lang="cs-CZ" sz="1200" b="1" i="0" kern="1200" dirty="0" smtClean="0">
                <a:solidFill>
                  <a:schemeClr val="tx1"/>
                </a:solidFill>
                <a:effectLst/>
                <a:latin typeface="+mn-lt"/>
                <a:ea typeface="+mn-ea"/>
                <a:cs typeface="+mn-cs"/>
              </a:rPr>
              <a:t>2.</a:t>
            </a:r>
            <a:r>
              <a:rPr lang="cs-CZ" sz="1200" b="0" i="0" kern="1200" dirty="0" smtClean="0">
                <a:solidFill>
                  <a:schemeClr val="tx1"/>
                </a:solidFill>
                <a:effectLst/>
                <a:latin typeface="+mn-lt"/>
                <a:ea typeface="+mn-ea"/>
                <a:cs typeface="+mn-cs"/>
              </a:rPr>
              <a:t> </a:t>
            </a:r>
            <a:r>
              <a:rPr lang="cs-CZ" sz="1200" b="0" i="0" kern="1200" dirty="0" err="1" smtClean="0">
                <a:solidFill>
                  <a:schemeClr val="tx1"/>
                </a:solidFill>
                <a:effectLst/>
                <a:latin typeface="+mn-lt"/>
                <a:ea typeface="+mn-ea"/>
                <a:cs typeface="+mn-cs"/>
              </a:rPr>
              <a:t>pracovnělékařské</a:t>
            </a:r>
            <a:r>
              <a:rPr lang="cs-CZ" sz="1200" b="0" i="0" kern="1200" dirty="0" smtClean="0">
                <a:solidFill>
                  <a:schemeClr val="tx1"/>
                </a:solidFill>
                <a:effectLst/>
                <a:latin typeface="+mn-lt"/>
                <a:ea typeface="+mn-ea"/>
                <a:cs typeface="+mn-cs"/>
              </a:rPr>
              <a:t> služby poskytované poskytovatelem těchto služeb v rozsahu stanoveném zvláštními předpisy</a:t>
            </a:r>
            <a:r>
              <a:rPr lang="cs-CZ" sz="1200" b="1" i="0" u="none" strike="noStrike" kern="1200" baseline="30000" dirty="0" smtClean="0">
                <a:solidFill>
                  <a:schemeClr val="tx1"/>
                </a:solidFill>
                <a:effectLst/>
                <a:latin typeface="+mn-lt"/>
                <a:ea typeface="+mn-ea"/>
                <a:cs typeface="+mn-cs"/>
                <a:hlinkClick r:id="rId5"/>
              </a:rPr>
              <a:t>23</a:t>
            </a:r>
            <a:r>
              <a:rPr lang="cs-CZ" sz="1200" b="1" i="0" u="none" strike="noStrike" kern="1200" dirty="0" smtClean="0">
                <a:solidFill>
                  <a:schemeClr val="tx1"/>
                </a:solidFill>
                <a:effectLst/>
                <a:latin typeface="+mn-lt"/>
                <a:ea typeface="+mn-ea"/>
                <a:cs typeface="+mn-cs"/>
                <a:hlinkClick r:id="rId5"/>
              </a:rPr>
              <a:t>)</a:t>
            </a:r>
            <a:r>
              <a:rPr lang="cs-CZ" sz="1200" b="0" i="0" kern="1200" dirty="0" smtClean="0">
                <a:solidFill>
                  <a:schemeClr val="tx1"/>
                </a:solidFill>
                <a:effectLst/>
                <a:latin typeface="+mn-lt"/>
                <a:ea typeface="+mn-ea"/>
                <a:cs typeface="+mn-cs"/>
              </a:rPr>
              <a:t> a nehrazeném zdravotní pojišťovnou, na lékařské prohlídky a lékařská vyšetření stanovené zvláštními předpisy,</a:t>
            </a:r>
          </a:p>
          <a:p>
            <a:r>
              <a:rPr lang="cs-CZ" sz="1200" b="1" i="0" kern="1200" dirty="0" smtClean="0">
                <a:solidFill>
                  <a:schemeClr val="tx1"/>
                </a:solidFill>
                <a:effectLst/>
                <a:latin typeface="+mn-lt"/>
                <a:ea typeface="+mn-ea"/>
                <a:cs typeface="+mn-cs"/>
              </a:rPr>
              <a:t>3.</a:t>
            </a:r>
            <a:r>
              <a:rPr lang="cs-CZ" sz="1200" b="0" i="0" kern="1200" dirty="0" smtClean="0">
                <a:solidFill>
                  <a:schemeClr val="tx1"/>
                </a:solidFill>
                <a:effectLst/>
                <a:latin typeface="+mn-lt"/>
                <a:ea typeface="+mn-ea"/>
                <a:cs typeface="+mn-cs"/>
              </a:rPr>
              <a:t> provoz vlastních vzdělávacích zařízení nebo výdaje (náklady) spojené s odborným rozvojem zaměstnanců podle jiného právního předpisu</a:t>
            </a:r>
            <a:r>
              <a:rPr lang="cs-CZ" sz="1200" b="1" i="0" u="none" strike="noStrike" kern="1200" baseline="30000" dirty="0" smtClean="0">
                <a:solidFill>
                  <a:schemeClr val="tx1"/>
                </a:solidFill>
                <a:effectLst/>
                <a:latin typeface="+mn-lt"/>
                <a:ea typeface="+mn-ea"/>
                <a:cs typeface="+mn-cs"/>
                <a:hlinkClick r:id="rId12"/>
              </a:rPr>
              <a:t>132</a:t>
            </a:r>
            <a:r>
              <a:rPr lang="cs-CZ" sz="1200" b="1" i="0" u="none" strike="noStrike" kern="1200" dirty="0" smtClean="0">
                <a:solidFill>
                  <a:schemeClr val="tx1"/>
                </a:solidFill>
                <a:effectLst/>
                <a:latin typeface="+mn-lt"/>
                <a:ea typeface="+mn-ea"/>
                <a:cs typeface="+mn-cs"/>
                <a:hlinkClick r:id="rId12"/>
              </a:rPr>
              <a:t>)</a:t>
            </a:r>
            <a:r>
              <a:rPr lang="cs-CZ" sz="1200" b="0" i="0" kern="1200" dirty="0" smtClean="0">
                <a:solidFill>
                  <a:schemeClr val="tx1"/>
                </a:solidFill>
                <a:effectLst/>
                <a:latin typeface="+mn-lt"/>
                <a:ea typeface="+mn-ea"/>
                <a:cs typeface="+mn-cs"/>
              </a:rPr>
              <a:t> a rekvalifikací zaměstnanců podle jiného právního předpisu upravujícího zaměstnanost</a:t>
            </a:r>
            <a:r>
              <a:rPr lang="cs-CZ" sz="1200" b="1" i="0" u="none" strike="noStrike" kern="1200" baseline="30000" dirty="0" smtClean="0">
                <a:solidFill>
                  <a:schemeClr val="tx1"/>
                </a:solidFill>
                <a:effectLst/>
                <a:latin typeface="+mn-lt"/>
                <a:ea typeface="+mn-ea"/>
                <a:cs typeface="+mn-cs"/>
                <a:hlinkClick r:id="rId13"/>
              </a:rPr>
              <a:t>133</a:t>
            </a:r>
            <a:r>
              <a:rPr lang="cs-CZ" sz="1200" b="1" i="0" u="none" strike="noStrike" kern="1200" dirty="0" smtClean="0">
                <a:solidFill>
                  <a:schemeClr val="tx1"/>
                </a:solidFill>
                <a:effectLst/>
                <a:latin typeface="+mn-lt"/>
                <a:ea typeface="+mn-ea"/>
                <a:cs typeface="+mn-cs"/>
                <a:hlinkClick r:id="rId13"/>
              </a:rPr>
              <a:t>)</a:t>
            </a:r>
            <a:r>
              <a:rPr lang="cs-CZ" sz="1200" b="0" i="0" kern="1200" dirty="0" smtClean="0">
                <a:solidFill>
                  <a:schemeClr val="tx1"/>
                </a:solidFill>
                <a:effectLst/>
                <a:latin typeface="+mn-lt"/>
                <a:ea typeface="+mn-ea"/>
                <a:cs typeface="+mn-cs"/>
              </a:rPr>
              <a:t>, pokud souvisejí s předmětem činnosti zaměstnavatele,</a:t>
            </a:r>
          </a:p>
          <a:p>
            <a:r>
              <a:rPr lang="cs-CZ" sz="1200" b="1" i="0" kern="1200" dirty="0" smtClean="0">
                <a:solidFill>
                  <a:schemeClr val="tx1"/>
                </a:solidFill>
                <a:effectLst/>
                <a:latin typeface="+mn-lt"/>
                <a:ea typeface="+mn-ea"/>
                <a:cs typeface="+mn-cs"/>
              </a:rPr>
              <a:t>4.</a:t>
            </a:r>
            <a:r>
              <a:rPr lang="cs-CZ" sz="1200" b="0" i="0" kern="1200" dirty="0" smtClean="0">
                <a:solidFill>
                  <a:schemeClr val="tx1"/>
                </a:solidFill>
                <a:effectLst/>
                <a:latin typeface="+mn-lt"/>
                <a:ea typeface="+mn-ea"/>
                <a:cs typeface="+mn-cs"/>
              </a:rPr>
              <a:t> provoz vlastního stravovacího zařízení, kromě hodnoty potravin, nebo příspěvky na stravování zajišťované prostřednictvím jiných subjektů a poskytované až do výše 55 % ceny jednoho jídla za jednu směnu</a:t>
            </a:r>
            <a:r>
              <a:rPr lang="cs-CZ" sz="1200" b="1" i="0" u="none" strike="noStrike" kern="1200" baseline="30000" dirty="0" smtClean="0">
                <a:solidFill>
                  <a:schemeClr val="tx1"/>
                </a:solidFill>
                <a:effectLst/>
                <a:latin typeface="+mn-lt"/>
                <a:ea typeface="+mn-ea"/>
                <a:cs typeface="+mn-cs"/>
                <a:hlinkClick r:id="rId14"/>
              </a:rPr>
              <a:t>110</a:t>
            </a:r>
            <a:r>
              <a:rPr lang="cs-CZ" sz="1200" b="1" i="0" u="none" strike="noStrike" kern="1200" dirty="0" smtClean="0">
                <a:solidFill>
                  <a:schemeClr val="tx1"/>
                </a:solidFill>
                <a:effectLst/>
                <a:latin typeface="+mn-lt"/>
                <a:ea typeface="+mn-ea"/>
                <a:cs typeface="+mn-cs"/>
                <a:hlinkClick r:id="rId14"/>
              </a:rPr>
              <a:t>)</a:t>
            </a:r>
            <a:r>
              <a:rPr lang="cs-CZ" sz="1200" b="0" i="0" kern="1200" dirty="0" smtClean="0">
                <a:solidFill>
                  <a:schemeClr val="tx1"/>
                </a:solidFill>
                <a:effectLst/>
                <a:latin typeface="+mn-lt"/>
                <a:ea typeface="+mn-ea"/>
                <a:cs typeface="+mn-cs"/>
              </a:rPr>
              <a:t>, maximálně však do výše 70 % stravného vymezeného pro zaměstnance v § 6 odst. 7 písm. a) při trvání pracovní cesty 5 až 12 hodin. Příspěvek na stravování lze uplatnit jako výdaj (náklad), pokud přítomnost zaměstnance v práci během této stanovené směny trvá aspoň 3 hodiny. Příspěvek na stravování lze uplatnit jako výdaj (náklad) na další jedno jídlo za zaměstnance, pokud délka jeho směny v úhrnu s povinnou přestávkou v práci, kterou je zaměstnavatel povinen poskytnout zaměstnanci podle zvláštního právního předpisu</a:t>
            </a:r>
            <a:r>
              <a:rPr lang="cs-CZ" sz="1200" b="1" i="0" u="none" strike="noStrike" kern="1200" baseline="30000" dirty="0" smtClean="0">
                <a:solidFill>
                  <a:schemeClr val="tx1"/>
                </a:solidFill>
                <a:effectLst/>
                <a:latin typeface="+mn-lt"/>
                <a:ea typeface="+mn-ea"/>
                <a:cs typeface="+mn-cs"/>
                <a:hlinkClick r:id="rId15"/>
              </a:rPr>
              <a:t>110a</a:t>
            </a:r>
            <a:r>
              <a:rPr lang="cs-CZ" sz="1200" b="1" i="0" u="none" strike="noStrike" kern="1200" dirty="0" smtClean="0">
                <a:solidFill>
                  <a:schemeClr val="tx1"/>
                </a:solidFill>
                <a:effectLst/>
                <a:latin typeface="+mn-lt"/>
                <a:ea typeface="+mn-ea"/>
                <a:cs typeface="+mn-cs"/>
                <a:hlinkClick r:id="rId15"/>
              </a:rPr>
              <a:t>)</a:t>
            </a:r>
            <a:r>
              <a:rPr lang="cs-CZ" sz="1200" b="0" i="0" kern="1200" dirty="0" smtClean="0">
                <a:solidFill>
                  <a:schemeClr val="tx1"/>
                </a:solidFill>
                <a:effectLst/>
                <a:latin typeface="+mn-lt"/>
                <a:ea typeface="+mn-ea"/>
                <a:cs typeface="+mn-cs"/>
              </a:rPr>
              <a:t>, bude delší než 11 hodin. Příspěvek nelze uplatnit na stravování za zaměstnance, kterému v průběhu směny vznikl nárok na stravné podle zvláštního právního předpisu</a:t>
            </a:r>
            <a:r>
              <a:rPr lang="cs-CZ" sz="1200" b="1" i="0" u="none" strike="noStrike" kern="1200" baseline="30000" dirty="0" smtClean="0">
                <a:solidFill>
                  <a:schemeClr val="tx1"/>
                </a:solidFill>
                <a:effectLst/>
                <a:latin typeface="+mn-lt"/>
                <a:ea typeface="+mn-ea"/>
                <a:cs typeface="+mn-cs"/>
                <a:hlinkClick r:id="rId16"/>
              </a:rPr>
              <a:t>23b</a:t>
            </a:r>
            <a:r>
              <a:rPr lang="cs-CZ" sz="1200" b="1" i="0" u="none" strike="noStrike" kern="1200" dirty="0" smtClean="0">
                <a:solidFill>
                  <a:schemeClr val="tx1"/>
                </a:solidFill>
                <a:effectLst/>
                <a:latin typeface="+mn-lt"/>
                <a:ea typeface="+mn-ea"/>
                <a:cs typeface="+mn-cs"/>
                <a:hlinkClick r:id="rId16"/>
              </a:rPr>
              <a:t>)</a:t>
            </a:r>
            <a:r>
              <a:rPr lang="cs-CZ" sz="1200" b="0" i="0" kern="1200" dirty="0" smtClean="0">
                <a:solidFill>
                  <a:schemeClr val="tx1"/>
                </a:solidFill>
                <a:effectLst/>
                <a:latin typeface="+mn-lt"/>
                <a:ea typeface="+mn-ea"/>
                <a:cs typeface="+mn-cs"/>
              </a:rPr>
              <a:t>. Za stravování ve vlastním stravovacím zařízení se považuje i stravování zabezpečované ve vlastním stravovacím zařízení prostřednictvím jiných subjektů,</a:t>
            </a:r>
          </a:p>
          <a:p>
            <a:r>
              <a:rPr lang="cs-CZ" sz="1200" b="1" i="0" kern="1200" dirty="0" smtClean="0">
                <a:solidFill>
                  <a:schemeClr val="tx1"/>
                </a:solidFill>
                <a:effectLst/>
                <a:latin typeface="+mn-lt"/>
                <a:ea typeface="+mn-ea"/>
                <a:cs typeface="+mn-cs"/>
              </a:rPr>
              <a:t>5.</a:t>
            </a:r>
            <a:r>
              <a:rPr lang="cs-CZ" sz="1200" b="0" i="0" kern="1200" dirty="0" smtClean="0">
                <a:solidFill>
                  <a:schemeClr val="tx1"/>
                </a:solidFill>
                <a:effectLst/>
                <a:latin typeface="+mn-lt"/>
                <a:ea typeface="+mn-ea"/>
                <a:cs typeface="+mn-cs"/>
              </a:rPr>
              <a:t> práva zaměstnanců vyplývající z kolektivní smlouvy, vnitřního předpisu zaměstnavatele, pracovní nebo jiné smlouvy, pokud tento nebo zvláštní zákon nestanoví jinak,</a:t>
            </a:r>
          </a:p>
          <a:p>
            <a:r>
              <a:rPr lang="cs-CZ" sz="1200" b="1" i="0" kern="1200" dirty="0" smtClean="0">
                <a:solidFill>
                  <a:schemeClr val="tx1"/>
                </a:solidFill>
                <a:effectLst/>
                <a:latin typeface="+mn-lt"/>
                <a:ea typeface="+mn-ea"/>
                <a:cs typeface="+mn-cs"/>
              </a:rPr>
              <a:t>k)</a:t>
            </a:r>
            <a:r>
              <a:rPr lang="cs-CZ" sz="1200" b="0" i="0" kern="1200" dirty="0" smtClean="0">
                <a:solidFill>
                  <a:schemeClr val="tx1"/>
                </a:solidFill>
                <a:effectLst/>
                <a:latin typeface="+mn-lt"/>
                <a:ea typeface="+mn-ea"/>
                <a:cs typeface="+mn-cs"/>
              </a:rPr>
              <a:t> výdaje (náklady) na pracovní cesty, včetně výdajů (nákladů) na pracovní cestu spolupracujících osob (§ 13) a společníků veřejných obchodních společností a komplementářů komanditních společností, a to maximálně ve výši podle zvláštních předpisů,</a:t>
            </a:r>
            <a:r>
              <a:rPr lang="cs-CZ" sz="1200" b="1" i="0" u="none" strike="noStrike" kern="1200" baseline="30000" dirty="0" smtClean="0">
                <a:solidFill>
                  <a:schemeClr val="tx1"/>
                </a:solidFill>
                <a:effectLst/>
                <a:latin typeface="+mn-lt"/>
                <a:ea typeface="+mn-ea"/>
                <a:cs typeface="+mn-cs"/>
                <a:hlinkClick r:id="rId4"/>
              </a:rPr>
              <a:t>5</a:t>
            </a:r>
            <a:r>
              <a:rPr lang="cs-CZ" sz="1200" b="1" i="0" u="none" strike="noStrike" kern="1200" dirty="0" smtClean="0">
                <a:solidFill>
                  <a:schemeClr val="tx1"/>
                </a:solidFill>
                <a:effectLst/>
                <a:latin typeface="+mn-lt"/>
                <a:ea typeface="+mn-ea"/>
                <a:cs typeface="+mn-cs"/>
                <a:hlinkClick r:id="rId4"/>
              </a:rPr>
              <a:t>)</a:t>
            </a:r>
            <a:r>
              <a:rPr lang="cs-CZ" sz="1200" b="0" i="0" kern="1200" dirty="0" smtClean="0">
                <a:solidFill>
                  <a:schemeClr val="tx1"/>
                </a:solidFill>
                <a:effectLst/>
                <a:latin typeface="+mn-lt"/>
                <a:ea typeface="+mn-ea"/>
                <a:cs typeface="+mn-cs"/>
              </a:rPr>
              <a:t> pokud není dále stanoveno jinak, přitom</a:t>
            </a:r>
          </a:p>
          <a:p>
            <a:r>
              <a:rPr lang="cs-CZ" sz="1200" b="1" i="0" kern="1200" dirty="0" smtClean="0">
                <a:solidFill>
                  <a:schemeClr val="tx1"/>
                </a:solidFill>
                <a:effectLst/>
                <a:latin typeface="+mn-lt"/>
                <a:ea typeface="+mn-ea"/>
                <a:cs typeface="+mn-cs"/>
              </a:rPr>
              <a:t>1.</a:t>
            </a:r>
            <a:r>
              <a:rPr lang="cs-CZ" sz="1200" b="0" i="0" kern="1200" dirty="0" smtClean="0">
                <a:solidFill>
                  <a:schemeClr val="tx1"/>
                </a:solidFill>
                <a:effectLst/>
                <a:latin typeface="+mn-lt"/>
                <a:ea typeface="+mn-ea"/>
                <a:cs typeface="+mn-cs"/>
              </a:rPr>
              <a:t> na ubytování, na dopravu hromadnými dopravními prostředky, na pohonné hmoty spotřebované silničním motorovým vozidlem zahrnutým v obchodním majetku poplatníka, pořizovaným na finanční leasing, v nájmu nebo užívaným na základě smlouvy o výpůjčce uzavřené s věřitelem na dobu zajištění dluhu převodem vlastnického práva k tomuto vozidlu (s výjimkou uvedenou v bodě 4) a na nezbytné výdaje spojené s pracovní cestou v prokázané výši,</a:t>
            </a:r>
          </a:p>
          <a:p>
            <a:r>
              <a:rPr lang="cs-CZ" sz="1200" b="1" i="0" kern="1200" dirty="0" smtClean="0">
                <a:solidFill>
                  <a:schemeClr val="tx1"/>
                </a:solidFill>
                <a:effectLst/>
                <a:latin typeface="+mn-lt"/>
                <a:ea typeface="+mn-ea"/>
                <a:cs typeface="+mn-cs"/>
              </a:rPr>
              <a:t>2.</a:t>
            </a:r>
            <a:r>
              <a:rPr lang="cs-CZ" sz="1200" b="0" i="0" kern="1200" dirty="0" smtClean="0">
                <a:solidFill>
                  <a:schemeClr val="tx1"/>
                </a:solidFill>
                <a:effectLst/>
                <a:latin typeface="+mn-lt"/>
                <a:ea typeface="+mn-ea"/>
                <a:cs typeface="+mn-cs"/>
              </a:rPr>
              <a:t> zvýšené stravovací výdaje (stravné)</a:t>
            </a:r>
            <a:r>
              <a:rPr lang="cs-CZ" sz="1200" b="1" i="0" u="none" strike="noStrike" kern="1200" baseline="30000" dirty="0" smtClean="0">
                <a:solidFill>
                  <a:schemeClr val="tx1"/>
                </a:solidFill>
                <a:effectLst/>
                <a:latin typeface="+mn-lt"/>
                <a:ea typeface="+mn-ea"/>
                <a:cs typeface="+mn-cs"/>
                <a:hlinkClick r:id="rId17"/>
              </a:rPr>
              <a:t>5b</a:t>
            </a:r>
            <a:r>
              <a:rPr lang="cs-CZ" sz="1200" b="1" i="0" u="none" strike="noStrike" kern="1200" dirty="0" smtClean="0">
                <a:solidFill>
                  <a:schemeClr val="tx1"/>
                </a:solidFill>
                <a:effectLst/>
                <a:latin typeface="+mn-lt"/>
                <a:ea typeface="+mn-ea"/>
                <a:cs typeface="+mn-cs"/>
                <a:hlinkClick r:id="rId17"/>
              </a:rPr>
              <a:t>)</a:t>
            </a:r>
            <a:r>
              <a:rPr lang="cs-CZ" sz="1200" b="0" i="0" kern="1200" dirty="0" smtClean="0">
                <a:solidFill>
                  <a:schemeClr val="tx1"/>
                </a:solidFill>
                <a:effectLst/>
                <a:latin typeface="+mn-lt"/>
                <a:ea typeface="+mn-ea"/>
                <a:cs typeface="+mn-cs"/>
              </a:rPr>
              <a:t> při tuzemských pracovních cestách delších než 12 hodin v kalendářním dnu, zahraniční stravné a kapesné při zahraničních pracovních cestách pro poplatníky s příjmy podle § 7, a to maximálně do výše náhrad vymezených pro zaměstnance v § 6 odst. 7 písm. a). Pravidelným pracovištěm pro poplatníky s příjmy podle § 7 se také rozumí sídlo podnikatele nebo místo výkonu jiné činnosti, ze které plyne příjem ze samostatné činnosti,</a:t>
            </a:r>
          </a:p>
          <a:p>
            <a:r>
              <a:rPr lang="cs-CZ" sz="1200" b="1" i="0" kern="1200" dirty="0" smtClean="0">
                <a:solidFill>
                  <a:schemeClr val="tx1"/>
                </a:solidFill>
                <a:effectLst/>
                <a:latin typeface="+mn-lt"/>
                <a:ea typeface="+mn-ea"/>
                <a:cs typeface="+mn-cs"/>
              </a:rPr>
              <a:t>3.</a:t>
            </a:r>
            <a:r>
              <a:rPr lang="cs-CZ" sz="1200" b="0" i="0" kern="1200" dirty="0" smtClean="0">
                <a:solidFill>
                  <a:schemeClr val="tx1"/>
                </a:solidFill>
                <a:effectLst/>
                <a:latin typeface="+mn-lt"/>
                <a:ea typeface="+mn-ea"/>
                <a:cs typeface="+mn-cs"/>
              </a:rPr>
              <a:t> na dopravu vlastním silničním motorovým vozidlem nezahrnutým do obchodního majetku poplatníka ve výši sazby základní náhrady, a to maximálně do výše sazby základní náhrady vymezené pro zaměstnance v § 6 odst. 7 písm. a), a náhrady výdajů za spotřebované pohonné hmoty.</a:t>
            </a:r>
            <a:r>
              <a:rPr lang="cs-CZ" sz="1200" b="1" i="0" u="none" strike="noStrike" kern="1200" baseline="30000" dirty="0" smtClean="0">
                <a:solidFill>
                  <a:schemeClr val="tx1"/>
                </a:solidFill>
                <a:effectLst/>
                <a:latin typeface="+mn-lt"/>
                <a:ea typeface="+mn-ea"/>
                <a:cs typeface="+mn-cs"/>
                <a:hlinkClick r:id="rId4"/>
              </a:rPr>
              <a:t>5</a:t>
            </a:r>
            <a:r>
              <a:rPr lang="cs-CZ" sz="1200" b="1" i="0" u="none" strike="noStrike" kern="1200" dirty="0" smtClean="0">
                <a:solidFill>
                  <a:schemeClr val="tx1"/>
                </a:solidFill>
                <a:effectLst/>
                <a:latin typeface="+mn-lt"/>
                <a:ea typeface="+mn-ea"/>
                <a:cs typeface="+mn-cs"/>
                <a:hlinkClick r:id="rId4"/>
              </a:rPr>
              <a:t>)</a:t>
            </a:r>
            <a:r>
              <a:rPr lang="cs-CZ" sz="1200" b="0" i="0" kern="1200" dirty="0" smtClean="0">
                <a:solidFill>
                  <a:schemeClr val="tx1"/>
                </a:solidFill>
                <a:effectLst/>
                <a:latin typeface="+mn-lt"/>
                <a:ea typeface="+mn-ea"/>
                <a:cs typeface="+mn-cs"/>
              </a:rPr>
              <a:t> Na dopravu vlastním silničním motorovým vozidlem, které není zahrnuto do obchodního majetku poplatníka, ale v obchodním majetku poplatníka zahrnuto bylo, nebo bylo u poplatníka předmětem finančního leasingu a úplatu u finančního leasingu uplatnil (uplatňuje) jako výdaj na dosažení, zajištění a udržení příjmů a u silničního motorového vozidla užívaného na základě smlouvy o výpůjčce, s výjimkou smlouvy o výpůjčce uzavřené s věřitelem na dobu zajištění dluhu převodem vlastnického práva k tomuto vozidlu, nebo smlouvy o výprose, ve výši náhrady výdajů za spotřebované pohonné hmoty. Pro stanovení výdajů za spotřebované pohonné hmoty lze použít ceny stanovené zvláštním právním předpisem vydaným pro účely poskytování cestovních náhrad zaměstnancům v pracovním poměru</a:t>
            </a:r>
            <a:r>
              <a:rPr lang="cs-CZ" sz="1200" b="1" i="0" u="none" strike="noStrike" kern="1200" baseline="30000" dirty="0" smtClean="0">
                <a:solidFill>
                  <a:schemeClr val="tx1"/>
                </a:solidFill>
                <a:effectLst/>
                <a:latin typeface="+mn-lt"/>
                <a:ea typeface="+mn-ea"/>
                <a:cs typeface="+mn-cs"/>
                <a:hlinkClick r:id="rId18"/>
              </a:rPr>
              <a:t>5c</a:t>
            </a:r>
            <a:r>
              <a:rPr lang="cs-CZ" sz="1200" b="1" i="0" u="none" strike="noStrike" kern="1200" dirty="0" smtClean="0">
                <a:solidFill>
                  <a:schemeClr val="tx1"/>
                </a:solidFill>
                <a:effectLst/>
                <a:latin typeface="+mn-lt"/>
                <a:ea typeface="+mn-ea"/>
                <a:cs typeface="+mn-cs"/>
                <a:hlinkClick r:id="rId18"/>
              </a:rPr>
              <a:t>)</a:t>
            </a:r>
            <a:r>
              <a:rPr lang="cs-CZ" sz="1200" b="0" i="0" kern="1200" dirty="0" smtClean="0">
                <a:solidFill>
                  <a:schemeClr val="tx1"/>
                </a:solidFill>
                <a:effectLst/>
                <a:latin typeface="+mn-lt"/>
                <a:ea typeface="+mn-ea"/>
                <a:cs typeface="+mn-cs"/>
              </a:rPr>
              <a:t>, který je účinný v době konání cesty. Použije-li poplatník ceny vyšší, je povinen je doložit doklady o jejich nákupu. U nákladních automobilů a autobusů se použije sazba základní náhrady pro osobní silniční motorová vozidla, a to maximálně do výše sazby základní náhrady vymezené pro zaměstnance v § 6 odst. 7 písm. a),</a:t>
            </a:r>
          </a:p>
          <a:p>
            <a:r>
              <a:rPr lang="cs-CZ" sz="1200" b="1" i="0" kern="1200" dirty="0" smtClean="0">
                <a:solidFill>
                  <a:schemeClr val="tx1"/>
                </a:solidFill>
                <a:effectLst/>
                <a:latin typeface="+mn-lt"/>
                <a:ea typeface="+mn-ea"/>
                <a:cs typeface="+mn-cs"/>
              </a:rPr>
              <a:t>4.</a:t>
            </a:r>
            <a:r>
              <a:rPr lang="cs-CZ" sz="1200" b="0" i="0" kern="1200" dirty="0" smtClean="0">
                <a:solidFill>
                  <a:schemeClr val="tx1"/>
                </a:solidFill>
                <a:effectLst/>
                <a:latin typeface="+mn-lt"/>
                <a:ea typeface="+mn-ea"/>
                <a:cs typeface="+mn-cs"/>
              </a:rPr>
              <a:t> na dopravu silničním motorovým vozidlem zahrnutým do obchodního majetku poplatníka, pořizovaným na finanční leasing, v nájmu nebo užívaným na základě smlouvy o výpůjčce uzavřené s věřitelem na dobu zajištění dluhu převodem vlastnického práva k tomuto vozidlu v prokázané výši a ve výši náhrady výdajů za spotřebované pohonné hmoty</a:t>
            </a:r>
            <a:r>
              <a:rPr lang="cs-CZ" sz="1200" b="1" i="0" u="none" strike="noStrike" kern="1200" baseline="30000" dirty="0" smtClean="0">
                <a:solidFill>
                  <a:schemeClr val="tx1"/>
                </a:solidFill>
                <a:effectLst/>
                <a:latin typeface="+mn-lt"/>
                <a:ea typeface="+mn-ea"/>
                <a:cs typeface="+mn-cs"/>
                <a:hlinkClick r:id="rId4"/>
              </a:rPr>
              <a:t>5</a:t>
            </a:r>
            <a:r>
              <a:rPr lang="cs-CZ" sz="1200" b="1" i="0" u="none" strike="noStrike" kern="1200" dirty="0" smtClean="0">
                <a:solidFill>
                  <a:schemeClr val="tx1"/>
                </a:solidFill>
                <a:effectLst/>
                <a:latin typeface="+mn-lt"/>
                <a:ea typeface="+mn-ea"/>
                <a:cs typeface="+mn-cs"/>
                <a:hlinkClick r:id="rId4"/>
              </a:rPr>
              <a:t>)</a:t>
            </a:r>
            <a:r>
              <a:rPr lang="cs-CZ" sz="1200" b="0" i="0" kern="1200" dirty="0" smtClean="0">
                <a:solidFill>
                  <a:schemeClr val="tx1"/>
                </a:solidFill>
                <a:effectLst/>
                <a:latin typeface="+mn-lt"/>
                <a:ea typeface="+mn-ea"/>
                <a:cs typeface="+mn-cs"/>
              </a:rPr>
              <a:t> u zahraničních pracovních cest, při kterých výdaje (náklady) na pohonné hmoty nelze prokázat, a to s použitím tuzemských cen pohonných hmot platných v době použití vozidla,</a:t>
            </a:r>
          </a:p>
          <a:p>
            <a:r>
              <a:rPr lang="cs-CZ" sz="1200" b="1" i="0" kern="1200" dirty="0" smtClean="0">
                <a:solidFill>
                  <a:schemeClr val="tx1"/>
                </a:solidFill>
                <a:effectLst/>
                <a:latin typeface="+mn-lt"/>
                <a:ea typeface="+mn-ea"/>
                <a:cs typeface="+mn-cs"/>
              </a:rPr>
              <a:t>l)</a:t>
            </a:r>
            <a:r>
              <a:rPr lang="cs-CZ" sz="1200" b="0" i="0" kern="1200" dirty="0" smtClean="0">
                <a:solidFill>
                  <a:schemeClr val="tx1"/>
                </a:solidFill>
                <a:effectLst/>
                <a:latin typeface="+mn-lt"/>
                <a:ea typeface="+mn-ea"/>
                <a:cs typeface="+mn-cs"/>
              </a:rPr>
              <a:t> škody vzniklé v důsledku živelních pohrom nebo škody způsobené podle potvrzení policie neznámým pachatelem anebo jako zvýšené výdaje v důsledku opatření stanovených zvláštními předpisy,</a:t>
            </a:r>
          </a:p>
          <a:p>
            <a:r>
              <a:rPr lang="cs-CZ" sz="1200" b="1" i="0" kern="1200" dirty="0" smtClean="0">
                <a:solidFill>
                  <a:schemeClr val="tx1"/>
                </a:solidFill>
                <a:effectLst/>
                <a:latin typeface="+mn-lt"/>
                <a:ea typeface="+mn-ea"/>
                <a:cs typeface="+mn-cs"/>
              </a:rPr>
              <a:t>m)</a:t>
            </a:r>
            <a:r>
              <a:rPr lang="cs-CZ" sz="1200" b="0" i="0" kern="1200" dirty="0" smtClean="0">
                <a:solidFill>
                  <a:schemeClr val="tx1"/>
                </a:solidFill>
                <a:effectLst/>
                <a:latin typeface="+mn-lt"/>
                <a:ea typeface="+mn-ea"/>
                <a:cs typeface="+mn-cs"/>
              </a:rPr>
              <a:t> výdaje (náklady) na zabezpečení požární ochrany,</a:t>
            </a:r>
            <a:r>
              <a:rPr lang="cs-CZ" sz="1200" b="1" i="0" u="none" strike="noStrike" kern="1200" baseline="30000" dirty="0" smtClean="0">
                <a:solidFill>
                  <a:schemeClr val="tx1"/>
                </a:solidFill>
                <a:effectLst/>
                <a:latin typeface="+mn-lt"/>
                <a:ea typeface="+mn-ea"/>
                <a:cs typeface="+mn-cs"/>
                <a:hlinkClick r:id="rId19"/>
              </a:rPr>
              <a:t>24</a:t>
            </a:r>
            <a:r>
              <a:rPr lang="cs-CZ" sz="1200" b="1" i="0" u="none" strike="noStrike" kern="1200" dirty="0" smtClean="0">
                <a:solidFill>
                  <a:schemeClr val="tx1"/>
                </a:solidFill>
                <a:effectLst/>
                <a:latin typeface="+mn-lt"/>
                <a:ea typeface="+mn-ea"/>
                <a:cs typeface="+mn-cs"/>
                <a:hlinkClick r:id="rId19"/>
              </a:rPr>
              <a:t>)</a:t>
            </a:r>
            <a:endParaRPr lang="cs-CZ" sz="1200" b="0" i="0" kern="1200" dirty="0" smtClean="0">
              <a:solidFill>
                <a:schemeClr val="tx1"/>
              </a:solidFill>
              <a:effectLst/>
              <a:latin typeface="+mn-lt"/>
              <a:ea typeface="+mn-ea"/>
              <a:cs typeface="+mn-cs"/>
            </a:endParaRPr>
          </a:p>
          <a:p>
            <a:r>
              <a:rPr lang="cs-CZ" sz="1200" b="1" i="0" kern="1200" dirty="0" smtClean="0">
                <a:solidFill>
                  <a:schemeClr val="tx1"/>
                </a:solidFill>
                <a:effectLst/>
                <a:latin typeface="+mn-lt"/>
                <a:ea typeface="+mn-ea"/>
                <a:cs typeface="+mn-cs"/>
              </a:rPr>
              <a:t>n)</a:t>
            </a:r>
            <a:r>
              <a:rPr lang="cs-CZ" sz="1200" b="0" i="0" kern="1200" dirty="0" smtClean="0">
                <a:solidFill>
                  <a:schemeClr val="tx1"/>
                </a:solidFill>
                <a:effectLst/>
                <a:latin typeface="+mn-lt"/>
                <a:ea typeface="+mn-ea"/>
                <a:cs typeface="+mn-cs"/>
              </a:rPr>
              <a:t> výdaje (náklady) spojené s uchováním výrobních schopností pro zabezpečení obranyschopnosti státu,</a:t>
            </a:r>
          </a:p>
          <a:p>
            <a:r>
              <a:rPr lang="cs-CZ" sz="1200" b="1" i="0" kern="1200" dirty="0" smtClean="0">
                <a:solidFill>
                  <a:schemeClr val="tx1"/>
                </a:solidFill>
                <a:effectLst/>
                <a:latin typeface="+mn-lt"/>
                <a:ea typeface="+mn-ea"/>
                <a:cs typeface="+mn-cs"/>
              </a:rPr>
              <a:t>o)</a:t>
            </a:r>
            <a:r>
              <a:rPr lang="cs-CZ" sz="1200" b="0" i="0" kern="1200" dirty="0" smtClean="0">
                <a:solidFill>
                  <a:schemeClr val="tx1"/>
                </a:solidFill>
                <a:effectLst/>
                <a:latin typeface="+mn-lt"/>
                <a:ea typeface="+mn-ea"/>
                <a:cs typeface="+mn-cs"/>
              </a:rPr>
              <a:t> u poplatníků, kteří vedou daňovou evidenci, uhrazená pořizovací cena</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u pohledávky nabyté postoupením, a to jen do výše příjmů z této pohledávky,</a:t>
            </a:r>
          </a:p>
          <a:p>
            <a:r>
              <a:rPr lang="cs-CZ" sz="1200" b="1" i="0" kern="1200" dirty="0" smtClean="0">
                <a:solidFill>
                  <a:schemeClr val="tx1"/>
                </a:solidFill>
                <a:effectLst/>
                <a:latin typeface="+mn-lt"/>
                <a:ea typeface="+mn-ea"/>
                <a:cs typeface="+mn-cs"/>
              </a:rPr>
              <a:t>p)</a:t>
            </a:r>
            <a:r>
              <a:rPr lang="cs-CZ" sz="1200" b="0" i="0" kern="1200" dirty="0" smtClean="0">
                <a:solidFill>
                  <a:schemeClr val="tx1"/>
                </a:solidFill>
                <a:effectLst/>
                <a:latin typeface="+mn-lt"/>
                <a:ea typeface="+mn-ea"/>
                <a:cs typeface="+mn-cs"/>
              </a:rPr>
              <a:t> výdaje (náklady), k jejichž úhradě je poplatník povinen podle zvláštních zákonů,</a:t>
            </a:r>
          </a:p>
          <a:p>
            <a:r>
              <a:rPr lang="cs-CZ" sz="1200" b="1" i="0" kern="1200" dirty="0" smtClean="0">
                <a:solidFill>
                  <a:schemeClr val="tx1"/>
                </a:solidFill>
                <a:effectLst/>
                <a:latin typeface="+mn-lt"/>
                <a:ea typeface="+mn-ea"/>
                <a:cs typeface="+mn-cs"/>
              </a:rPr>
              <a:t>r)</a:t>
            </a:r>
            <a:r>
              <a:rPr lang="cs-CZ" sz="1200" b="0" i="0" kern="1200" dirty="0" smtClean="0">
                <a:solidFill>
                  <a:schemeClr val="tx1"/>
                </a:solidFill>
                <a:effectLst/>
                <a:latin typeface="+mn-lt"/>
                <a:ea typeface="+mn-ea"/>
                <a:cs typeface="+mn-cs"/>
              </a:rPr>
              <a:t> hodnota cenného papíru při prodeji zachycená v účetnictví v souladu se zvláštním právním předpisem</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ke dni jeho prodeje, s výjimkou uvedenou v písmenech w) a ze) a s výjimkou cenného papíru, u kterého je příjem z jeho převodu osvobozen podle § 19 odst. 1 písm. ze) nebo podle § 19 odst. 9,</a:t>
            </a:r>
          </a:p>
          <a:p>
            <a:r>
              <a:rPr lang="cs-CZ" sz="1200" b="1" i="0" kern="1200" dirty="0" smtClean="0">
                <a:solidFill>
                  <a:schemeClr val="tx1"/>
                </a:solidFill>
                <a:effectLst/>
                <a:latin typeface="+mn-lt"/>
                <a:ea typeface="+mn-ea"/>
                <a:cs typeface="+mn-cs"/>
              </a:rPr>
              <a:t>s)</a:t>
            </a:r>
            <a:r>
              <a:rPr lang="cs-CZ" sz="1200" b="0" i="0" kern="1200" dirty="0" smtClean="0">
                <a:solidFill>
                  <a:schemeClr val="tx1"/>
                </a:solidFill>
                <a:effectLst/>
                <a:latin typeface="+mn-lt"/>
                <a:ea typeface="+mn-ea"/>
                <a:cs typeface="+mn-cs"/>
              </a:rPr>
              <a:t> u poplatníka, který vede účetnictví</a:t>
            </a:r>
          </a:p>
          <a:p>
            <a:r>
              <a:rPr lang="cs-CZ" sz="1200" b="1" i="0" kern="1200" dirty="0" smtClean="0">
                <a:solidFill>
                  <a:schemeClr val="tx1"/>
                </a:solidFill>
                <a:effectLst/>
                <a:latin typeface="+mn-lt"/>
                <a:ea typeface="+mn-ea"/>
                <a:cs typeface="+mn-cs"/>
              </a:rPr>
              <a:t>1.</a:t>
            </a:r>
            <a:r>
              <a:rPr lang="cs-CZ" sz="1200" b="0" i="0" kern="1200" dirty="0" smtClean="0">
                <a:solidFill>
                  <a:schemeClr val="tx1"/>
                </a:solidFill>
                <a:effectLst/>
                <a:latin typeface="+mn-lt"/>
                <a:ea typeface="+mn-ea"/>
                <a:cs typeface="+mn-cs"/>
              </a:rPr>
              <a:t> jmenovitá hodnota pohledávky při jejím postoupení, a to do výše příjmu plynoucího z jejího postoupení,</a:t>
            </a:r>
          </a:p>
          <a:p>
            <a:r>
              <a:rPr lang="cs-CZ" sz="1200" b="1" i="0" kern="1200" dirty="0" smtClean="0">
                <a:solidFill>
                  <a:schemeClr val="tx1"/>
                </a:solidFill>
                <a:effectLst/>
                <a:latin typeface="+mn-lt"/>
                <a:ea typeface="+mn-ea"/>
                <a:cs typeface="+mn-cs"/>
              </a:rPr>
              <a:t>2.</a:t>
            </a:r>
            <a:r>
              <a:rPr lang="cs-CZ" sz="1200" b="0" i="0" kern="1200" dirty="0" smtClean="0">
                <a:solidFill>
                  <a:schemeClr val="tx1"/>
                </a:solidFill>
                <a:effectLst/>
                <a:latin typeface="+mn-lt"/>
                <a:ea typeface="+mn-ea"/>
                <a:cs typeface="+mn-cs"/>
              </a:rPr>
              <a:t> pořizovací cena</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u pohledávky nabyté postoupením, a to do výše příjmu plynoucího z její úhrady dlužníkem nebo postupníkem při jejím následném postoupení.</a:t>
            </a:r>
          </a:p>
          <a:p>
            <a:r>
              <a:rPr lang="cs-CZ" sz="1200" b="0" i="0" kern="1200" dirty="0" smtClean="0">
                <a:solidFill>
                  <a:schemeClr val="tx1"/>
                </a:solidFill>
                <a:effectLst/>
                <a:latin typeface="+mn-lt"/>
                <a:ea typeface="+mn-ea"/>
                <a:cs typeface="+mn-cs"/>
              </a:rPr>
              <a:t>Příjmy uvedené v bodech 1 a 2 lze zvýšit o vytvořenou opravnou položku nebo rezervu (její část) podle zvláštního zákona</a:t>
            </a:r>
            <a:r>
              <a:rPr lang="cs-CZ" sz="1200" b="1" i="0" u="none" strike="noStrike" kern="1200" baseline="30000" dirty="0" smtClean="0">
                <a:solidFill>
                  <a:schemeClr val="tx1"/>
                </a:solidFill>
                <a:effectLst/>
                <a:latin typeface="+mn-lt"/>
                <a:ea typeface="+mn-ea"/>
                <a:cs typeface="+mn-cs"/>
                <a:hlinkClick r:id="rId8"/>
              </a:rPr>
              <a:t>22a</a:t>
            </a:r>
            <a:r>
              <a:rPr lang="cs-CZ" sz="1200" b="1" i="0" u="none" strike="noStrike" kern="1200" dirty="0" smtClean="0">
                <a:solidFill>
                  <a:schemeClr val="tx1"/>
                </a:solidFill>
                <a:effectLst/>
                <a:latin typeface="+mn-lt"/>
                <a:ea typeface="+mn-ea"/>
                <a:cs typeface="+mn-cs"/>
                <a:hlinkClick r:id="rId8"/>
              </a:rPr>
              <a:t>)</a:t>
            </a:r>
            <a:r>
              <a:rPr lang="cs-CZ" sz="1200" b="0" i="0" kern="1200" dirty="0" smtClean="0">
                <a:solidFill>
                  <a:schemeClr val="tx1"/>
                </a:solidFill>
                <a:effectLst/>
                <a:latin typeface="+mn-lt"/>
                <a:ea typeface="+mn-ea"/>
                <a:cs typeface="+mn-cs"/>
              </a:rPr>
              <a:t> a u pohledávky postoupené před dobou splatnosti o diskont připadající na zbývající dobu do doby splatnosti. Výše diskontu se posuzuje podle úrokové sazby obvyklé při poskytování finančních prostředků s odpovídající dobou splatnosti,</a:t>
            </a:r>
          </a:p>
          <a:p>
            <a:r>
              <a:rPr lang="cs-CZ" sz="1200" b="1" i="0" kern="1200" dirty="0" smtClean="0">
                <a:solidFill>
                  <a:schemeClr val="tx1"/>
                </a:solidFill>
                <a:effectLst/>
                <a:latin typeface="+mn-lt"/>
                <a:ea typeface="+mn-ea"/>
                <a:cs typeface="+mn-cs"/>
              </a:rPr>
              <a:t>t)</a:t>
            </a:r>
            <a:r>
              <a:rPr lang="cs-CZ" sz="1200" b="0" i="0" kern="1200" dirty="0" smtClean="0">
                <a:solidFill>
                  <a:schemeClr val="tx1"/>
                </a:solidFill>
                <a:effectLst/>
                <a:latin typeface="+mn-lt"/>
                <a:ea typeface="+mn-ea"/>
                <a:cs typeface="+mn-cs"/>
              </a:rPr>
              <a:t> do výše příjmů z prodeje jednotlivého majetku</a:t>
            </a:r>
          </a:p>
          <a:p>
            <a:r>
              <a:rPr lang="cs-CZ" sz="1200" b="1" i="0" kern="1200" dirty="0" smtClean="0">
                <a:solidFill>
                  <a:schemeClr val="tx1"/>
                </a:solidFill>
                <a:effectLst/>
                <a:latin typeface="+mn-lt"/>
                <a:ea typeface="+mn-ea"/>
                <a:cs typeface="+mn-cs"/>
              </a:rPr>
              <a:t>1.</a:t>
            </a:r>
            <a:r>
              <a:rPr lang="cs-CZ" sz="1200" b="0" i="0" kern="1200" dirty="0" smtClean="0">
                <a:solidFill>
                  <a:schemeClr val="tx1"/>
                </a:solidFill>
                <a:effectLst/>
                <a:latin typeface="+mn-lt"/>
                <a:ea typeface="+mn-ea"/>
                <a:cs typeface="+mn-cs"/>
              </a:rPr>
              <a:t> vstupní cena hmotného majetku vyloučeného z odpisování,</a:t>
            </a:r>
          </a:p>
          <a:p>
            <a:r>
              <a:rPr lang="cs-CZ" sz="1200" b="1" i="0" kern="1200" dirty="0" smtClean="0">
                <a:solidFill>
                  <a:schemeClr val="tx1"/>
                </a:solidFill>
                <a:effectLst/>
                <a:latin typeface="+mn-lt"/>
                <a:ea typeface="+mn-ea"/>
                <a:cs typeface="+mn-cs"/>
              </a:rPr>
              <a:t>2.</a:t>
            </a:r>
            <a:r>
              <a:rPr lang="cs-CZ" sz="1200" b="0" i="0" kern="1200" dirty="0" smtClean="0">
                <a:solidFill>
                  <a:schemeClr val="tx1"/>
                </a:solidFill>
                <a:effectLst/>
                <a:latin typeface="+mn-lt"/>
                <a:ea typeface="+mn-ea"/>
                <a:cs typeface="+mn-cs"/>
              </a:rPr>
              <a:t> vstupní cena hmotného majetku evidovaného u veřejně prospěšného poplatníka, pokud tento hmotný majetek byl využíván k činnostem, z nichž dosahované příjmy nejsou předmětem daně z příjmů,</a:t>
            </a:r>
          </a:p>
          <a:p>
            <a:r>
              <a:rPr lang="cs-CZ" sz="1200" b="1" i="0" kern="1200" dirty="0" smtClean="0">
                <a:solidFill>
                  <a:schemeClr val="tx1"/>
                </a:solidFill>
                <a:effectLst/>
                <a:latin typeface="+mn-lt"/>
                <a:ea typeface="+mn-ea"/>
                <a:cs typeface="+mn-cs"/>
              </a:rPr>
              <a:t>3.</a:t>
            </a:r>
            <a:r>
              <a:rPr lang="cs-CZ" sz="1200" b="0" i="0" kern="1200" dirty="0" smtClean="0">
                <a:solidFill>
                  <a:schemeClr val="tx1"/>
                </a:solidFill>
                <a:effectLst/>
                <a:latin typeface="+mn-lt"/>
                <a:ea typeface="+mn-ea"/>
                <a:cs typeface="+mn-cs"/>
              </a:rPr>
              <a:t> pořizovací cena, vlastní náklady nebo reprodukční pořizovací cena nehmotného majetku určená podle právního předpisu upravujícího účetnictví, jehož účetní odpisy nejsou výdajem (nákladem) podle písmene v),</a:t>
            </a:r>
          </a:p>
          <a:p>
            <a:r>
              <a:rPr lang="cs-CZ" sz="1200" b="1" i="0" kern="1200" dirty="0" smtClean="0">
                <a:solidFill>
                  <a:schemeClr val="tx1"/>
                </a:solidFill>
                <a:effectLst/>
                <a:latin typeface="+mn-lt"/>
                <a:ea typeface="+mn-ea"/>
                <a:cs typeface="+mn-cs"/>
              </a:rPr>
              <a:t>4.</a:t>
            </a:r>
            <a:r>
              <a:rPr lang="cs-CZ" sz="1200" b="0" i="0" kern="1200" dirty="0" smtClean="0">
                <a:solidFill>
                  <a:schemeClr val="tx1"/>
                </a:solidFill>
                <a:effectLst/>
                <a:latin typeface="+mn-lt"/>
                <a:ea typeface="+mn-ea"/>
                <a:cs typeface="+mn-cs"/>
              </a:rPr>
              <a:t> část hodnoty vyvolané investice při jejím prodeji, která není součástí vstupní ceny hmotného majetku,</a:t>
            </a:r>
          </a:p>
          <a:p>
            <a:r>
              <a:rPr lang="cs-CZ" sz="1200" b="1" i="0" kern="1200" dirty="0" smtClean="0">
                <a:solidFill>
                  <a:schemeClr val="tx1"/>
                </a:solidFill>
                <a:effectLst/>
                <a:latin typeface="+mn-lt"/>
                <a:ea typeface="+mn-ea"/>
                <a:cs typeface="+mn-cs"/>
              </a:rPr>
              <a:t>5.</a:t>
            </a:r>
            <a:r>
              <a:rPr lang="cs-CZ" sz="1200" b="0" i="0" kern="1200" dirty="0" smtClean="0">
                <a:solidFill>
                  <a:schemeClr val="tx1"/>
                </a:solidFill>
                <a:effectLst/>
                <a:latin typeface="+mn-lt"/>
                <a:ea typeface="+mn-ea"/>
                <a:cs typeface="+mn-cs"/>
              </a:rPr>
              <a:t> pořizovací cena pozemku, s výjimkou stavby, která je jeho součástí, u poplatníka fyzické osoby,</a:t>
            </a:r>
          </a:p>
          <a:p>
            <a:r>
              <a:rPr lang="cs-CZ" sz="1200" b="1" i="0" kern="1200" dirty="0" smtClean="0">
                <a:solidFill>
                  <a:schemeClr val="tx1"/>
                </a:solidFill>
                <a:effectLst/>
                <a:latin typeface="+mn-lt"/>
                <a:ea typeface="+mn-ea"/>
                <a:cs typeface="+mn-cs"/>
              </a:rPr>
              <a:t>ta)</a:t>
            </a:r>
            <a:r>
              <a:rPr lang="cs-CZ" sz="1200" b="0" i="0" kern="1200" dirty="0" smtClean="0">
                <a:solidFill>
                  <a:schemeClr val="tx1"/>
                </a:solidFill>
                <a:effectLst/>
                <a:latin typeface="+mn-lt"/>
                <a:ea typeface="+mn-ea"/>
                <a:cs typeface="+mn-cs"/>
              </a:rPr>
              <a:t> u obchodní korporace cena pozemku nabytého vkladem člena, který je fyzickou osobou, který neměl pozemek zahrnut v obchodním majetku a vklad uskutečnil do 5 let od nabytí pozemku; touto cenou pozemku se rozumí</a:t>
            </a:r>
          </a:p>
          <a:p>
            <a:r>
              <a:rPr lang="cs-CZ" sz="1200" b="1" i="0" kern="1200" dirty="0" smtClean="0">
                <a:solidFill>
                  <a:schemeClr val="tx1"/>
                </a:solidFill>
                <a:effectLst/>
                <a:latin typeface="+mn-lt"/>
                <a:ea typeface="+mn-ea"/>
                <a:cs typeface="+mn-cs"/>
              </a:rPr>
              <a:t>1.</a:t>
            </a:r>
            <a:r>
              <a:rPr lang="cs-CZ" sz="1200" b="0" i="0" kern="1200" dirty="0" smtClean="0">
                <a:solidFill>
                  <a:schemeClr val="tx1"/>
                </a:solidFill>
                <a:effectLst/>
                <a:latin typeface="+mn-lt"/>
                <a:ea typeface="+mn-ea"/>
                <a:cs typeface="+mn-cs"/>
              </a:rPr>
              <a:t> pořizovací cena, která byla zjištěna u člena obchodní korporace, pokud jej nabyl úplatně,</a:t>
            </a:r>
          </a:p>
          <a:p>
            <a:r>
              <a:rPr lang="cs-CZ" sz="1200" b="1" i="0" kern="1200" dirty="0" smtClean="0">
                <a:solidFill>
                  <a:schemeClr val="tx1"/>
                </a:solidFill>
                <a:effectLst/>
                <a:latin typeface="+mn-lt"/>
                <a:ea typeface="+mn-ea"/>
                <a:cs typeface="+mn-cs"/>
              </a:rPr>
              <a:t>2.</a:t>
            </a:r>
            <a:r>
              <a:rPr lang="cs-CZ" sz="1200" b="0" i="0" kern="1200" dirty="0" smtClean="0">
                <a:solidFill>
                  <a:schemeClr val="tx1"/>
                </a:solidFill>
                <a:effectLst/>
                <a:latin typeface="+mn-lt"/>
                <a:ea typeface="+mn-ea"/>
                <a:cs typeface="+mn-cs"/>
              </a:rPr>
              <a:t> cena podle právního předpisu upravujícího oceňování majetku ke dni nabytí pozemku členem obchodní korporace, pokud jej nabyl bezúplatně,</a:t>
            </a:r>
          </a:p>
          <a:p>
            <a:r>
              <a:rPr lang="cs-CZ" sz="1200" b="1" i="0" kern="1200" dirty="0" err="1" smtClean="0">
                <a:solidFill>
                  <a:schemeClr val="tx1"/>
                </a:solidFill>
                <a:effectLst/>
                <a:latin typeface="+mn-lt"/>
                <a:ea typeface="+mn-ea"/>
                <a:cs typeface="+mn-cs"/>
              </a:rPr>
              <a:t>tb</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zůstatková cena technického zhodnocení odpisovaného nájemcem při ukončení nájmu nebo při zrušení souhlasu vlastníka s odpisováním do výše náhrady výdajů (nákladů) vynaložených na toto technické zhodnocení,</a:t>
            </a:r>
          </a:p>
          <a:p>
            <a:r>
              <a:rPr lang="cs-CZ" sz="1200" b="1" i="0" kern="1200" dirty="0" smtClean="0">
                <a:solidFill>
                  <a:schemeClr val="tx1"/>
                </a:solidFill>
                <a:effectLst/>
                <a:latin typeface="+mn-lt"/>
                <a:ea typeface="+mn-ea"/>
                <a:cs typeface="+mn-cs"/>
              </a:rPr>
              <a:t>u)</a:t>
            </a:r>
            <a:r>
              <a:rPr lang="cs-CZ" sz="1200" b="0" i="0" kern="1200" dirty="0" smtClean="0">
                <a:solidFill>
                  <a:schemeClr val="tx1"/>
                </a:solidFill>
                <a:effectLst/>
                <a:latin typeface="+mn-lt"/>
                <a:ea typeface="+mn-ea"/>
                <a:cs typeface="+mn-cs"/>
              </a:rPr>
              <a:t> daň z příjmů fyzických osob zaplacená plátcem za poplatníka z příjmů uvedených v § 10 odst. 1 písm. ch), u nichž se uplatňuje zvláštní sazba daně (§ 36), je-li výhra nebo cena v nepeněžním plnění, a silniční daň zaplacená jedním z manželů, který je zapsán jako držitel motorového vozidla v technickém průkazu, přičemž vozidlo je používáno pro činnost, ze které plyne příjem ze samostatné činnosti, druhým z manželů, který jako držitel v technickém průkazu zapsán není, a dále silniční daň zaplacená veřejnou obchodní společností za společníky veřejné obchodní společnosti nebo komanditní společností za komplementáře, kteří pro pracovní cesty používají vlastní vozidlo, daň z nabytí nemovitých věcí zaplacená druhým z manželů při prodeji nemovité věci, která byla ve společném jmění manželů,</a:t>
            </a:r>
          </a:p>
          <a:p>
            <a:r>
              <a:rPr lang="cs-CZ" sz="1200" b="1" i="0" kern="1200" dirty="0" smtClean="0">
                <a:solidFill>
                  <a:schemeClr val="tx1"/>
                </a:solidFill>
                <a:effectLst/>
                <a:latin typeface="+mn-lt"/>
                <a:ea typeface="+mn-ea"/>
                <a:cs typeface="+mn-cs"/>
              </a:rPr>
              <a:t>v)</a:t>
            </a:r>
            <a:r>
              <a:rPr lang="cs-CZ" sz="1200" b="0" i="0" kern="1200" dirty="0" smtClean="0">
                <a:solidFill>
                  <a:schemeClr val="tx1"/>
                </a:solidFill>
                <a:effectLst/>
                <a:latin typeface="+mn-lt"/>
                <a:ea typeface="+mn-ea"/>
                <a:cs typeface="+mn-cs"/>
              </a:rPr>
              <a:t> účetní odpisy,</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s výjimkou uvedenou v § 25 odst. 1 písm. </a:t>
            </a:r>
            <a:r>
              <a:rPr lang="cs-CZ" sz="1200" b="0" i="0" kern="1200" dirty="0" err="1" smtClean="0">
                <a:solidFill>
                  <a:schemeClr val="tx1"/>
                </a:solidFill>
                <a:effectLst/>
                <a:latin typeface="+mn-lt"/>
                <a:ea typeface="+mn-ea"/>
                <a:cs typeface="+mn-cs"/>
              </a:rPr>
              <a:t>zg</a:t>
            </a:r>
            <a:r>
              <a:rPr lang="cs-CZ" sz="1200" b="0" i="0" kern="1200" dirty="0" smtClean="0">
                <a:solidFill>
                  <a:schemeClr val="tx1"/>
                </a:solidFill>
                <a:effectLst/>
                <a:latin typeface="+mn-lt"/>
                <a:ea typeface="+mn-ea"/>
                <a:cs typeface="+mn-cs"/>
              </a:rPr>
              <a:t>), a to pouze u</a:t>
            </a:r>
          </a:p>
          <a:p>
            <a:r>
              <a:rPr lang="cs-CZ" sz="1200" b="1" i="0" kern="1200" dirty="0" smtClean="0">
                <a:solidFill>
                  <a:schemeClr val="tx1"/>
                </a:solidFill>
                <a:effectLst/>
                <a:latin typeface="+mn-lt"/>
                <a:ea typeface="+mn-ea"/>
                <a:cs typeface="+mn-cs"/>
              </a:rPr>
              <a:t>1.</a:t>
            </a:r>
            <a:r>
              <a:rPr lang="cs-CZ" sz="1200" b="0" i="0" kern="1200" dirty="0" smtClean="0">
                <a:solidFill>
                  <a:schemeClr val="tx1"/>
                </a:solidFill>
                <a:effectLst/>
                <a:latin typeface="+mn-lt"/>
                <a:ea typeface="+mn-ea"/>
                <a:cs typeface="+mn-cs"/>
              </a:rPr>
              <a:t> hmotného majetku,</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který není vymezen pro účely zákona jako hmotný majetek (§ 26 odst. 2 a 3); přitom u tohoto majetku nabytého vkladem člena obchodní korporace s bydlištěm nebo sídlem na území České republiky, který byl zároveň u fyzické osoby zahrnut v obchodním majetku a u právnické osoby v jejím majetku, nabytého vkladem obce, pokud tento majetek byl ve vlastnictví obce a byl zahrnut v jejím majetku, nabytého přeměnou</a:t>
            </a:r>
            <a:r>
              <a:rPr lang="cs-CZ" sz="1200" b="1" i="0" u="none" strike="noStrike" kern="1200" baseline="30000" dirty="0" smtClean="0">
                <a:solidFill>
                  <a:schemeClr val="tx1"/>
                </a:solidFill>
                <a:effectLst/>
                <a:latin typeface="+mn-lt"/>
                <a:ea typeface="+mn-ea"/>
                <a:cs typeface="+mn-cs"/>
                <a:hlinkClick r:id="rId9"/>
              </a:rPr>
              <a:t>131</a:t>
            </a:r>
            <a:r>
              <a:rPr lang="cs-CZ" sz="1200" b="1" i="0" u="none" strike="noStrike" kern="1200" dirty="0" smtClean="0">
                <a:solidFill>
                  <a:schemeClr val="tx1"/>
                </a:solidFill>
                <a:effectLst/>
                <a:latin typeface="+mn-lt"/>
                <a:ea typeface="+mn-ea"/>
                <a:cs typeface="+mn-cs"/>
                <a:hlinkClick r:id="rId9"/>
              </a:rPr>
              <a:t>)</a:t>
            </a:r>
            <a:r>
              <a:rPr lang="cs-CZ" sz="1200" b="0" i="0" kern="1200" dirty="0" smtClean="0">
                <a:solidFill>
                  <a:schemeClr val="tx1"/>
                </a:solidFill>
                <a:effectLst/>
                <a:latin typeface="+mn-lt"/>
                <a:ea typeface="+mn-ea"/>
                <a:cs typeface="+mn-cs"/>
              </a:rPr>
              <a:t>, jsou účetní odpisy výdajem (nákladem) jen do výše zůstatkové ceny</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evidované u vkladatele ke dni vkladu nebo u zanikající nebo rozdělované obchodní korporace ke dni předcházejícímu rozhodný den přeměny bez vlivu ocenění reálnou hodnotou,</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a:t>
            </a:r>
          </a:p>
          <a:p>
            <a:r>
              <a:rPr lang="cs-CZ" sz="1200" b="1" i="0" kern="1200" dirty="0" smtClean="0">
                <a:solidFill>
                  <a:schemeClr val="tx1"/>
                </a:solidFill>
                <a:effectLst/>
                <a:latin typeface="+mn-lt"/>
                <a:ea typeface="+mn-ea"/>
                <a:cs typeface="+mn-cs"/>
              </a:rPr>
              <a:t>2.</a:t>
            </a:r>
            <a:r>
              <a:rPr lang="cs-CZ" sz="1200" b="0" i="0" kern="1200" dirty="0" smtClean="0">
                <a:solidFill>
                  <a:schemeClr val="tx1"/>
                </a:solidFill>
                <a:effectLst/>
                <a:latin typeface="+mn-lt"/>
                <a:ea typeface="+mn-ea"/>
                <a:cs typeface="+mn-cs"/>
              </a:rPr>
              <a:t> nehmotného majetku</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který se neodpisuje podle tohoto zákona (§ 32a) za podmínky, že byl poplatníkem pořízen úplatně nebo ve vlastní režii za účelem obchodování s ním anebo nabyt vkladem, přeměnou nebo bezúplatně. U nehmotného majetku nabytého vkladem jsou účetní odpisy výdajem (nákladem) jen v případě, že byl tento vkládaný nehmotný majetek u člena obchodní korporace s bydlištěm nebo sídlem na území České republiky pořízen úplatně a zároveň byl u fyzické osoby zahrnut v obchodním majetku a u právnické osoby v jejím majetku; přitom v úhrnu lze u nabyvatele uplatnit účetní odpisy jen do výše zůstatkové ceny</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prokázané u vkladatele ke dni jeho vkladu. U nehmotného majetku nabytého přeměnou jsou účetní odpisy výdajem (nákladem) u nástupnické obchodní korporace jen do výše zůstatkové ceny</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evidované u zanikající nebo rozdělované obchodní korporace ke dni předcházejícímu rozhodný den přeměny bez vlivu ocenění reálnou hodnotou,</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a to za podmínky, že bylo možné uplatňovat odpisy z tohoto nehmotného majetku u zanikající nebo rozdělované obchodní korporace podle tohoto ustanovení. U nehmotného majetku</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vloženého poplatníkem uvedeným v § 2 odst. 3 a § 17 odst. 4 lze u nabyvatele uplatnit v úhrnu účetní odpisy jako výdaje (náklady) jen do výše úhrady prokázané vkladatelem. Toto ustanovení se nevztahuje na kladný nebo záporný rozdíl mezi oceněním obchodního závodu nabytého zejména koupí, vkladem nebo oceněním majetku a dluhů v rámci přeměn obchodních korporací, a souhrnem jeho individuálně přeceněných složek majetku sníženým o převzaté dluhy (goodwill),</a:t>
            </a:r>
          </a:p>
          <a:p>
            <a:r>
              <a:rPr lang="cs-CZ" sz="1200" b="1" i="0" kern="1200" dirty="0" smtClean="0">
                <a:solidFill>
                  <a:schemeClr val="tx1"/>
                </a:solidFill>
                <a:effectLst/>
                <a:latin typeface="+mn-lt"/>
                <a:ea typeface="+mn-ea"/>
                <a:cs typeface="+mn-cs"/>
              </a:rPr>
              <a:t>w)</a:t>
            </a:r>
            <a:r>
              <a:rPr lang="cs-CZ" sz="1200" b="0" i="0" kern="1200" dirty="0" smtClean="0">
                <a:solidFill>
                  <a:schemeClr val="tx1"/>
                </a:solidFill>
                <a:effectLst/>
                <a:latin typeface="+mn-lt"/>
                <a:ea typeface="+mn-ea"/>
                <a:cs typeface="+mn-cs"/>
              </a:rPr>
              <a:t> nabývací cena akcie nebo kmenového listu, které nejsou podle právních předpisů upravujících účetnictví oceňovány reálnou hodnotou, a nabývací cena podílu na společnosti s ručením omezeným nebo na komanditní společnosti anebo na družstvu, a to jen do výše příjmů z prodeje této akcie, tohoto kmenového listu nebo tohoto podílu; toto omezení se nepoužije u cenného papíru, který není podle právních předpisů upravujících účetnictví oceňován reálnou hodnotou pouze z toho důvodu, že poplatník daně z příjmů právnických osob je mikro účetní jednotkou podle právních předpisů upravujících účetnictví, nebo daňovým nerezidentem, který je povinen podle právního řádu státu, podle kterého je založen nebo zřízen, vést účetnictví, a příjem z prodeje cenného papíru není přičitatelný jeho stálé provozovně na území České republiky,</a:t>
            </a:r>
          </a:p>
          <a:p>
            <a:r>
              <a:rPr lang="cs-CZ" sz="1200" b="1" i="0" kern="1200" dirty="0" smtClean="0">
                <a:solidFill>
                  <a:schemeClr val="tx1"/>
                </a:solidFill>
                <a:effectLst/>
                <a:latin typeface="+mn-lt"/>
                <a:ea typeface="+mn-ea"/>
                <a:cs typeface="+mn-cs"/>
              </a:rPr>
              <a:t>x)</a:t>
            </a:r>
            <a:r>
              <a:rPr lang="cs-CZ" sz="1200" b="0" i="0" kern="1200" dirty="0" smtClean="0">
                <a:solidFill>
                  <a:schemeClr val="tx1"/>
                </a:solidFill>
                <a:effectLst/>
                <a:latin typeface="+mn-lt"/>
                <a:ea typeface="+mn-ea"/>
                <a:cs typeface="+mn-cs"/>
              </a:rPr>
              <a:t> paušální částky hrazené zaměstnavatelem zaměstnanci podle § 6 odst. 8,</a:t>
            </a:r>
          </a:p>
          <a:p>
            <a:r>
              <a:rPr lang="cs-CZ" sz="1200" b="1" i="0" kern="1200" dirty="0" smtClean="0">
                <a:solidFill>
                  <a:schemeClr val="tx1"/>
                </a:solidFill>
                <a:effectLst/>
                <a:latin typeface="+mn-lt"/>
                <a:ea typeface="+mn-ea"/>
                <a:cs typeface="+mn-cs"/>
              </a:rPr>
              <a:t>y)</a:t>
            </a:r>
            <a:r>
              <a:rPr lang="cs-CZ" sz="1200" b="0" i="0" kern="1200" dirty="0" smtClean="0">
                <a:solidFill>
                  <a:schemeClr val="tx1"/>
                </a:solidFill>
                <a:effectLst/>
                <a:latin typeface="+mn-lt"/>
                <a:ea typeface="+mn-ea"/>
                <a:cs typeface="+mn-cs"/>
              </a:rPr>
              <a:t> u poplatníků, kteří vedou účetnictví, jmenovitá hodnota pohledávky nebo pořizovací cena pohledávky nabyté postoupením, vkladem a při přeměně obchodní korporace,</a:t>
            </a:r>
            <a:r>
              <a:rPr lang="cs-CZ" sz="1200" b="1" i="0" u="none" strike="noStrike" kern="1200" baseline="30000" dirty="0" smtClean="0">
                <a:solidFill>
                  <a:schemeClr val="tx1"/>
                </a:solidFill>
                <a:effectLst/>
                <a:latin typeface="+mn-lt"/>
                <a:ea typeface="+mn-ea"/>
                <a:cs typeface="+mn-cs"/>
                <a:hlinkClick r:id="rId9"/>
              </a:rPr>
              <a:t>131</a:t>
            </a:r>
            <a:r>
              <a:rPr lang="cs-CZ" sz="1200" b="1" i="0" u="none" strike="noStrike" kern="1200" dirty="0" smtClean="0">
                <a:solidFill>
                  <a:schemeClr val="tx1"/>
                </a:solidFill>
                <a:effectLst/>
                <a:latin typeface="+mn-lt"/>
                <a:ea typeface="+mn-ea"/>
                <a:cs typeface="+mn-cs"/>
                <a:hlinkClick r:id="rId9"/>
              </a:rPr>
              <a:t>)</a:t>
            </a:r>
            <a:r>
              <a:rPr lang="cs-CZ" sz="1200" b="0" i="0" kern="1200" dirty="0" smtClean="0">
                <a:solidFill>
                  <a:schemeClr val="tx1"/>
                </a:solidFill>
                <a:effectLst/>
                <a:latin typeface="+mn-lt"/>
                <a:ea typeface="+mn-ea"/>
                <a:cs typeface="+mn-cs"/>
              </a:rPr>
              <a:t> a to za předpokladu, že lze k této pohledávce uplatňovat opravné položky podle písmene i) nebo se jedná o pohledávku, ke které nelze tvořit opravnou položku podle právního předpisu upravujícího tvorbu rezerv a opravných položek pro zjištění základu daně z příjmů pouze proto, že od její splatnosti uplynulo méně než 18 měsíců a u pohledávek nabytých postoupením i v případě, že se jedná o pohledávku se jmenovitou hodnotou v okamžiku vzniku vyšší než 200000 Kč, ohledně které nebylo zahájeno rozhodčí řízení, soudní řízení nebo správní řízení, za dlužníkem,</a:t>
            </a:r>
          </a:p>
          <a:p>
            <a:r>
              <a:rPr lang="cs-CZ" sz="1200" b="1" i="0" kern="1200" dirty="0" smtClean="0">
                <a:solidFill>
                  <a:schemeClr val="tx1"/>
                </a:solidFill>
                <a:effectLst/>
                <a:latin typeface="+mn-lt"/>
                <a:ea typeface="+mn-ea"/>
                <a:cs typeface="+mn-cs"/>
              </a:rPr>
              <a:t>1.</a:t>
            </a:r>
            <a:r>
              <a:rPr lang="cs-CZ" sz="1200" b="0" i="0" kern="1200" dirty="0" smtClean="0">
                <a:solidFill>
                  <a:schemeClr val="tx1"/>
                </a:solidFill>
                <a:effectLst/>
                <a:latin typeface="+mn-lt"/>
                <a:ea typeface="+mn-ea"/>
                <a:cs typeface="+mn-cs"/>
              </a:rPr>
              <a:t> u něhož soud zrušil konkurs</a:t>
            </a:r>
            <a:r>
              <a:rPr lang="cs-CZ" sz="1200" b="1" i="0" u="none" strike="noStrike" kern="1200" baseline="30000" dirty="0" smtClean="0">
                <a:solidFill>
                  <a:schemeClr val="tx1"/>
                </a:solidFill>
                <a:effectLst/>
                <a:latin typeface="+mn-lt"/>
                <a:ea typeface="+mn-ea"/>
                <a:cs typeface="+mn-cs"/>
                <a:hlinkClick r:id="rId20"/>
              </a:rPr>
              <a:t>26i</a:t>
            </a:r>
            <a:r>
              <a:rPr lang="cs-CZ" sz="1200" b="1" i="0" u="none" strike="noStrike" kern="1200" dirty="0" smtClean="0">
                <a:solidFill>
                  <a:schemeClr val="tx1"/>
                </a:solidFill>
                <a:effectLst/>
                <a:latin typeface="+mn-lt"/>
                <a:ea typeface="+mn-ea"/>
                <a:cs typeface="+mn-cs"/>
                <a:hlinkClick r:id="rId20"/>
              </a:rPr>
              <a:t>)</a:t>
            </a:r>
            <a:r>
              <a:rPr lang="cs-CZ" sz="1200" b="0" i="0" kern="1200" dirty="0" smtClean="0">
                <a:solidFill>
                  <a:schemeClr val="tx1"/>
                </a:solidFill>
                <a:effectLst/>
                <a:latin typeface="+mn-lt"/>
                <a:ea typeface="+mn-ea"/>
                <a:cs typeface="+mn-cs"/>
              </a:rPr>
              <a:t> proto, že majetek dlužníka je zcela nepostačující, a pohledávka byla poplatníkem přihlášena u insolvenčního soudu a měla být vypořádána z majetkové podstaty,</a:t>
            </a:r>
          </a:p>
          <a:p>
            <a:r>
              <a:rPr lang="cs-CZ" sz="1200" b="1" i="0" kern="1200" dirty="0" smtClean="0">
                <a:solidFill>
                  <a:schemeClr val="tx1"/>
                </a:solidFill>
                <a:effectLst/>
                <a:latin typeface="+mn-lt"/>
                <a:ea typeface="+mn-ea"/>
                <a:cs typeface="+mn-cs"/>
              </a:rPr>
              <a:t>2.</a:t>
            </a:r>
            <a:r>
              <a:rPr lang="cs-CZ" sz="1200" b="0" i="0" kern="1200" dirty="0" smtClean="0">
                <a:solidFill>
                  <a:schemeClr val="tx1"/>
                </a:solidFill>
                <a:effectLst/>
                <a:latin typeface="+mn-lt"/>
                <a:ea typeface="+mn-ea"/>
                <a:cs typeface="+mn-cs"/>
              </a:rPr>
              <a:t> který je v úpadku nebo jemuž úpadek hrozí</a:t>
            </a:r>
            <a:r>
              <a:rPr lang="cs-CZ" sz="1200" b="1" i="0" u="none" strike="noStrike" kern="1200" baseline="30000" dirty="0" smtClean="0">
                <a:solidFill>
                  <a:schemeClr val="tx1"/>
                </a:solidFill>
                <a:effectLst/>
                <a:latin typeface="+mn-lt"/>
                <a:ea typeface="+mn-ea"/>
                <a:cs typeface="+mn-cs"/>
                <a:hlinkClick r:id="rId20"/>
              </a:rPr>
              <a:t>26i</a:t>
            </a:r>
            <a:r>
              <a:rPr lang="cs-CZ" sz="1200" b="1" i="0" u="none" strike="noStrike" kern="1200" dirty="0" smtClean="0">
                <a:solidFill>
                  <a:schemeClr val="tx1"/>
                </a:solidFill>
                <a:effectLst/>
                <a:latin typeface="+mn-lt"/>
                <a:ea typeface="+mn-ea"/>
                <a:cs typeface="+mn-cs"/>
                <a:hlinkClick r:id="rId20"/>
              </a:rPr>
              <a:t>)</a:t>
            </a:r>
            <a:r>
              <a:rPr lang="cs-CZ" sz="1200" b="0" i="0" kern="1200" dirty="0" smtClean="0">
                <a:solidFill>
                  <a:schemeClr val="tx1"/>
                </a:solidFill>
                <a:effectLst/>
                <a:latin typeface="+mn-lt"/>
                <a:ea typeface="+mn-ea"/>
                <a:cs typeface="+mn-cs"/>
              </a:rPr>
              <a:t> na základě výsledků insolvenčního řízení,</a:t>
            </a:r>
          </a:p>
          <a:p>
            <a:r>
              <a:rPr lang="cs-CZ" sz="1200" b="1" i="0" kern="1200" dirty="0" smtClean="0">
                <a:solidFill>
                  <a:schemeClr val="tx1"/>
                </a:solidFill>
                <a:effectLst/>
                <a:latin typeface="+mn-lt"/>
                <a:ea typeface="+mn-ea"/>
                <a:cs typeface="+mn-cs"/>
              </a:rPr>
              <a:t>3.</a:t>
            </a:r>
            <a:r>
              <a:rPr lang="cs-CZ" sz="1200" b="0" i="0" kern="1200" dirty="0" smtClean="0">
                <a:solidFill>
                  <a:schemeClr val="tx1"/>
                </a:solidFill>
                <a:effectLst/>
                <a:latin typeface="+mn-lt"/>
                <a:ea typeface="+mn-ea"/>
                <a:cs typeface="+mn-cs"/>
              </a:rPr>
              <a:t> který zemřel, a pohledávka nemohla být uspokojena ani vymáháním na dědicích dlužníka,</a:t>
            </a:r>
          </a:p>
          <a:p>
            <a:r>
              <a:rPr lang="cs-CZ" sz="1200" b="1" i="0" kern="1200" dirty="0" smtClean="0">
                <a:solidFill>
                  <a:schemeClr val="tx1"/>
                </a:solidFill>
                <a:effectLst/>
                <a:latin typeface="+mn-lt"/>
                <a:ea typeface="+mn-ea"/>
                <a:cs typeface="+mn-cs"/>
              </a:rPr>
              <a:t>4.</a:t>
            </a:r>
            <a:r>
              <a:rPr lang="cs-CZ" sz="1200" b="0" i="0" kern="1200" dirty="0" smtClean="0">
                <a:solidFill>
                  <a:schemeClr val="tx1"/>
                </a:solidFill>
                <a:effectLst/>
                <a:latin typeface="+mn-lt"/>
                <a:ea typeface="+mn-ea"/>
                <a:cs typeface="+mn-cs"/>
              </a:rPr>
              <a:t> který byl právnickou osobou a zanikl bez právního nástupce a věřitel nebyl s původním dlužníkem spojenou osobou (§ 23 odst. 7),</a:t>
            </a:r>
          </a:p>
          <a:p>
            <a:r>
              <a:rPr lang="cs-CZ" sz="1200" b="1" i="0" kern="1200" dirty="0" smtClean="0">
                <a:solidFill>
                  <a:schemeClr val="tx1"/>
                </a:solidFill>
                <a:effectLst/>
                <a:latin typeface="+mn-lt"/>
                <a:ea typeface="+mn-ea"/>
                <a:cs typeface="+mn-cs"/>
              </a:rPr>
              <a:t>5.</a:t>
            </a:r>
            <a:r>
              <a:rPr lang="cs-CZ" sz="1200" b="0" i="0" kern="1200" dirty="0" smtClean="0">
                <a:solidFill>
                  <a:schemeClr val="tx1"/>
                </a:solidFill>
                <a:effectLst/>
                <a:latin typeface="+mn-lt"/>
                <a:ea typeface="+mn-ea"/>
                <a:cs typeface="+mn-cs"/>
              </a:rPr>
              <a:t> na jehož majetek, ke kterému se daná pohledávka váže, je uplatňována veřejná dražba,</a:t>
            </a:r>
            <a:r>
              <a:rPr lang="cs-CZ" sz="1200" b="1" i="0" u="none" strike="noStrike" kern="1200" baseline="30000" dirty="0" smtClean="0">
                <a:solidFill>
                  <a:schemeClr val="tx1"/>
                </a:solidFill>
                <a:effectLst/>
                <a:latin typeface="+mn-lt"/>
                <a:ea typeface="+mn-ea"/>
                <a:cs typeface="+mn-cs"/>
                <a:hlinkClick r:id="rId21"/>
              </a:rPr>
              <a:t>26j</a:t>
            </a:r>
            <a:r>
              <a:rPr lang="cs-CZ" sz="1200" b="1" i="0" u="none" strike="noStrike" kern="1200" dirty="0" smtClean="0">
                <a:solidFill>
                  <a:schemeClr val="tx1"/>
                </a:solidFill>
                <a:effectLst/>
                <a:latin typeface="+mn-lt"/>
                <a:ea typeface="+mn-ea"/>
                <a:cs typeface="+mn-cs"/>
                <a:hlinkClick r:id="rId21"/>
              </a:rPr>
              <a:t>)</a:t>
            </a:r>
            <a:r>
              <a:rPr lang="cs-CZ" sz="1200" b="0" i="0" kern="1200" dirty="0" smtClean="0">
                <a:solidFill>
                  <a:schemeClr val="tx1"/>
                </a:solidFill>
                <a:effectLst/>
                <a:latin typeface="+mn-lt"/>
                <a:ea typeface="+mn-ea"/>
                <a:cs typeface="+mn-cs"/>
              </a:rPr>
              <a:t> a to na základě výsledků této dražby,</a:t>
            </a:r>
          </a:p>
          <a:p>
            <a:r>
              <a:rPr lang="cs-CZ" sz="1200" b="1" i="0" kern="1200" dirty="0" smtClean="0">
                <a:solidFill>
                  <a:schemeClr val="tx1"/>
                </a:solidFill>
                <a:effectLst/>
                <a:latin typeface="+mn-lt"/>
                <a:ea typeface="+mn-ea"/>
                <a:cs typeface="+mn-cs"/>
              </a:rPr>
              <a:t>6.</a:t>
            </a:r>
            <a:r>
              <a:rPr lang="cs-CZ" sz="1200" b="0" i="0" kern="1200" dirty="0" smtClean="0">
                <a:solidFill>
                  <a:schemeClr val="tx1"/>
                </a:solidFill>
                <a:effectLst/>
                <a:latin typeface="+mn-lt"/>
                <a:ea typeface="+mn-ea"/>
                <a:cs typeface="+mn-cs"/>
              </a:rPr>
              <a:t> jehož majetek, ke kterému se daná pohledávka váže, je postižen exekucí, a to na základě výsledků provedení této exekuce.</a:t>
            </a:r>
          </a:p>
          <a:p>
            <a:r>
              <a:rPr lang="cs-CZ" sz="1200" b="0" i="0" kern="1200" dirty="0" smtClean="0">
                <a:solidFill>
                  <a:schemeClr val="tx1"/>
                </a:solidFill>
                <a:effectLst/>
                <a:latin typeface="+mn-lt"/>
                <a:ea typeface="+mn-ea"/>
                <a:cs typeface="+mn-cs"/>
              </a:rPr>
              <a:t>Obdobně to platí pro pohledávku nebo její část, a to do výše kryté použitím rezervy nebo opravné položky vytvořené podle zvláštního zákona,</a:t>
            </a:r>
            <a:r>
              <a:rPr lang="cs-CZ" sz="1200" b="1" i="0" u="none" strike="noStrike" kern="1200" baseline="30000" dirty="0" smtClean="0">
                <a:solidFill>
                  <a:schemeClr val="tx1"/>
                </a:solidFill>
                <a:effectLst/>
                <a:latin typeface="+mn-lt"/>
                <a:ea typeface="+mn-ea"/>
                <a:cs typeface="+mn-cs"/>
                <a:hlinkClick r:id="rId8"/>
              </a:rPr>
              <a:t>22a</a:t>
            </a:r>
            <a:r>
              <a:rPr lang="cs-CZ" sz="1200" b="1" i="0" u="none" strike="noStrike" kern="1200" dirty="0" smtClean="0">
                <a:solidFill>
                  <a:schemeClr val="tx1"/>
                </a:solidFill>
                <a:effectLst/>
                <a:latin typeface="+mn-lt"/>
                <a:ea typeface="+mn-ea"/>
                <a:cs typeface="+mn-cs"/>
                <a:hlinkClick r:id="rId8"/>
              </a:rPr>
              <a:t>)</a:t>
            </a:r>
            <a:r>
              <a:rPr lang="cs-CZ" sz="1200" b="0" i="0" kern="1200" dirty="0" smtClean="0">
                <a:solidFill>
                  <a:schemeClr val="tx1"/>
                </a:solidFill>
                <a:effectLst/>
                <a:latin typeface="+mn-lt"/>
                <a:ea typeface="+mn-ea"/>
                <a:cs typeface="+mn-cs"/>
              </a:rPr>
              <a:t> nebo která vznikla podle zákona č. 499/1990 Sb., o přepočtu devizových aktiv a pasív v oblasti zahraničních pohledávek a závazků organizací v souvislosti s kurzovými opatřeními. Neuhrazenou část pohledávky za dlužníkem se sídlem nebo bydlištěm v zahraničí, která byla předmětem přepočtu podle zákona č. 499/1990 Sb., vznikla do konce roku 1990 a u níž termín splatnosti nastal do konce roku 1994, sníženou o uplatněný odpis pohledávky,</a:t>
            </a:r>
            <a:r>
              <a:rPr lang="cs-CZ" sz="1200" b="1" i="0" u="none" strike="noStrike" kern="1200" baseline="30000" dirty="0" smtClean="0">
                <a:solidFill>
                  <a:schemeClr val="tx1"/>
                </a:solidFill>
                <a:effectLst/>
                <a:latin typeface="+mn-lt"/>
                <a:ea typeface="+mn-ea"/>
                <a:cs typeface="+mn-cs"/>
                <a:hlinkClick r:id="rId7"/>
              </a:rPr>
              <a:t>22b</a:t>
            </a:r>
            <a:r>
              <a:rPr lang="cs-CZ" sz="1200" b="1" i="0" u="none" strike="noStrike" kern="1200" dirty="0" smtClean="0">
                <a:solidFill>
                  <a:schemeClr val="tx1"/>
                </a:solidFill>
                <a:effectLst/>
                <a:latin typeface="+mn-lt"/>
                <a:ea typeface="+mn-ea"/>
                <a:cs typeface="+mn-cs"/>
                <a:hlinkClick r:id="rId7"/>
              </a:rPr>
              <a:t>)</a:t>
            </a:r>
            <a:r>
              <a:rPr lang="cs-CZ" sz="1200" b="0" i="0" kern="1200" dirty="0" smtClean="0">
                <a:solidFill>
                  <a:schemeClr val="tx1"/>
                </a:solidFill>
                <a:effectLst/>
                <a:latin typeface="+mn-lt"/>
                <a:ea typeface="+mn-ea"/>
                <a:cs typeface="+mn-cs"/>
              </a:rPr>
              <a:t> lze uplatnit jako výdaj (náklad) na dosažení, zajištění a udržení příjmů buď jednorázově, nebo postupně s výjimkou pohledávek, které byly nabyty postoupením nebo vkladem. Neuhrazenou část pohledávky za dlužníkem se sídlem nebo bydlištěm v zahraničí, která nebyla předmětem přepočtu podle zákona č. 499/1990 Sb., nebo nepodléhala ustanovení tohoto odstavce, avšak podléhala režimu financování vývozu v rámci dokončení pohledávek na vládní úvěry podle přílohy č. 2 usnesení vlády České a Slovenské Federativní Republiky č. 192/1991 lze uplatnit jako výdaj (náklad) na dosažení, zajištění a udržení příjmů buď jednorázově, nebo postupně, s výjimkou pohledávek, které byly nabyty postoupením nebo vkladem. Toto ustanovení se nepoužije, pokud účetní hodnota pohledávky nebo pořizovací cena pohledávky nabyté postoupením byla již odepsána na vrub výsledku hospodaření. U poplatníků, kteří přešli z vedení daňové evidence na vedení účetnictví, se postupuje obdobně,</a:t>
            </a:r>
          </a:p>
          <a:p>
            <a:r>
              <a:rPr lang="cs-CZ" sz="1200" b="1" i="0" kern="1200" dirty="0" smtClean="0">
                <a:solidFill>
                  <a:schemeClr val="tx1"/>
                </a:solidFill>
                <a:effectLst/>
                <a:latin typeface="+mn-lt"/>
                <a:ea typeface="+mn-ea"/>
                <a:cs typeface="+mn-cs"/>
              </a:rPr>
              <a:t>z)</a:t>
            </a:r>
            <a:r>
              <a:rPr lang="cs-CZ" sz="1200" b="0" i="0" kern="1200" dirty="0" smtClean="0">
                <a:solidFill>
                  <a:schemeClr val="tx1"/>
                </a:solidFill>
                <a:effectLst/>
                <a:latin typeface="+mn-lt"/>
                <a:ea typeface="+mn-ea"/>
                <a:cs typeface="+mn-cs"/>
              </a:rPr>
              <a:t> majetek, s výjimkou hmotného majetku podle § 26 odst. 2, dále poskytnuté služby a zásoby, pokud jsou vydány jako plnění restitučních nároků nebo majetkových podílů na transformaci družstev podle zvláštních předpisů,</a:t>
            </a:r>
            <a:r>
              <a:rPr lang="cs-CZ" sz="1200" b="1" i="0" u="none" strike="noStrike" kern="1200" baseline="30000" dirty="0" smtClean="0">
                <a:solidFill>
                  <a:schemeClr val="tx1"/>
                </a:solidFill>
                <a:effectLst/>
                <a:latin typeface="+mn-lt"/>
                <a:ea typeface="+mn-ea"/>
                <a:cs typeface="+mn-cs"/>
                <a:hlinkClick r:id="rId22"/>
              </a:rPr>
              <a:t>2</a:t>
            </a:r>
            <a:r>
              <a:rPr lang="cs-CZ" sz="1200" b="1" i="0" u="none" strike="noStrike" kern="1200" dirty="0" smtClean="0">
                <a:solidFill>
                  <a:schemeClr val="tx1"/>
                </a:solidFill>
                <a:effectLst/>
                <a:latin typeface="+mn-lt"/>
                <a:ea typeface="+mn-ea"/>
                <a:cs typeface="+mn-cs"/>
                <a:hlinkClick r:id="rId22"/>
              </a:rPr>
              <a:t>)</a:t>
            </a:r>
            <a:r>
              <a:rPr lang="cs-CZ" sz="1200" b="0" i="0" kern="1200" dirty="0" smtClean="0">
                <a:solidFill>
                  <a:schemeClr val="tx1"/>
                </a:solidFill>
                <a:effectLst/>
                <a:latin typeface="+mn-lt"/>
                <a:ea typeface="+mn-ea"/>
                <a:cs typeface="+mn-cs"/>
              </a:rPr>
              <a:t> vypořádacího podílu na majetku družstva nebo likvidačního zůstatku v případě likvidace družstva a použity k podnikání. Pro stanovení základu daně se výdaje uplatní v hodnotě, ve které byl majetek nebo zásoba vydána nebo služba poskytnuta,</a:t>
            </a:r>
          </a:p>
          <a:p>
            <a:r>
              <a:rPr lang="cs-CZ" sz="1200" b="1" i="0" kern="1200" dirty="0" smtClean="0">
                <a:solidFill>
                  <a:schemeClr val="tx1"/>
                </a:solidFill>
                <a:effectLst/>
                <a:latin typeface="+mn-lt"/>
                <a:ea typeface="+mn-ea"/>
                <a:cs typeface="+mn-cs"/>
              </a:rPr>
              <a:t>za)</a:t>
            </a:r>
            <a:r>
              <a:rPr lang="cs-CZ" sz="1200" b="0" i="0" kern="1200" dirty="0" smtClean="0">
                <a:solidFill>
                  <a:schemeClr val="tx1"/>
                </a:solidFill>
                <a:effectLst/>
                <a:latin typeface="+mn-lt"/>
                <a:ea typeface="+mn-ea"/>
                <a:cs typeface="+mn-cs"/>
              </a:rPr>
              <a:t> náhrada za uvolnění bytu nebo jednotky, která nezahrnuje nebytový prostor jiný než garáž, sklep nebo komoru, poskytnutá jejím vlastníkem, pokud začne být vlastníkem do 2 let od uvolnění využívána pro činnost, ze které plyne příjem ze samostatné činnosti, nebo nájem a bude takto využívána nejméně po dobu 2 let; za porušení podmínek se nepovažuje prodej jednotky,</a:t>
            </a:r>
          </a:p>
          <a:p>
            <a:r>
              <a:rPr lang="cs-CZ" sz="1200" b="1" i="0" kern="1200" dirty="0" err="1" smtClean="0">
                <a:solidFill>
                  <a:schemeClr val="tx1"/>
                </a:solidFill>
                <a:effectLst/>
                <a:latin typeface="+mn-lt"/>
                <a:ea typeface="+mn-ea"/>
                <a:cs typeface="+mn-cs"/>
              </a:rPr>
              <a:t>zb</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výdaje (náklady) na dokončenou nástavbu, přístavbu a stavební úpravy, rekonstrukci a modernizaci jednotlivého majetku, které nejsou technickým zhodnocením podle § 33 odst. 1,</a:t>
            </a:r>
          </a:p>
          <a:p>
            <a:r>
              <a:rPr lang="cs-CZ" sz="1200" b="1" i="0" kern="1200" dirty="0" err="1" smtClean="0">
                <a:solidFill>
                  <a:schemeClr val="tx1"/>
                </a:solidFill>
                <a:effectLst/>
                <a:latin typeface="+mn-lt"/>
                <a:ea typeface="+mn-ea"/>
                <a:cs typeface="+mn-cs"/>
              </a:rPr>
              <a:t>zc</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výdaje (náklady), které nejsou výdaji (náklady) na dosažení, zajištění a udržení příjmů a jsou poplatníkem zcela nebo zčásti určeny k přeúčtování jiné osobě nebo je tato osoba povinna je uhradit na základě závazku nebo jiného právního předpisu, a to jen do výše příjmů (výnosů) z tohoto přeúčtování nebo předpisu úhrady za podmínky, že tyto příjmy (výnosy) ovlivnily výsledek hospodaření ve stejném zdaňovacím období nebo ve zdaňovacích obdobích předcházejících; obdobně postupují poplatníci daně z příjmů fyzických osob, kteří nevedou účetnictví,</a:t>
            </a:r>
          </a:p>
          <a:p>
            <a:r>
              <a:rPr lang="cs-CZ" sz="1200" b="1" i="0" kern="1200" dirty="0" err="1" smtClean="0">
                <a:solidFill>
                  <a:schemeClr val="tx1"/>
                </a:solidFill>
                <a:effectLst/>
                <a:latin typeface="+mn-lt"/>
                <a:ea typeface="+mn-ea"/>
                <a:cs typeface="+mn-cs"/>
              </a:rPr>
              <a:t>zd</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výdaje (náklady) na pořízení karet, jejichž vlastnictví zakládá nárok na slevy z cen zboží a služeb souvisejících s předmětem činnosti poplatníka, případně je spojené s reklamou jeho činnosti, a to u fyzických osob s příjmy podle § 7 a u poplatníků uvedených v § 17. Pokud jsou tyto karty použitelné i pro osobní potřebu poplatníka, popř. jiných osob nebo pro poskytování slev na výdaje (náklady) uvedené v § 25, lze uplatnit výdaje (náklady) na pořízení karty pouze v poloviční výši,</a:t>
            </a:r>
          </a:p>
          <a:p>
            <a:r>
              <a:rPr lang="cs-CZ" sz="1200" b="1" i="0" kern="1200" dirty="0" smtClean="0">
                <a:solidFill>
                  <a:schemeClr val="tx1"/>
                </a:solidFill>
                <a:effectLst/>
                <a:latin typeface="+mn-lt"/>
                <a:ea typeface="+mn-ea"/>
                <a:cs typeface="+mn-cs"/>
              </a:rPr>
              <a:t>ze)</a:t>
            </a:r>
            <a:r>
              <a:rPr lang="cs-CZ" sz="1200" b="0" i="0" kern="1200" dirty="0" smtClean="0">
                <a:solidFill>
                  <a:schemeClr val="tx1"/>
                </a:solidFill>
                <a:effectLst/>
                <a:latin typeface="+mn-lt"/>
                <a:ea typeface="+mn-ea"/>
                <a:cs typeface="+mn-cs"/>
              </a:rPr>
              <a:t> pořizovací cena směnky při prodeji, o níž je účtováno podle zvláštního právního předpisu</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jako o cenném papíru, zachycená v účetnictví v souladu se zvláštním právním předpisem</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ke dni jejího prodeje, a to jen do výše příjmů z jejího prodeje,</a:t>
            </a:r>
          </a:p>
          <a:p>
            <a:r>
              <a:rPr lang="cs-CZ" sz="1200" b="1" i="0" kern="1200" dirty="0" err="1" smtClean="0">
                <a:solidFill>
                  <a:schemeClr val="tx1"/>
                </a:solidFill>
                <a:effectLst/>
                <a:latin typeface="+mn-lt"/>
                <a:ea typeface="+mn-ea"/>
                <a:cs typeface="+mn-cs"/>
              </a:rPr>
              <a:t>zf</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výdaje (náklady) vynaložené po 1. lednu 1997 na restaurování uměleckého díla, a to jen do výše příjmu z jeho prodeje, sníženého o pořizovací cenu tohoto uměleckého díla,</a:t>
            </a:r>
          </a:p>
          <a:p>
            <a:r>
              <a:rPr lang="cs-CZ" sz="1200" b="1" i="0" kern="1200" dirty="0" err="1" smtClean="0">
                <a:solidFill>
                  <a:schemeClr val="tx1"/>
                </a:solidFill>
                <a:effectLst/>
                <a:latin typeface="+mn-lt"/>
                <a:ea typeface="+mn-ea"/>
                <a:cs typeface="+mn-cs"/>
              </a:rPr>
              <a:t>zg</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výdaje (náklady) vzniklé v důsledku prokazatelně provedené likvidace zásob materiálu, zboží, nedokončené výroby, polotovarů a hotových výrobků; u léků, léčiv či potravinářských výrobků pouze, pokud je nelze dle zvláštních právních předpisů uvádět dále do oběhu</a:t>
            </a:r>
            <a:r>
              <a:rPr lang="cs-CZ" sz="1200" b="1" i="0" u="none" strike="noStrike" kern="1200" baseline="30000" dirty="0" smtClean="0">
                <a:solidFill>
                  <a:schemeClr val="tx1"/>
                </a:solidFill>
                <a:effectLst/>
                <a:latin typeface="+mn-lt"/>
                <a:ea typeface="+mn-ea"/>
                <a:cs typeface="+mn-cs"/>
                <a:hlinkClick r:id="rId23"/>
              </a:rPr>
              <a:t>128</a:t>
            </a:r>
            <a:r>
              <a:rPr lang="cs-CZ" sz="1200" b="1" i="0" u="none" strike="noStrike" kern="1200" dirty="0" smtClean="0">
                <a:solidFill>
                  <a:schemeClr val="tx1"/>
                </a:solidFill>
                <a:effectLst/>
                <a:latin typeface="+mn-lt"/>
                <a:ea typeface="+mn-ea"/>
                <a:cs typeface="+mn-cs"/>
                <a:hlinkClick r:id="rId23"/>
              </a:rPr>
              <a:t>)</a:t>
            </a:r>
            <a:r>
              <a:rPr lang="cs-CZ" sz="1200" b="0" i="0" kern="1200" dirty="0" smtClean="0">
                <a:solidFill>
                  <a:schemeClr val="tx1"/>
                </a:solidFill>
                <a:effectLst/>
                <a:latin typeface="+mn-lt"/>
                <a:ea typeface="+mn-ea"/>
                <a:cs typeface="+mn-cs"/>
              </a:rPr>
              <a:t>. K prokázání likvidace je poplatník povinen vypracovat protokol, kde uvede důvody likvidace, způsob, čas a místo provedení likvidace, specifikaci předmětů likvidace a způsob naložení se zlikvidovanými předměty, a dále uvede pracovníky zodpovědné za provedení likvidace,</a:t>
            </a:r>
          </a:p>
          <a:p>
            <a:r>
              <a:rPr lang="cs-CZ" sz="1200" b="1" i="0" kern="1200" dirty="0" err="1" smtClean="0">
                <a:solidFill>
                  <a:schemeClr val="tx1"/>
                </a:solidFill>
                <a:effectLst/>
                <a:latin typeface="+mn-lt"/>
                <a:ea typeface="+mn-ea"/>
                <a:cs typeface="+mn-cs"/>
              </a:rPr>
              <a:t>zh</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náhrady cestovních výdajů do výše stanovené zvláštním právním předpisem</a:t>
            </a:r>
            <a:r>
              <a:rPr lang="cs-CZ" sz="1200" b="1" i="0" u="none" strike="noStrike" kern="1200" baseline="30000" dirty="0" smtClean="0">
                <a:solidFill>
                  <a:schemeClr val="tx1"/>
                </a:solidFill>
                <a:effectLst/>
                <a:latin typeface="+mn-lt"/>
                <a:ea typeface="+mn-ea"/>
                <a:cs typeface="+mn-cs"/>
                <a:hlinkClick r:id="rId4"/>
              </a:rPr>
              <a:t>5</a:t>
            </a:r>
            <a:r>
              <a:rPr lang="cs-CZ" sz="1200" b="1" i="0" u="none" strike="noStrike" kern="1200" dirty="0" smtClean="0">
                <a:solidFill>
                  <a:schemeClr val="tx1"/>
                </a:solidFill>
                <a:effectLst/>
                <a:latin typeface="+mn-lt"/>
                <a:ea typeface="+mn-ea"/>
                <a:cs typeface="+mn-cs"/>
                <a:hlinkClick r:id="rId4"/>
              </a:rPr>
              <a:t>)</a:t>
            </a:r>
            <a:r>
              <a:rPr lang="cs-CZ" sz="1200" b="0" i="0" kern="1200" dirty="0" smtClean="0">
                <a:solidFill>
                  <a:schemeClr val="tx1"/>
                </a:solidFill>
                <a:effectLst/>
                <a:latin typeface="+mn-lt"/>
                <a:ea typeface="+mn-ea"/>
                <a:cs typeface="+mn-cs"/>
              </a:rPr>
              <a:t>,</a:t>
            </a:r>
          </a:p>
          <a:p>
            <a:r>
              <a:rPr lang="cs-CZ" sz="1200" b="1" i="0" kern="1200" dirty="0" err="1" smtClean="0">
                <a:solidFill>
                  <a:schemeClr val="tx1"/>
                </a:solidFill>
                <a:effectLst/>
                <a:latin typeface="+mn-lt"/>
                <a:ea typeface="+mn-ea"/>
                <a:cs typeface="+mn-cs"/>
              </a:rPr>
              <a:t>zi</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smluvní pokuty, úroky z prodlení, poplatky z prodlení, penále a jiné sankce ze závazkových vztahů, jen pokud byly zaplaceny; a dále úroky ze zápůjček a úroky z úvěrů v případě, kdy věřitelem je poplatník uvedený v § 2, který nevede účetnictví, jen pokud byly zaplaceny,</a:t>
            </a:r>
          </a:p>
          <a:p>
            <a:r>
              <a:rPr lang="cs-CZ" sz="1200" b="1" i="0" kern="1200" dirty="0" err="1" smtClean="0">
                <a:solidFill>
                  <a:schemeClr val="tx1"/>
                </a:solidFill>
                <a:effectLst/>
                <a:latin typeface="+mn-lt"/>
                <a:ea typeface="+mn-ea"/>
                <a:cs typeface="+mn-cs"/>
              </a:rPr>
              <a:t>zj</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vstupní cena etiketovacího zařízení pro povinné značení lihu podle zvláštního právního předpisu</a:t>
            </a:r>
            <a:r>
              <a:rPr lang="cs-CZ" sz="1200" b="1" i="0" u="none" strike="noStrike" kern="1200" baseline="30000" dirty="0" smtClean="0">
                <a:solidFill>
                  <a:schemeClr val="tx1"/>
                </a:solidFill>
                <a:effectLst/>
                <a:latin typeface="+mn-lt"/>
                <a:ea typeface="+mn-ea"/>
                <a:cs typeface="+mn-cs"/>
                <a:hlinkClick r:id="rId24"/>
              </a:rPr>
              <a:t>106</a:t>
            </a:r>
            <a:r>
              <a:rPr lang="cs-CZ" sz="1200" b="1" i="0" u="none" strike="noStrike" kern="1200" dirty="0" smtClean="0">
                <a:solidFill>
                  <a:schemeClr val="tx1"/>
                </a:solidFill>
                <a:effectLst/>
                <a:latin typeface="+mn-lt"/>
                <a:ea typeface="+mn-ea"/>
                <a:cs typeface="+mn-cs"/>
                <a:hlinkClick r:id="rId24"/>
              </a:rPr>
              <a:t>)</a:t>
            </a:r>
            <a:r>
              <a:rPr lang="cs-CZ" sz="1200" b="0" i="0" kern="1200" dirty="0" smtClean="0">
                <a:solidFill>
                  <a:schemeClr val="tx1"/>
                </a:solidFill>
                <a:effectLst/>
                <a:latin typeface="+mn-lt"/>
                <a:ea typeface="+mn-ea"/>
                <a:cs typeface="+mn-cs"/>
              </a:rPr>
              <a:t>, pokud se výrobce nebo dovozce lihu nerozhodne etiketovací zařízení odpisovat podle § 26 až 33,</a:t>
            </a:r>
          </a:p>
          <a:p>
            <a:r>
              <a:rPr lang="cs-CZ" sz="1200" b="1" i="0" kern="1200" dirty="0" err="1" smtClean="0">
                <a:solidFill>
                  <a:schemeClr val="tx1"/>
                </a:solidFill>
                <a:effectLst/>
                <a:latin typeface="+mn-lt"/>
                <a:ea typeface="+mn-ea"/>
                <a:cs typeface="+mn-cs"/>
              </a:rPr>
              <a:t>zk</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výdaje na civilní ochranu vynaložené se souhlasem nebo na pokyn orgánu krizového řízení,</a:t>
            </a:r>
          </a:p>
          <a:p>
            <a:r>
              <a:rPr lang="cs-CZ" sz="1200" b="1" i="0" kern="1200" dirty="0" err="1" smtClean="0">
                <a:solidFill>
                  <a:schemeClr val="tx1"/>
                </a:solidFill>
                <a:effectLst/>
                <a:latin typeface="+mn-lt"/>
                <a:ea typeface="+mn-ea"/>
                <a:cs typeface="+mn-cs"/>
              </a:rPr>
              <a:t>zl</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výdaje (náklady) hrazené uživatelem hmotného majetku, které podle zvláštního právního předpisu</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tvoří součást ocenění hmotného majetku, který je předmětem finančního leasingu, pokud v úhrnu se sjednanou kupní cenou ve smlouvě nepřevýší u movitého majetku částku uvedenou v § 26 odst. 3 písm. c),</a:t>
            </a:r>
          </a:p>
          <a:p>
            <a:r>
              <a:rPr lang="cs-CZ" sz="1200" b="1" i="0" kern="1200" dirty="0" err="1" smtClean="0">
                <a:solidFill>
                  <a:schemeClr val="tx1"/>
                </a:solidFill>
                <a:effectLst/>
                <a:latin typeface="+mn-lt"/>
                <a:ea typeface="+mn-ea"/>
                <a:cs typeface="+mn-cs"/>
              </a:rPr>
              <a:t>zm</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odvod do státního rozpočtu z titulu plnění povinného podílu zaměstnávání osob se zdravotním postižením podle zvláštního právního předpisu,</a:t>
            </a:r>
            <a:r>
              <a:rPr lang="cs-CZ" sz="1200" b="1" i="0" u="none" strike="noStrike" kern="1200" baseline="30000" dirty="0" smtClean="0">
                <a:solidFill>
                  <a:schemeClr val="tx1"/>
                </a:solidFill>
                <a:effectLst/>
                <a:latin typeface="+mn-lt"/>
                <a:ea typeface="+mn-ea"/>
                <a:cs typeface="+mn-cs"/>
                <a:hlinkClick r:id="rId25"/>
              </a:rPr>
              <a:t>80</a:t>
            </a:r>
            <a:r>
              <a:rPr lang="cs-CZ" sz="1200" b="1" i="0" u="none" strike="noStrike" kern="1200" dirty="0" smtClean="0">
                <a:solidFill>
                  <a:schemeClr val="tx1"/>
                </a:solidFill>
                <a:effectLst/>
                <a:latin typeface="+mn-lt"/>
                <a:ea typeface="+mn-ea"/>
                <a:cs typeface="+mn-cs"/>
                <a:hlinkClick r:id="rId25"/>
              </a:rPr>
              <a:t>)</a:t>
            </a:r>
            <a:endParaRPr lang="cs-CZ" sz="1200" b="0" i="0" kern="1200" dirty="0" smtClean="0">
              <a:solidFill>
                <a:schemeClr val="tx1"/>
              </a:solidFill>
              <a:effectLst/>
              <a:latin typeface="+mn-lt"/>
              <a:ea typeface="+mn-ea"/>
              <a:cs typeface="+mn-cs"/>
            </a:endParaRPr>
          </a:p>
          <a:p>
            <a:r>
              <a:rPr lang="cs-CZ" sz="1200" b="1" i="0" kern="1200" dirty="0" err="1" smtClean="0">
                <a:solidFill>
                  <a:schemeClr val="tx1"/>
                </a:solidFill>
                <a:effectLst/>
                <a:latin typeface="+mn-lt"/>
                <a:ea typeface="+mn-ea"/>
                <a:cs typeface="+mn-cs"/>
              </a:rPr>
              <a:t>zn</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výdaje na pořízení nehmotného majetku</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nebo jeho technického zhodnocení u poplatníků s příjmy podle § 7 nebo § 9, pokud nevedou účetnictví,</a:t>
            </a:r>
          </a:p>
          <a:p>
            <a:r>
              <a:rPr lang="cs-CZ" sz="1200" b="1" i="0" kern="1200" dirty="0" err="1" smtClean="0">
                <a:solidFill>
                  <a:schemeClr val="tx1"/>
                </a:solidFill>
                <a:effectLst/>
                <a:latin typeface="+mn-lt"/>
                <a:ea typeface="+mn-ea"/>
                <a:cs typeface="+mn-cs"/>
              </a:rPr>
              <a:t>zo</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výdaje (náklady) vynaložené poplatníkem s příjmy podle § 7 na uhrazení úhrad za zkoušky ověřující výsledky dalšího vzdělávání podle zákona o ověřování a uznávání výsledků dalšího vzdělávání</a:t>
            </a:r>
            <a:r>
              <a:rPr lang="cs-CZ" sz="1200" b="1" i="0" u="none" strike="noStrike" kern="1200" baseline="30000" dirty="0" smtClean="0">
                <a:solidFill>
                  <a:schemeClr val="tx1"/>
                </a:solidFill>
                <a:effectLst/>
                <a:latin typeface="+mn-lt"/>
                <a:ea typeface="+mn-ea"/>
                <a:cs typeface="+mn-cs"/>
                <a:hlinkClick r:id="rId26"/>
              </a:rPr>
              <a:t>82a</a:t>
            </a:r>
            <a:r>
              <a:rPr lang="cs-CZ" sz="1200" b="1" i="0" u="none" strike="noStrike" kern="1200" dirty="0" smtClean="0">
                <a:solidFill>
                  <a:schemeClr val="tx1"/>
                </a:solidFill>
                <a:effectLst/>
                <a:latin typeface="+mn-lt"/>
                <a:ea typeface="+mn-ea"/>
                <a:cs typeface="+mn-cs"/>
                <a:hlinkClick r:id="rId26"/>
              </a:rPr>
              <a:t>)</a:t>
            </a:r>
            <a:r>
              <a:rPr lang="cs-CZ" sz="1200" b="0" i="0" kern="1200" dirty="0" smtClean="0">
                <a:solidFill>
                  <a:schemeClr val="tx1"/>
                </a:solidFill>
                <a:effectLst/>
                <a:latin typeface="+mn-lt"/>
                <a:ea typeface="+mn-ea"/>
                <a:cs typeface="+mn-cs"/>
              </a:rPr>
              <a:t>, které souvisí s jeho činností, ze které plynou příjmy ze samostatné činnosti, nejvýše však 10 000 Kč. U poplatníka, který je osobou se zdravotním postižením, lze za zdaňovací období odečíst až 13 000 Kč, a u poplatníka, který je osobou s těžším zdravotním postižením, až 15 000 Kč,</a:t>
            </a:r>
          </a:p>
          <a:p>
            <a:r>
              <a:rPr lang="cs-CZ" sz="1200" b="1" i="0" kern="1200" dirty="0" err="1" smtClean="0">
                <a:solidFill>
                  <a:schemeClr val="tx1"/>
                </a:solidFill>
                <a:effectLst/>
                <a:latin typeface="+mn-lt"/>
                <a:ea typeface="+mn-ea"/>
                <a:cs typeface="+mn-cs"/>
              </a:rPr>
              <a:t>zp</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výdaje (náklady) vynaložené v rámci pomoci poskytnuté formou nepeněžního plnění v souvislosti s odstraňováním následků živelních pohrom, ke kterým došlo na území členského státu Evropské unie nebo státu tvořícího Evropský hospodářský prostor. Tyto výdaje (náklady) nelze současně uplatnit jako nezdanitelnou část podle § 15 odst. 1 nebo položku snižující základ daně podle § 20 odst. 8,</a:t>
            </a:r>
          </a:p>
          <a:p>
            <a:r>
              <a:rPr lang="cs-CZ" sz="1200" b="1" i="0" kern="1200" dirty="0" err="1" smtClean="0">
                <a:solidFill>
                  <a:schemeClr val="tx1"/>
                </a:solidFill>
                <a:effectLst/>
                <a:latin typeface="+mn-lt"/>
                <a:ea typeface="+mn-ea"/>
                <a:cs typeface="+mn-cs"/>
              </a:rPr>
              <a:t>zr</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výdaje na tvorbu</a:t>
            </a:r>
          </a:p>
          <a:p>
            <a:r>
              <a:rPr lang="cs-CZ" sz="1200" b="1" i="0" kern="1200" dirty="0" smtClean="0">
                <a:solidFill>
                  <a:schemeClr val="tx1"/>
                </a:solidFill>
                <a:effectLst/>
                <a:latin typeface="+mn-lt"/>
                <a:ea typeface="+mn-ea"/>
                <a:cs typeface="+mn-cs"/>
              </a:rPr>
              <a:t>1.</a:t>
            </a:r>
            <a:r>
              <a:rPr lang="cs-CZ" sz="1200" b="0" i="0" kern="1200" dirty="0" smtClean="0">
                <a:solidFill>
                  <a:schemeClr val="tx1"/>
                </a:solidFill>
                <a:effectLst/>
                <a:latin typeface="+mn-lt"/>
                <a:ea typeface="+mn-ea"/>
                <a:cs typeface="+mn-cs"/>
              </a:rPr>
              <a:t> fondu kulturních a sociálních potřeb u veřejně prospěšného poplatníka nebo sociálního fondu u poplatníka, který je veřejnou vysokou školou nebo veřejnou výzkumnou institucí, do procentuální výše úhrnu vyměřovacích základů zaměstnance pro pojistné na sociální zabezpečení a příspěvek na státní politiku zaměstnanosti za zdaňovací období, v jakém lze mzdu zaměstnance uplatnit jako výdaj související s dosažením, zajištěním a udržením zdanitelných příjmů, která je shodná s procentuální výší základního přídělu, kterým je tvořen fond kulturních a sociálních potřeb,</a:t>
            </a:r>
          </a:p>
          <a:p>
            <a:r>
              <a:rPr lang="cs-CZ" sz="1200" b="1" i="0" kern="1200" dirty="0" smtClean="0">
                <a:solidFill>
                  <a:schemeClr val="tx1"/>
                </a:solidFill>
                <a:effectLst/>
                <a:latin typeface="+mn-lt"/>
                <a:ea typeface="+mn-ea"/>
                <a:cs typeface="+mn-cs"/>
              </a:rPr>
              <a:t>2.</a:t>
            </a:r>
            <a:r>
              <a:rPr lang="cs-CZ" sz="1200" b="0" i="0" kern="1200" dirty="0" smtClean="0">
                <a:solidFill>
                  <a:schemeClr val="tx1"/>
                </a:solidFill>
                <a:effectLst/>
                <a:latin typeface="+mn-lt"/>
                <a:ea typeface="+mn-ea"/>
                <a:cs typeface="+mn-cs"/>
              </a:rPr>
              <a:t> fondu účelově určených prostředků u poplatníka, který je veřejnou vysokou školou nebo veřejnou výzkumnou institucí,</a:t>
            </a:r>
          </a:p>
          <a:p>
            <a:r>
              <a:rPr lang="cs-CZ" sz="1200" b="1" i="0" kern="1200" dirty="0" smtClean="0">
                <a:solidFill>
                  <a:schemeClr val="tx1"/>
                </a:solidFill>
                <a:effectLst/>
                <a:latin typeface="+mn-lt"/>
                <a:ea typeface="+mn-ea"/>
                <a:cs typeface="+mn-cs"/>
              </a:rPr>
              <a:t>3.</a:t>
            </a:r>
            <a:r>
              <a:rPr lang="cs-CZ" sz="1200" b="0" i="0" kern="1200" dirty="0" smtClean="0">
                <a:solidFill>
                  <a:schemeClr val="tx1"/>
                </a:solidFill>
                <a:effectLst/>
                <a:latin typeface="+mn-lt"/>
                <a:ea typeface="+mn-ea"/>
                <a:cs typeface="+mn-cs"/>
              </a:rPr>
              <a:t> fondu provozních prostředků u poplatníka, který je veřejnou vysokou školou,</a:t>
            </a:r>
          </a:p>
          <a:p>
            <a:r>
              <a:rPr lang="cs-CZ" sz="1200" b="1" i="0" kern="1200" dirty="0" smtClean="0">
                <a:solidFill>
                  <a:schemeClr val="tx1"/>
                </a:solidFill>
                <a:effectLst/>
                <a:latin typeface="+mn-lt"/>
                <a:ea typeface="+mn-ea"/>
                <a:cs typeface="+mn-cs"/>
              </a:rPr>
              <a:t>4.</a:t>
            </a:r>
            <a:r>
              <a:rPr lang="cs-CZ" sz="1200" b="0" i="0" kern="1200" dirty="0" smtClean="0">
                <a:solidFill>
                  <a:schemeClr val="tx1"/>
                </a:solidFill>
                <a:effectLst/>
                <a:latin typeface="+mn-lt"/>
                <a:ea typeface="+mn-ea"/>
                <a:cs typeface="+mn-cs"/>
              </a:rPr>
              <a:t> stipendijního fondu u poplatníka, který je vysokou školou,</a:t>
            </a:r>
          </a:p>
          <a:p>
            <a:r>
              <a:rPr lang="cs-CZ" sz="1200" b="1" i="0" kern="1200" dirty="0" smtClean="0">
                <a:solidFill>
                  <a:schemeClr val="tx1"/>
                </a:solidFill>
                <a:effectLst/>
                <a:latin typeface="+mn-lt"/>
                <a:ea typeface="+mn-ea"/>
                <a:cs typeface="+mn-cs"/>
              </a:rPr>
              <a:t>5.</a:t>
            </a:r>
            <a:r>
              <a:rPr lang="cs-CZ" sz="1200" b="0" i="0" kern="1200" dirty="0" smtClean="0">
                <a:solidFill>
                  <a:schemeClr val="tx1"/>
                </a:solidFill>
                <a:effectLst/>
                <a:latin typeface="+mn-lt"/>
                <a:ea typeface="+mn-ea"/>
                <a:cs typeface="+mn-cs"/>
              </a:rPr>
              <a:t> fondů k zabezpečení působnosti České kanceláře pojistitelů vymezené zákonem upravujícím pojištění odpovědnosti z provozu vozidla, s výjimkou výdajů na tvorbu fondu zábrany škod,</a:t>
            </a:r>
          </a:p>
          <a:p>
            <a:r>
              <a:rPr lang="cs-CZ" sz="1200" b="1" i="0" kern="1200" dirty="0" err="1" smtClean="0">
                <a:solidFill>
                  <a:schemeClr val="tx1"/>
                </a:solidFill>
                <a:effectLst/>
                <a:latin typeface="+mn-lt"/>
                <a:ea typeface="+mn-ea"/>
                <a:cs typeface="+mn-cs"/>
              </a:rPr>
              <a:t>zs</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výdaje v podobě</a:t>
            </a:r>
          </a:p>
          <a:p>
            <a:r>
              <a:rPr lang="cs-CZ" sz="1200" b="1" i="0" kern="1200" dirty="0" smtClean="0">
                <a:solidFill>
                  <a:schemeClr val="tx1"/>
                </a:solidFill>
                <a:effectLst/>
                <a:latin typeface="+mn-lt"/>
                <a:ea typeface="+mn-ea"/>
                <a:cs typeface="+mn-cs"/>
              </a:rPr>
              <a:t>1.</a:t>
            </a:r>
            <a:r>
              <a:rPr lang="cs-CZ" sz="1200" b="0" i="0" kern="1200" dirty="0" smtClean="0">
                <a:solidFill>
                  <a:schemeClr val="tx1"/>
                </a:solidFill>
                <a:effectLst/>
                <a:latin typeface="+mn-lt"/>
                <a:ea typeface="+mn-ea"/>
                <a:cs typeface="+mn-cs"/>
              </a:rPr>
              <a:t> výdajů na provoz vlastního předškolního zařízení, nebo</a:t>
            </a:r>
          </a:p>
          <a:p>
            <a:r>
              <a:rPr lang="cs-CZ" sz="1200" b="1" i="0" kern="1200" dirty="0" smtClean="0">
                <a:solidFill>
                  <a:schemeClr val="tx1"/>
                </a:solidFill>
                <a:effectLst/>
                <a:latin typeface="+mn-lt"/>
                <a:ea typeface="+mn-ea"/>
                <a:cs typeface="+mn-cs"/>
              </a:rPr>
              <a:t>2.</a:t>
            </a:r>
            <a:r>
              <a:rPr lang="cs-CZ" sz="1200" b="0" i="0" kern="1200" dirty="0" smtClean="0">
                <a:solidFill>
                  <a:schemeClr val="tx1"/>
                </a:solidFill>
                <a:effectLst/>
                <a:latin typeface="+mn-lt"/>
                <a:ea typeface="+mn-ea"/>
                <a:cs typeface="+mn-cs"/>
              </a:rPr>
              <a:t> příspěvku na provoz předškolního zařízení zajišťovaný jinými subjekty pro děti vlastních zaměstnanců,</a:t>
            </a:r>
          </a:p>
          <a:p>
            <a:r>
              <a:rPr lang="cs-CZ" sz="1200" b="1" i="0" kern="1200" dirty="0" err="1" smtClean="0">
                <a:solidFill>
                  <a:schemeClr val="tx1"/>
                </a:solidFill>
                <a:effectLst/>
                <a:latin typeface="+mn-lt"/>
                <a:ea typeface="+mn-ea"/>
                <a:cs typeface="+mn-cs"/>
              </a:rPr>
              <a:t>zt</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paušální výdaj na dopravu silničním motorovým vozidlem</a:t>
            </a:r>
            <a:r>
              <a:rPr lang="cs-CZ" sz="1200" b="0" i="0" kern="1200" baseline="30000" dirty="0" smtClean="0">
                <a:solidFill>
                  <a:schemeClr val="tx1"/>
                </a:solidFill>
                <a:effectLst/>
                <a:latin typeface="+mn-lt"/>
                <a:ea typeface="+mn-ea"/>
                <a:cs typeface="+mn-cs"/>
              </a:rPr>
              <a:t>3d</a:t>
            </a:r>
            <a:r>
              <a:rPr lang="cs-CZ" sz="1200" b="0" i="0" kern="1200" dirty="0" smtClean="0">
                <a:solidFill>
                  <a:schemeClr val="tx1"/>
                </a:solidFill>
                <a:effectLst/>
                <a:latin typeface="+mn-lt"/>
                <a:ea typeface="+mn-ea"/>
                <a:cs typeface="+mn-cs"/>
              </a:rPr>
              <a:t>) (dále jen „paušální výdaj na dopravu“), pokud nebyl uplatněn výdaj na dopravu silničním motorovým vozidlem podle písmene k) tohoto odstavce, ve výši 5000 Kč na jedno silniční motorové vozidlo za každý celý kalendářní měsíc zdaňovacího období nebo období, za které se podává daňové přiznání, ve kterém poplatník využíval příslušné silniční motorové vozidlo k dosažení, zajištění nebo udržení zdanitelných příjmů a současně toto silniční motorové vozidlo nepřenechal ani po část příslušného kalendářního měsíce k užívání jiné osobě. Za přenechání silničního motorového vozidla k užívání jiné osobě se nepovažuje uskutečnění pracovní cesty silničním motorovým vozidlem spolupracující osobou nebo zaměstnancem, který silniční motorové vozidlo nevyužívá i pro soukromé účely. Používá-li poplatník některé silniční motorové vozidlo, u něhož uplatňuje paušální výdaj na dopravu, pouze zčásti k dosažení, zajištění a udržení zdanitelného příjmu, lze na takové silniční motorového vozidlo uplatnit pouze část paušálního výdaje na dopravu stanoveného podle první věty ve výši 80 % této částky (dále jen „krácený paušální výdaj na dopravu“). Pokud poplatník u některého vozidla uplatní v souladu s předchozí větou krácený paušální výdaj na dopravu, potom pro účely tohoto zákona platí, že ostatní vozidla, u nichž poplatník v souladu s tímto ustanovením uplatní paušální výdaje na dopravu, užívá výlučně k dosažení, zajištění a udržení zdanitelných příjmů. Pro účely tohoto zákona se má za to, že poplatník užívá silniční motorové vozidlo, u kterého uplatňuje paušální výdaj na dopravu, výlučně k dosažení, zajištění nebo udržení zdanitelných příjmů, pokud tak prohlásí, není-li prokázáno jinak. Paušální výdaj na dopravu možno uplatnit nejvýše za 3 vlastní silniční motorová vozidla zahrnutá nebo nezahrnutá do obchodního majetku nebo v nájmu za zdaňovací období nebo období, za které se podává daňové přiznání. V průběhu zdaňovacího období nelze měnit způsob uplatnění paušálního výdaje na dopravu na způsob uplatnění výdajů podle písmene k) a naopak. V měsíci pořízení nebo vyřazení silničního motorového vozidla lze uplatnit poměrnou část paušálního výdaje na dopravu. Využívá-li k dosažení, zajištění a udržení příjmů silniční motorové vozidlo, které je ve společném jmění manželů nebo ve spoluvlastnictví, více poplatníků, mohou si v úhrnu uplatnit paušální výdaj na dopravu nejvýše 5000 Kč. Paušální výdaj na dopravu nemohou uplatnit veřejně prospěšní poplatníci s výjimkou poplatníků, kteří jsou veřejnou vysokou školou, veřejnou výzkumnou institucí, poskytovatelem zdravotních služeb, který má oprávnění k poskytování zdravotních služeb podle zákona upravujícího zdravotní služby, obecně prospěšnou společností nebo ústavem,</a:t>
            </a:r>
          </a:p>
          <a:p>
            <a:r>
              <a:rPr lang="cs-CZ" sz="1200" b="1" i="0" kern="1200" dirty="0" err="1" smtClean="0">
                <a:solidFill>
                  <a:schemeClr val="tx1"/>
                </a:solidFill>
                <a:effectLst/>
                <a:latin typeface="+mn-lt"/>
                <a:ea typeface="+mn-ea"/>
                <a:cs typeface="+mn-cs"/>
              </a:rPr>
              <a:t>zu</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motivační příspěvek poskytnutý na základě smluvního vztahu žákovi nebo studentovi připravujícímu se pro poplatníka na výkon profese, a to do výše 5000 Kč měsíčně, v případě studenta vysoké školy do výše 10000 Kč měsíčně; motivačním příspěvkem se pro účely tohoto zákona rozumí stipendium, příspěvek na stravování, ubytování, vzdělávání ve vzdělávacích zařízeních související s budoucím výkonem profese, jízdné v prostředcích hromadné dopravy do místa vzdělávání a na pořízení osobních ochranných prostředků a pomůcek poskytovaných nad rámec zvláštních právních předpisů,</a:t>
            </a:r>
          </a:p>
          <a:p>
            <a:r>
              <a:rPr lang="cs-CZ" sz="1200" b="1" i="0" kern="1200" dirty="0" err="1" smtClean="0">
                <a:solidFill>
                  <a:schemeClr val="tx1"/>
                </a:solidFill>
                <a:effectLst/>
                <a:latin typeface="+mn-lt"/>
                <a:ea typeface="+mn-ea"/>
                <a:cs typeface="+mn-cs"/>
              </a:rPr>
              <a:t>zv</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jmenovitá hodnota pohledávky, nebo části pohledávky, z úvěru pojištěné u pojistitele se sídlem na území členského státu Evropské unie, která nikdy nevstoupila do základu pro výpočet limitu tvorby bankovních opravných položek podle jiného právního předpisu</a:t>
            </a:r>
            <a:r>
              <a:rPr lang="cs-CZ" sz="1200" b="1" i="0" u="none" strike="noStrike" kern="1200" baseline="30000" dirty="0" smtClean="0">
                <a:solidFill>
                  <a:schemeClr val="tx1"/>
                </a:solidFill>
                <a:effectLst/>
                <a:latin typeface="+mn-lt"/>
                <a:ea typeface="+mn-ea"/>
                <a:cs typeface="+mn-cs"/>
                <a:hlinkClick r:id="rId8"/>
              </a:rPr>
              <a:t>22a</a:t>
            </a:r>
            <a:r>
              <a:rPr lang="cs-CZ" sz="1200" b="1" i="0" u="none" strike="noStrike" kern="1200" dirty="0" smtClean="0">
                <a:solidFill>
                  <a:schemeClr val="tx1"/>
                </a:solidFill>
                <a:effectLst/>
                <a:latin typeface="+mn-lt"/>
                <a:ea typeface="+mn-ea"/>
                <a:cs typeface="+mn-cs"/>
                <a:hlinkClick r:id="rId8"/>
              </a:rPr>
              <a:t>)</a:t>
            </a:r>
            <a:r>
              <a:rPr lang="cs-CZ" sz="1200" b="0" i="0" kern="1200" dirty="0" smtClean="0">
                <a:solidFill>
                  <a:schemeClr val="tx1"/>
                </a:solidFill>
                <a:effectLst/>
                <a:latin typeface="+mn-lt"/>
                <a:ea typeface="+mn-ea"/>
                <a:cs typeface="+mn-cs"/>
              </a:rPr>
              <a:t> a ke které banka</a:t>
            </a:r>
            <a:r>
              <a:rPr lang="cs-CZ" sz="1200" b="1" i="0" u="none" strike="noStrike" kern="1200" baseline="30000" dirty="0" smtClean="0">
                <a:solidFill>
                  <a:schemeClr val="tx1"/>
                </a:solidFill>
                <a:effectLst/>
                <a:latin typeface="+mn-lt"/>
                <a:ea typeface="+mn-ea"/>
                <a:cs typeface="+mn-cs"/>
                <a:hlinkClick r:id="rId27"/>
              </a:rPr>
              <a:t>109</a:t>
            </a:r>
            <a:r>
              <a:rPr lang="cs-CZ" sz="1200" b="1" i="0" u="none" strike="noStrike" kern="1200" dirty="0" smtClean="0">
                <a:solidFill>
                  <a:schemeClr val="tx1"/>
                </a:solidFill>
                <a:effectLst/>
                <a:latin typeface="+mn-lt"/>
                <a:ea typeface="+mn-ea"/>
                <a:cs typeface="+mn-cs"/>
                <a:hlinkClick r:id="rId27"/>
              </a:rPr>
              <a:t>)</a:t>
            </a:r>
            <a:r>
              <a:rPr lang="cs-CZ" sz="1200" b="0" i="0" kern="1200" dirty="0" smtClean="0">
                <a:solidFill>
                  <a:schemeClr val="tx1"/>
                </a:solidFill>
                <a:effectLst/>
                <a:latin typeface="+mn-lt"/>
                <a:ea typeface="+mn-ea"/>
                <a:cs typeface="+mn-cs"/>
              </a:rPr>
              <a:t> nikdy netvořila opravnou položku podle jiného právního předpisu</a:t>
            </a:r>
            <a:r>
              <a:rPr lang="cs-CZ" sz="1200" b="1" i="0" u="none" strike="noStrike" kern="1200" baseline="30000" dirty="0" smtClean="0">
                <a:solidFill>
                  <a:schemeClr val="tx1"/>
                </a:solidFill>
                <a:effectLst/>
                <a:latin typeface="+mn-lt"/>
                <a:ea typeface="+mn-ea"/>
                <a:cs typeface="+mn-cs"/>
                <a:hlinkClick r:id="rId8"/>
              </a:rPr>
              <a:t>22a</a:t>
            </a:r>
            <a:r>
              <a:rPr lang="cs-CZ" sz="1200" b="1" i="0" u="none" strike="noStrike" kern="1200" dirty="0" smtClean="0">
                <a:solidFill>
                  <a:schemeClr val="tx1"/>
                </a:solidFill>
                <a:effectLst/>
                <a:latin typeface="+mn-lt"/>
                <a:ea typeface="+mn-ea"/>
                <a:cs typeface="+mn-cs"/>
                <a:hlinkClick r:id="rId8"/>
              </a:rPr>
              <a:t>)</a:t>
            </a:r>
            <a:r>
              <a:rPr lang="cs-CZ" sz="1200" b="0" i="0" kern="1200" dirty="0" smtClean="0">
                <a:solidFill>
                  <a:schemeClr val="tx1"/>
                </a:solidFill>
                <a:effectLst/>
                <a:latin typeface="+mn-lt"/>
                <a:ea typeface="+mn-ea"/>
                <a:cs typeface="+mn-cs"/>
              </a:rPr>
              <a:t>, a to do výše přijatého pojistného plnění; pohledávkou z úvěru se pro účely tohoto ustanovení rozumí pohledávka z titulu</a:t>
            </a:r>
          </a:p>
          <a:p>
            <a:r>
              <a:rPr lang="cs-CZ" sz="1200" b="1" i="0" kern="1200" dirty="0" smtClean="0">
                <a:solidFill>
                  <a:schemeClr val="tx1"/>
                </a:solidFill>
                <a:effectLst/>
                <a:latin typeface="+mn-lt"/>
                <a:ea typeface="+mn-ea"/>
                <a:cs typeface="+mn-cs"/>
              </a:rPr>
              <a:t>1.</a:t>
            </a:r>
            <a:r>
              <a:rPr lang="cs-CZ" sz="1200" b="0" i="0" kern="1200" dirty="0" smtClean="0">
                <a:solidFill>
                  <a:schemeClr val="tx1"/>
                </a:solidFill>
                <a:effectLst/>
                <a:latin typeface="+mn-lt"/>
                <a:ea typeface="+mn-ea"/>
                <a:cs typeface="+mn-cs"/>
              </a:rPr>
              <a:t> jistiny a úroku z úvěru poskytnutého bankou,</a:t>
            </a:r>
          </a:p>
          <a:p>
            <a:r>
              <a:rPr lang="cs-CZ" sz="1200" b="1" i="0" kern="1200" dirty="0" smtClean="0">
                <a:solidFill>
                  <a:schemeClr val="tx1"/>
                </a:solidFill>
                <a:effectLst/>
                <a:latin typeface="+mn-lt"/>
                <a:ea typeface="+mn-ea"/>
                <a:cs typeface="+mn-cs"/>
              </a:rPr>
              <a:t>2.</a:t>
            </a:r>
            <a:r>
              <a:rPr lang="cs-CZ" sz="1200" b="0" i="0" kern="1200" dirty="0" smtClean="0">
                <a:solidFill>
                  <a:schemeClr val="tx1"/>
                </a:solidFill>
                <a:effectLst/>
                <a:latin typeface="+mn-lt"/>
                <a:ea typeface="+mn-ea"/>
                <a:cs typeface="+mn-cs"/>
              </a:rPr>
              <a:t> plnění z bankovní záruky poskytnutého bankou za nebankovním subjektem,</a:t>
            </a:r>
          </a:p>
          <a:p>
            <a:r>
              <a:rPr lang="cs-CZ" sz="1200" b="1" i="0" kern="1200" dirty="0" err="1" smtClean="0">
                <a:solidFill>
                  <a:schemeClr val="tx1"/>
                </a:solidFill>
                <a:effectLst/>
                <a:latin typeface="+mn-lt"/>
                <a:ea typeface="+mn-ea"/>
                <a:cs typeface="+mn-cs"/>
              </a:rPr>
              <a:t>zz</a:t>
            </a:r>
            <a:r>
              <a:rPr lang="cs-CZ" sz="1200" b="1" i="0" kern="1200" dirty="0" smtClean="0">
                <a:solidFill>
                  <a:schemeClr val="tx1"/>
                </a:solidFill>
                <a:effectLst/>
                <a:latin typeface="+mn-lt"/>
                <a:ea typeface="+mn-ea"/>
                <a:cs typeface="+mn-cs"/>
              </a:rPr>
              <a:t>)</a:t>
            </a:r>
            <a:r>
              <a:rPr lang="cs-CZ" sz="1200" b="0" i="0" kern="1200" dirty="0" smtClean="0">
                <a:solidFill>
                  <a:schemeClr val="tx1"/>
                </a:solidFill>
                <a:effectLst/>
                <a:latin typeface="+mn-lt"/>
                <a:ea typeface="+mn-ea"/>
                <a:cs typeface="+mn-cs"/>
              </a:rPr>
              <a:t> převod prostředků z garančního fondu do fondu zábrany škod.</a:t>
            </a:r>
          </a:p>
          <a:p>
            <a:r>
              <a:rPr lang="cs-CZ" sz="1200" b="1" i="0" kern="1200" dirty="0" smtClean="0">
                <a:solidFill>
                  <a:schemeClr val="tx1"/>
                </a:solidFill>
                <a:effectLst/>
                <a:latin typeface="+mn-lt"/>
                <a:ea typeface="+mn-ea"/>
                <a:cs typeface="+mn-cs"/>
              </a:rPr>
              <a:t>(3)</a:t>
            </a:r>
            <a:r>
              <a:rPr lang="cs-CZ" sz="1200" b="0" i="0" kern="1200" dirty="0" smtClean="0">
                <a:solidFill>
                  <a:schemeClr val="tx1"/>
                </a:solidFill>
                <a:effectLst/>
                <a:latin typeface="+mn-lt"/>
                <a:ea typeface="+mn-ea"/>
                <a:cs typeface="+mn-cs"/>
              </a:rPr>
              <a:t> U poplatníků, u nichž zdanění podléhají pouze příjmy z podnikatelské nebo jinak vymezené činnosti, a u veřejně prospěšných poplatníků se jako výdaje (náklady) uznávají pouze výdaje vynaložené na dosažení, zajištění a udržení příjmů, které jsou předmětem daně.</a:t>
            </a:r>
          </a:p>
          <a:p>
            <a:r>
              <a:rPr lang="cs-CZ" sz="1200" b="1" i="0" kern="1200" dirty="0" smtClean="0">
                <a:solidFill>
                  <a:schemeClr val="tx1"/>
                </a:solidFill>
                <a:effectLst/>
                <a:latin typeface="+mn-lt"/>
                <a:ea typeface="+mn-ea"/>
                <a:cs typeface="+mn-cs"/>
              </a:rPr>
              <a:t>(4)</a:t>
            </a:r>
            <a:r>
              <a:rPr lang="cs-CZ" sz="1200" b="0" i="0" kern="1200" dirty="0" smtClean="0">
                <a:solidFill>
                  <a:schemeClr val="tx1"/>
                </a:solidFill>
                <a:effectLst/>
                <a:latin typeface="+mn-lt"/>
                <a:ea typeface="+mn-ea"/>
                <a:cs typeface="+mn-cs"/>
              </a:rPr>
              <a:t> Výdajem podle odstavce 1 je také úplata u finančního leasingu, pokud po jeho ukončení je předmět finančního leasingu zahrnut do obchodního majetku.</a:t>
            </a:r>
          </a:p>
          <a:p>
            <a:r>
              <a:rPr lang="cs-CZ" sz="1200" b="0" i="0" kern="1200" dirty="0" smtClean="0">
                <a:solidFill>
                  <a:schemeClr val="tx1"/>
                </a:solidFill>
                <a:effectLst/>
                <a:latin typeface="+mn-lt"/>
                <a:ea typeface="+mn-ea"/>
                <a:cs typeface="+mn-cs"/>
              </a:rPr>
              <a:t>(5) Pokud je poplatníkem úplatně nabyt majetek, který předtím úplatně užíval, a pokud nejsou splněny podmínky finančního leasingu, je úplata za užívání výdajem podle odstavce 1 pouze za podmínky, že poplatník zahrne tento majetek do obchodního majetku a cena za nabytí</a:t>
            </a:r>
          </a:p>
          <a:p>
            <a:r>
              <a:rPr lang="cs-CZ" sz="1200" b="1" i="0" kern="1200" dirty="0" smtClean="0">
                <a:solidFill>
                  <a:schemeClr val="tx1"/>
                </a:solidFill>
                <a:effectLst/>
                <a:latin typeface="+mn-lt"/>
                <a:ea typeface="+mn-ea"/>
                <a:cs typeface="+mn-cs"/>
              </a:rPr>
              <a:t>a)</a:t>
            </a:r>
            <a:r>
              <a:rPr lang="cs-CZ" sz="1200" b="0" i="0" kern="1200" dirty="0" smtClean="0">
                <a:solidFill>
                  <a:schemeClr val="tx1"/>
                </a:solidFill>
                <a:effectLst/>
                <a:latin typeface="+mn-lt"/>
                <a:ea typeface="+mn-ea"/>
                <a:cs typeface="+mn-cs"/>
              </a:rPr>
              <a:t> hmotného majetku, který lze odpisovat podle tohoto zákona, nebude nižší než zůstatková cena vypočtená rovnoměrným způsobem podle § 31 odst. 1 písm. a) ze vstupní ceny evidované u vlastníka nebo pronajímatele za dobu, po kterou mohl být tento majetek odpisován; přitom při výpočtu zůstatkové ceny osobního automobilu se vždy vychází ze vstupní ceny včetně daně z přidané hodnoty. Je-li vlastníkem nebo pronajímatelem poplatník, který u pronajímaného hmotného majetku pokračoval v odpisování podle § 30 odst. 10, stanoví se zůstatková cena, jako by ke změně v osobě vlastníka nebo pronajímatele nedošlo,</a:t>
            </a:r>
          </a:p>
          <a:p>
            <a:r>
              <a:rPr lang="cs-CZ" sz="1200" b="1" i="0" kern="1200" dirty="0" smtClean="0">
                <a:solidFill>
                  <a:schemeClr val="tx1"/>
                </a:solidFill>
                <a:effectLst/>
                <a:latin typeface="+mn-lt"/>
                <a:ea typeface="+mn-ea"/>
                <a:cs typeface="+mn-cs"/>
              </a:rPr>
              <a:t>b)</a:t>
            </a:r>
            <a:r>
              <a:rPr lang="cs-CZ" sz="1200" b="0" i="0" kern="1200" dirty="0" smtClean="0">
                <a:solidFill>
                  <a:schemeClr val="tx1"/>
                </a:solidFill>
                <a:effectLst/>
                <a:latin typeface="+mn-lt"/>
                <a:ea typeface="+mn-ea"/>
                <a:cs typeface="+mn-cs"/>
              </a:rPr>
              <a:t> pozemku nebude nižší než cena určená podle zvláštního právního předpisu,</a:t>
            </a:r>
            <a:r>
              <a:rPr lang="cs-CZ" sz="1200" b="1" i="0" u="none" strike="noStrike" kern="1200" baseline="30000" dirty="0" smtClean="0">
                <a:solidFill>
                  <a:schemeClr val="tx1"/>
                </a:solidFill>
                <a:effectLst/>
                <a:latin typeface="+mn-lt"/>
                <a:ea typeface="+mn-ea"/>
                <a:cs typeface="+mn-cs"/>
                <a:hlinkClick r:id="rId28"/>
              </a:rPr>
              <a:t>1a</a:t>
            </a:r>
            <a:r>
              <a:rPr lang="cs-CZ" sz="1200" b="1" i="0" u="none" strike="noStrike" kern="1200" dirty="0" smtClean="0">
                <a:solidFill>
                  <a:schemeClr val="tx1"/>
                </a:solidFill>
                <a:effectLst/>
                <a:latin typeface="+mn-lt"/>
                <a:ea typeface="+mn-ea"/>
                <a:cs typeface="+mn-cs"/>
                <a:hlinkClick r:id="rId28"/>
              </a:rPr>
              <a:t>)</a:t>
            </a:r>
            <a:r>
              <a:rPr lang="cs-CZ" sz="1200" b="0" i="0" kern="1200" dirty="0" smtClean="0">
                <a:solidFill>
                  <a:schemeClr val="tx1"/>
                </a:solidFill>
                <a:effectLst/>
                <a:latin typeface="+mn-lt"/>
                <a:ea typeface="+mn-ea"/>
                <a:cs typeface="+mn-cs"/>
              </a:rPr>
              <a:t> platná ke dni nabytí pozemku. Je-li mezi nájemcem a pronajímatelem sjednána dohoda o budoucí koupi pozemku v souvislosti se smlouvou o finančním leasingu stavebního díla umístěného na tomto pozemku, uznává se nájemné do výdajů (nákladů) za podmínky, že bude kupní cena pozemku vyšší než cena určená podle zvláštního právního předpisu</a:t>
            </a:r>
            <a:r>
              <a:rPr lang="cs-CZ" sz="1200" b="1" i="0" u="none" strike="noStrike" kern="1200" baseline="30000" dirty="0" smtClean="0">
                <a:solidFill>
                  <a:schemeClr val="tx1"/>
                </a:solidFill>
                <a:effectLst/>
                <a:latin typeface="+mn-lt"/>
                <a:ea typeface="+mn-ea"/>
                <a:cs typeface="+mn-cs"/>
                <a:hlinkClick r:id="rId28"/>
              </a:rPr>
              <a:t>1a</a:t>
            </a:r>
            <a:r>
              <a:rPr lang="cs-CZ" sz="1200" b="1" i="0" u="none" strike="noStrike" kern="1200" dirty="0" smtClean="0">
                <a:solidFill>
                  <a:schemeClr val="tx1"/>
                </a:solidFill>
                <a:effectLst/>
                <a:latin typeface="+mn-lt"/>
                <a:ea typeface="+mn-ea"/>
                <a:cs typeface="+mn-cs"/>
                <a:hlinkClick r:id="rId28"/>
              </a:rPr>
              <a:t>)</a:t>
            </a:r>
            <a:r>
              <a:rPr lang="cs-CZ" sz="1200" b="0" i="0" kern="1200" dirty="0" smtClean="0">
                <a:solidFill>
                  <a:schemeClr val="tx1"/>
                </a:solidFill>
                <a:effectLst/>
                <a:latin typeface="+mn-lt"/>
                <a:ea typeface="+mn-ea"/>
                <a:cs typeface="+mn-cs"/>
              </a:rPr>
              <a:t> ke dni prokazatelného sjednání dohody o budoucí koupi pozemku,</a:t>
            </a:r>
          </a:p>
          <a:p>
            <a:r>
              <a:rPr lang="cs-CZ" sz="1200" b="1" i="0" kern="1200" dirty="0" smtClean="0">
                <a:solidFill>
                  <a:schemeClr val="tx1"/>
                </a:solidFill>
                <a:effectLst/>
                <a:latin typeface="+mn-lt"/>
                <a:ea typeface="+mn-ea"/>
                <a:cs typeface="+mn-cs"/>
              </a:rPr>
              <a:t>c)</a:t>
            </a:r>
            <a:r>
              <a:rPr lang="cs-CZ" sz="1200" b="0" i="0" kern="1200" dirty="0" smtClean="0">
                <a:solidFill>
                  <a:schemeClr val="tx1"/>
                </a:solidFill>
                <a:effectLst/>
                <a:latin typeface="+mn-lt"/>
                <a:ea typeface="+mn-ea"/>
                <a:cs typeface="+mn-cs"/>
              </a:rPr>
              <a:t> hmotného majetku vyloučeného z odpisování (§ 27) nebude nižší než cena určená podle zvláštního právního předpisu,</a:t>
            </a:r>
            <a:r>
              <a:rPr lang="cs-CZ" sz="1200" b="1" i="0" u="none" strike="noStrike" kern="1200" baseline="30000" dirty="0" smtClean="0">
                <a:solidFill>
                  <a:schemeClr val="tx1"/>
                </a:solidFill>
                <a:effectLst/>
                <a:latin typeface="+mn-lt"/>
                <a:ea typeface="+mn-ea"/>
                <a:cs typeface="+mn-cs"/>
                <a:hlinkClick r:id="rId28"/>
              </a:rPr>
              <a:t>1a</a:t>
            </a:r>
            <a:r>
              <a:rPr lang="cs-CZ" sz="1200" b="1" i="0" u="none" strike="noStrike" kern="1200" dirty="0" smtClean="0">
                <a:solidFill>
                  <a:schemeClr val="tx1"/>
                </a:solidFill>
                <a:effectLst/>
                <a:latin typeface="+mn-lt"/>
                <a:ea typeface="+mn-ea"/>
                <a:cs typeface="+mn-cs"/>
                <a:hlinkClick r:id="rId28"/>
              </a:rPr>
              <a:t>)</a:t>
            </a:r>
            <a:r>
              <a:rPr lang="cs-CZ" sz="1200" b="0" i="0" kern="1200" dirty="0" smtClean="0">
                <a:solidFill>
                  <a:schemeClr val="tx1"/>
                </a:solidFill>
                <a:effectLst/>
                <a:latin typeface="+mn-lt"/>
                <a:ea typeface="+mn-ea"/>
                <a:cs typeface="+mn-cs"/>
              </a:rPr>
              <a:t> platná ke dni sjednání kupní smlouvy,</a:t>
            </a:r>
          </a:p>
          <a:p>
            <a:r>
              <a:rPr lang="cs-CZ" sz="1200" b="1" i="0" kern="1200" dirty="0" smtClean="0">
                <a:solidFill>
                  <a:schemeClr val="tx1"/>
                </a:solidFill>
                <a:effectLst/>
                <a:latin typeface="+mn-lt"/>
                <a:ea typeface="+mn-ea"/>
                <a:cs typeface="+mn-cs"/>
              </a:rPr>
              <a:t>d)</a:t>
            </a:r>
            <a:r>
              <a:rPr lang="cs-CZ" sz="1200" b="0" i="0" kern="1200" dirty="0" smtClean="0">
                <a:solidFill>
                  <a:schemeClr val="tx1"/>
                </a:solidFill>
                <a:effectLst/>
                <a:latin typeface="+mn-lt"/>
                <a:ea typeface="+mn-ea"/>
                <a:cs typeface="+mn-cs"/>
              </a:rPr>
              <a:t> hmotného majetku odpisovaného podle § 30b nebude nižší než zůstatková cena stanovená podle § 30b ze vstupní ceny evidované u vlastníka nebo pronajímatele za dobu, po kterou byl tento majetek odpisován; je-li vlastníkem nebo pronajímatelem poplatník, který u tohoto majetku pokračoval v odpisování podle § 30 odst. 10, stanoví se zůstatková cena, jako by ke změně v osobě vlastníka nebo pronajímatele nedošlo.</a:t>
            </a:r>
          </a:p>
          <a:p>
            <a:r>
              <a:rPr lang="cs-CZ" sz="1200" b="1" i="0" kern="1200" dirty="0" smtClean="0">
                <a:solidFill>
                  <a:schemeClr val="tx1"/>
                </a:solidFill>
                <a:effectLst/>
                <a:latin typeface="+mn-lt"/>
                <a:ea typeface="+mn-ea"/>
                <a:cs typeface="+mn-cs"/>
              </a:rPr>
              <a:t>(6)</a:t>
            </a:r>
            <a:r>
              <a:rPr lang="cs-CZ" sz="1200" b="0" i="0" kern="1200" dirty="0" smtClean="0">
                <a:solidFill>
                  <a:schemeClr val="tx1"/>
                </a:solidFill>
                <a:effectLst/>
                <a:latin typeface="+mn-lt"/>
                <a:ea typeface="+mn-ea"/>
                <a:cs typeface="+mn-cs"/>
              </a:rPr>
              <a:t> Je-li finanční leasing ukončen před uplynutím minimální doby finančního leasingu, je výdajem k dosažení, zajištění a udržení příjmů pouze poměrná část úplaty, která je výdajem (nákladem), připadající ze sjednané doby finančního leasingu na skutečnou dobu finančního leasingu nebo skutečně zaplacená úplata, je-li nižší než poměrná část úplaty, která je výdajem (nákladem), připadající na skutečnou dobu finančního leasingu.</a:t>
            </a:r>
          </a:p>
          <a:p>
            <a:r>
              <a:rPr lang="cs-CZ" sz="1200" b="1" i="0" kern="1200" dirty="0" smtClean="0">
                <a:solidFill>
                  <a:schemeClr val="tx1"/>
                </a:solidFill>
                <a:effectLst/>
                <a:latin typeface="+mn-lt"/>
                <a:ea typeface="+mn-ea"/>
                <a:cs typeface="+mn-cs"/>
              </a:rPr>
              <a:t>(7)</a:t>
            </a:r>
            <a:r>
              <a:rPr lang="cs-CZ" sz="1200" b="0" i="0" kern="1200" dirty="0" smtClean="0">
                <a:solidFill>
                  <a:schemeClr val="tx1"/>
                </a:solidFill>
                <a:effectLst/>
                <a:latin typeface="+mn-lt"/>
                <a:ea typeface="+mn-ea"/>
                <a:cs typeface="+mn-cs"/>
              </a:rPr>
              <a:t> Nabývací cenou se v případě podílů v obchodní korporaci pro účely tohoto zákona rozumí</a:t>
            </a:r>
          </a:p>
          <a:p>
            <a:r>
              <a:rPr lang="cs-CZ" sz="1200" b="1" i="0" kern="1200" dirty="0" smtClean="0">
                <a:solidFill>
                  <a:schemeClr val="tx1"/>
                </a:solidFill>
                <a:effectLst/>
                <a:latin typeface="+mn-lt"/>
                <a:ea typeface="+mn-ea"/>
                <a:cs typeface="+mn-cs"/>
              </a:rPr>
              <a:t>a)</a:t>
            </a:r>
            <a:r>
              <a:rPr lang="cs-CZ" sz="1200" b="0" i="0" kern="1200" dirty="0" smtClean="0">
                <a:solidFill>
                  <a:schemeClr val="tx1"/>
                </a:solidFill>
                <a:effectLst/>
                <a:latin typeface="+mn-lt"/>
                <a:ea typeface="+mn-ea"/>
                <a:cs typeface="+mn-cs"/>
              </a:rPr>
              <a:t> hodnota splaceného peněžitého vkladu člena obchodní korporace,</a:t>
            </a:r>
          </a:p>
          <a:p>
            <a:r>
              <a:rPr lang="cs-CZ" sz="1200" b="1" i="0" kern="1200" dirty="0" smtClean="0">
                <a:solidFill>
                  <a:schemeClr val="tx1"/>
                </a:solidFill>
                <a:effectLst/>
                <a:latin typeface="+mn-lt"/>
                <a:ea typeface="+mn-ea"/>
                <a:cs typeface="+mn-cs"/>
              </a:rPr>
              <a:t>b)</a:t>
            </a:r>
            <a:r>
              <a:rPr lang="cs-CZ" sz="1200" b="0" i="0" kern="1200" dirty="0" smtClean="0">
                <a:solidFill>
                  <a:schemeClr val="tx1"/>
                </a:solidFill>
                <a:effectLst/>
                <a:latin typeface="+mn-lt"/>
                <a:ea typeface="+mn-ea"/>
                <a:cs typeface="+mn-cs"/>
              </a:rPr>
              <a:t> hodnota nepeněžitého vkladu člena obchodní korporace. Hodnota tohoto vkladu se stanoví u člena obchodní korporace, který je</a:t>
            </a:r>
          </a:p>
          <a:p>
            <a:r>
              <a:rPr lang="cs-CZ" sz="1200" b="1" i="0" kern="1200" dirty="0" smtClean="0">
                <a:solidFill>
                  <a:schemeClr val="tx1"/>
                </a:solidFill>
                <a:effectLst/>
                <a:latin typeface="+mn-lt"/>
                <a:ea typeface="+mn-ea"/>
                <a:cs typeface="+mn-cs"/>
              </a:rPr>
              <a:t>1.</a:t>
            </a:r>
            <a:r>
              <a:rPr lang="cs-CZ" sz="1200" b="0" i="0" kern="1200" dirty="0" smtClean="0">
                <a:solidFill>
                  <a:schemeClr val="tx1"/>
                </a:solidFill>
                <a:effectLst/>
                <a:latin typeface="+mn-lt"/>
                <a:ea typeface="+mn-ea"/>
                <a:cs typeface="+mn-cs"/>
              </a:rPr>
              <a:t> poplatníkem uvedeným v § 2 odst. 2, obdobně jako hodnota nepeněžitého příjmu v době provedení vkladu (§ 3 odst. 3). Hmotný majetek a nehmotný majetek, který byl zahrnut v obchodním majetku poplatníka, se ocení zůstatkovou cenou (§ 29 odst. 2) a ostatní majetek pořizovací cenou, je-li pořízen úplatně, vlastními náklady, je-li pořízen ve vlastní režii, nebo cenou určenou podle zvláštního právního předpisu o oceňování majetku</a:t>
            </a:r>
            <a:r>
              <a:rPr lang="cs-CZ" sz="1200" b="1" i="0" u="none" strike="noStrike" kern="1200" baseline="30000" dirty="0" smtClean="0">
                <a:solidFill>
                  <a:schemeClr val="tx1"/>
                </a:solidFill>
                <a:effectLst/>
                <a:latin typeface="+mn-lt"/>
                <a:ea typeface="+mn-ea"/>
                <a:cs typeface="+mn-cs"/>
                <a:hlinkClick r:id="rId28"/>
              </a:rPr>
              <a:t>1a</a:t>
            </a:r>
            <a:r>
              <a:rPr lang="cs-CZ" sz="1200" b="1" i="0" u="none" strike="noStrike" kern="1200" dirty="0" smtClean="0">
                <a:solidFill>
                  <a:schemeClr val="tx1"/>
                </a:solidFill>
                <a:effectLst/>
                <a:latin typeface="+mn-lt"/>
                <a:ea typeface="+mn-ea"/>
                <a:cs typeface="+mn-cs"/>
                <a:hlinkClick r:id="rId28"/>
              </a:rPr>
              <a:t>)</a:t>
            </a:r>
            <a:r>
              <a:rPr lang="cs-CZ" sz="1200" b="0" i="0" kern="1200" dirty="0" smtClean="0">
                <a:solidFill>
                  <a:schemeClr val="tx1"/>
                </a:solidFill>
                <a:effectLst/>
                <a:latin typeface="+mn-lt"/>
                <a:ea typeface="+mn-ea"/>
                <a:cs typeface="+mn-cs"/>
              </a:rPr>
              <a:t> ke dni nabytí u majetku nabytého bezúplatně. Je-li vkladem majetek, který nebyl zahrnut do obchodního majetku poplatníka a byl pořízen nebo nabyt v době kratší než 5 let před splacením tohoto vkladu do obchodní korporace, ocení se pořizovací cenou,</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je-li pořízen úplatně, vlastními náklady,</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je-li pořízen nebo vyroben ve vlastní režii, a při nabytí majetku bezúplatně cenou určenou podle právního předpisu upravujícího oceňování majetku; přitom u nemovitých věcí se nabývací cena zvyšuje o náklady prokazatelně vynaložené na jejich opravy a technické zhodnocení před splacením vkladu,</a:t>
            </a:r>
          </a:p>
          <a:p>
            <a:r>
              <a:rPr lang="cs-CZ" sz="1200" b="1" i="0" kern="1200" dirty="0" smtClean="0">
                <a:solidFill>
                  <a:schemeClr val="tx1"/>
                </a:solidFill>
                <a:effectLst/>
                <a:latin typeface="+mn-lt"/>
                <a:ea typeface="+mn-ea"/>
                <a:cs typeface="+mn-cs"/>
              </a:rPr>
              <a:t>2.</a:t>
            </a:r>
            <a:r>
              <a:rPr lang="cs-CZ" sz="1200" b="0" i="0" kern="1200" dirty="0" smtClean="0">
                <a:solidFill>
                  <a:schemeClr val="tx1"/>
                </a:solidFill>
                <a:effectLst/>
                <a:latin typeface="+mn-lt"/>
                <a:ea typeface="+mn-ea"/>
                <a:cs typeface="+mn-cs"/>
              </a:rPr>
              <a:t> poplatníkem uvedeným v § 17 odst. 3, ve výši zůstatkové ceny (§ 29 odst. 2) vkládaného hmotného majetku a nehmotného majetku a dále ve výši účetní hodnoty</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ostatního vkládaného majetku,</a:t>
            </a:r>
          </a:p>
          <a:p>
            <a:r>
              <a:rPr lang="cs-CZ" sz="1200" b="1" i="0" kern="1200" dirty="0" smtClean="0">
                <a:solidFill>
                  <a:schemeClr val="tx1"/>
                </a:solidFill>
                <a:effectLst/>
                <a:latin typeface="+mn-lt"/>
                <a:ea typeface="+mn-ea"/>
                <a:cs typeface="+mn-cs"/>
              </a:rPr>
              <a:t>3.</a:t>
            </a:r>
            <a:r>
              <a:rPr lang="cs-CZ" sz="1200" b="0" i="0" kern="1200" dirty="0" smtClean="0">
                <a:solidFill>
                  <a:schemeClr val="tx1"/>
                </a:solidFill>
                <a:effectLst/>
                <a:latin typeface="+mn-lt"/>
                <a:ea typeface="+mn-ea"/>
                <a:cs typeface="+mn-cs"/>
              </a:rPr>
              <a:t> poplatníkem uvedeným v § 2 odst. 3 a v § 17 odst. 4, ve výši přepočtené zahraniční ceny,</a:t>
            </a:r>
          </a:p>
          <a:p>
            <a:r>
              <a:rPr lang="cs-CZ" sz="1200" b="1" i="0" kern="1200" dirty="0" smtClean="0">
                <a:solidFill>
                  <a:schemeClr val="tx1"/>
                </a:solidFill>
                <a:effectLst/>
                <a:latin typeface="+mn-lt"/>
                <a:ea typeface="+mn-ea"/>
                <a:cs typeface="+mn-cs"/>
              </a:rPr>
              <a:t>c)</a:t>
            </a:r>
            <a:r>
              <a:rPr lang="cs-CZ" sz="1200" b="0" i="0" kern="1200" dirty="0" smtClean="0">
                <a:solidFill>
                  <a:schemeClr val="tx1"/>
                </a:solidFill>
                <a:effectLst/>
                <a:latin typeface="+mn-lt"/>
                <a:ea typeface="+mn-ea"/>
                <a:cs typeface="+mn-cs"/>
              </a:rPr>
              <a:t> pořizovací cena</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majetkové účasti v případě nabytí podílu koupí nebo cena určená podle zvláštního právního předpisu o oceňování majetku</a:t>
            </a:r>
            <a:r>
              <a:rPr lang="cs-CZ" sz="1200" b="1" i="0" u="none" strike="noStrike" kern="1200" baseline="30000" dirty="0" smtClean="0">
                <a:solidFill>
                  <a:schemeClr val="tx1"/>
                </a:solidFill>
                <a:effectLst/>
                <a:latin typeface="+mn-lt"/>
                <a:ea typeface="+mn-ea"/>
                <a:cs typeface="+mn-cs"/>
                <a:hlinkClick r:id="rId28"/>
              </a:rPr>
              <a:t>1a</a:t>
            </a:r>
            <a:r>
              <a:rPr lang="cs-CZ" sz="1200" b="1" i="0" u="none" strike="noStrike" kern="1200" dirty="0" smtClean="0">
                <a:solidFill>
                  <a:schemeClr val="tx1"/>
                </a:solidFill>
                <a:effectLst/>
                <a:latin typeface="+mn-lt"/>
                <a:ea typeface="+mn-ea"/>
                <a:cs typeface="+mn-cs"/>
                <a:hlinkClick r:id="rId28"/>
              </a:rPr>
              <a:t>)</a:t>
            </a:r>
            <a:r>
              <a:rPr lang="cs-CZ" sz="1200" b="0" i="0" kern="1200" dirty="0" smtClean="0">
                <a:solidFill>
                  <a:schemeClr val="tx1"/>
                </a:solidFill>
                <a:effectLst/>
                <a:latin typeface="+mn-lt"/>
                <a:ea typeface="+mn-ea"/>
                <a:cs typeface="+mn-cs"/>
              </a:rPr>
              <a:t> ke dni nabytí v případě nabytí podílu bezúplatně.</a:t>
            </a:r>
          </a:p>
          <a:p>
            <a:r>
              <a:rPr lang="cs-CZ" sz="1200" b="0" i="0" kern="1200" dirty="0" smtClean="0">
                <a:solidFill>
                  <a:schemeClr val="tx1"/>
                </a:solidFill>
                <a:effectLst/>
                <a:latin typeface="+mn-lt"/>
                <a:ea typeface="+mn-ea"/>
                <a:cs typeface="+mn-cs"/>
              </a:rPr>
              <a:t>Nabývací cena podílu na obchodní korporaci se nemění při změně právní formy obchodní korporace a při fúzi, převodu jmění na společníka nebo rozdělení obchodní korporace</a:t>
            </a:r>
            <a:r>
              <a:rPr lang="cs-CZ" sz="1200" b="1" i="0" u="none" strike="noStrike" kern="1200" baseline="30000" dirty="0" smtClean="0">
                <a:solidFill>
                  <a:schemeClr val="tx1"/>
                </a:solidFill>
                <a:effectLst/>
                <a:latin typeface="+mn-lt"/>
                <a:ea typeface="+mn-ea"/>
                <a:cs typeface="+mn-cs"/>
                <a:hlinkClick r:id="rId9"/>
              </a:rPr>
              <a:t>131</a:t>
            </a:r>
            <a:r>
              <a:rPr lang="cs-CZ" sz="1200" b="1" i="0" u="none" strike="noStrike" kern="1200" dirty="0" smtClean="0">
                <a:solidFill>
                  <a:schemeClr val="tx1"/>
                </a:solidFill>
                <a:effectLst/>
                <a:latin typeface="+mn-lt"/>
                <a:ea typeface="+mn-ea"/>
                <a:cs typeface="+mn-cs"/>
                <a:hlinkClick r:id="rId9"/>
              </a:rPr>
              <a:t>)</a:t>
            </a:r>
            <a:r>
              <a:rPr lang="cs-CZ" sz="1200" b="0" i="0" kern="1200" dirty="0" smtClean="0">
                <a:solidFill>
                  <a:schemeClr val="tx1"/>
                </a:solidFill>
                <a:effectLst/>
                <a:latin typeface="+mn-lt"/>
                <a:ea typeface="+mn-ea"/>
                <a:cs typeface="+mn-cs"/>
              </a:rPr>
              <a:t>. Nabývací cena podílu na akciové společnosti se nemění, nemění-li se hodnota vkladu společníka a dochází pouze k výměně jedné akcie za jednu jinou akcii nebo k výměně jedné akcie za více akcií anebo více akcií za jednu akcii; přitom je-li výměnou získán vyšší nebo nižší počet akcií, je nabývací cenou jedné akcie poměrný díl nabývací ceny původní akcie nebo součet nabývacích cen původních akcií. Obdobně to platí pro výměnu jednoho druhu cenného papíru (například zatímního listu, vyměnitelného dluhopisu, prioritního dluhopisu) za akcie, nemění-li se hodnota vkladu společníka. Nabývací cenu podílu na obchodní korporaci lze zvýšit o výdaje (náklady) přímo související s držbou podílu v obchodní korporaci, pokud poplatník prokáže, že podle § 25 odst. 1 písm. </a:t>
            </a:r>
            <a:r>
              <a:rPr lang="cs-CZ" sz="1200" b="0" i="0" kern="1200" dirty="0" err="1" smtClean="0">
                <a:solidFill>
                  <a:schemeClr val="tx1"/>
                </a:solidFill>
                <a:effectLst/>
                <a:latin typeface="+mn-lt"/>
                <a:ea typeface="+mn-ea"/>
                <a:cs typeface="+mn-cs"/>
              </a:rPr>
              <a:t>zk</a:t>
            </a:r>
            <a:r>
              <a:rPr lang="cs-CZ" sz="1200" b="0" i="0" kern="1200" dirty="0" smtClean="0">
                <a:solidFill>
                  <a:schemeClr val="tx1"/>
                </a:solidFill>
                <a:effectLst/>
                <a:latin typeface="+mn-lt"/>
                <a:ea typeface="+mn-ea"/>
                <a:cs typeface="+mn-cs"/>
              </a:rPr>
              <a:t>) nebyly uznány jako výdaje (náklady) na dosažení, zajištění a udržení příjmů. U člena obchodní korporace, který je plátcem daně z přidané hodnoty, lze nabývací cenu podílu na obchodní korporaci, není-li tato obchodní korporace plátcem daně z přidané hodnoty, zvýšit o částku odvedené daně z přidané hodnoty vztahující se k vloženému majetku. Nabývací cena se u poplatníků uvedených v § 17 snižuje o doplatek na dorovnání nebo dorovnání v penězích, na který vznikne poplatníkovi nárok podle zvláštního právního předpisu</a:t>
            </a:r>
            <a:r>
              <a:rPr lang="cs-CZ" sz="1200" b="1" i="0" u="none" strike="noStrike" kern="1200" baseline="30000" dirty="0" smtClean="0">
                <a:solidFill>
                  <a:schemeClr val="tx1"/>
                </a:solidFill>
                <a:effectLst/>
                <a:latin typeface="+mn-lt"/>
                <a:ea typeface="+mn-ea"/>
                <a:cs typeface="+mn-cs"/>
                <a:hlinkClick r:id="rId9"/>
              </a:rPr>
              <a:t>131</a:t>
            </a:r>
            <a:r>
              <a:rPr lang="cs-CZ" sz="1200" b="1" i="0" u="none" strike="noStrike" kern="1200" dirty="0" smtClean="0">
                <a:solidFill>
                  <a:schemeClr val="tx1"/>
                </a:solidFill>
                <a:effectLst/>
                <a:latin typeface="+mn-lt"/>
                <a:ea typeface="+mn-ea"/>
                <a:cs typeface="+mn-cs"/>
                <a:hlinkClick r:id="rId9"/>
              </a:rPr>
              <a:t>)</a:t>
            </a:r>
            <a:r>
              <a:rPr lang="cs-CZ" sz="1200" b="0" i="0" kern="1200" dirty="0" smtClean="0">
                <a:solidFill>
                  <a:schemeClr val="tx1"/>
                </a:solidFill>
                <a:effectLst/>
                <a:latin typeface="+mn-lt"/>
                <a:ea typeface="+mn-ea"/>
                <a:cs typeface="+mn-cs"/>
              </a:rPr>
              <a:t>, pokud byl tento doplatek na dorovnání nebo dorovnání v penězích zaúčtován v rozvaze. Nabývací cena nedosahuje záporných hodnot. Vkladem se pro účely tohoto zákona rozumí vklad do základního kapitálu včetně jiného plnění ve prospěch vlastního kapitálu. Nabývací cena podílu na obchodní korporaci se dále snižuje o příjmy plynoucí členovi obchodní korporace při snížení základního kapitálu, s výjimkou příjmů podléhajících zvláštní sazbě daně podle § 36 odst. 1 písm. b) bodu 3 nebo § 36 odst. 2 a u společníka společnosti s ručením omezeným i o vrácený příplatek vložený společníkem mimo základní kapitál. Nabývací cena se snižuje o ty části, které již byly uplatněny jako výdaje na dosažení, zajištění a udržení příjmů nebo které snížily základ daně pro daň vybíranou srážkou podle zvláštní sazby daně.</a:t>
            </a:r>
          </a:p>
          <a:p>
            <a:r>
              <a:rPr lang="cs-CZ" sz="1200" b="1" i="0" kern="1200" dirty="0" smtClean="0">
                <a:solidFill>
                  <a:schemeClr val="tx1"/>
                </a:solidFill>
                <a:effectLst/>
                <a:latin typeface="+mn-lt"/>
                <a:ea typeface="+mn-ea"/>
                <a:cs typeface="+mn-cs"/>
              </a:rPr>
              <a:t>(8)</a:t>
            </a:r>
            <a:r>
              <a:rPr lang="cs-CZ" sz="1200" b="0" i="0" kern="1200" dirty="0" smtClean="0">
                <a:solidFill>
                  <a:schemeClr val="tx1"/>
                </a:solidFill>
                <a:effectLst/>
                <a:latin typeface="+mn-lt"/>
                <a:ea typeface="+mn-ea"/>
                <a:cs typeface="+mn-cs"/>
              </a:rPr>
              <a:t> Při prodeji obchodního závodu se nepoužijí ustanovení odstavce 2, která omezují uplatnění výdajů (nákladů) výší souvisejících příjmů u jednotlivě prodávaných majetků.</a:t>
            </a:r>
          </a:p>
          <a:p>
            <a:r>
              <a:rPr lang="cs-CZ" sz="1200" b="1" i="0" kern="1200" dirty="0" smtClean="0">
                <a:solidFill>
                  <a:schemeClr val="tx1"/>
                </a:solidFill>
                <a:effectLst/>
                <a:latin typeface="+mn-lt"/>
                <a:ea typeface="+mn-ea"/>
                <a:cs typeface="+mn-cs"/>
              </a:rPr>
              <a:t>(9)</a:t>
            </a:r>
            <a:r>
              <a:rPr lang="cs-CZ" sz="1200" b="0" i="0" kern="1200" dirty="0" smtClean="0">
                <a:solidFill>
                  <a:schemeClr val="tx1"/>
                </a:solidFill>
                <a:effectLst/>
                <a:latin typeface="+mn-lt"/>
                <a:ea typeface="+mn-ea"/>
                <a:cs typeface="+mn-cs"/>
              </a:rPr>
              <a:t> U pohledávky nabyté při přeměně</a:t>
            </a:r>
            <a:r>
              <a:rPr lang="cs-CZ" sz="1200" b="1" i="0" u="none" strike="noStrike" kern="1200" baseline="30000" dirty="0" smtClean="0">
                <a:solidFill>
                  <a:schemeClr val="tx1"/>
                </a:solidFill>
                <a:effectLst/>
                <a:latin typeface="+mn-lt"/>
                <a:ea typeface="+mn-ea"/>
                <a:cs typeface="+mn-cs"/>
                <a:hlinkClick r:id="rId9"/>
              </a:rPr>
              <a:t>131</a:t>
            </a:r>
            <a:r>
              <a:rPr lang="cs-CZ" sz="1200" b="1" i="0" u="none" strike="noStrike" kern="1200" dirty="0" smtClean="0">
                <a:solidFill>
                  <a:schemeClr val="tx1"/>
                </a:solidFill>
                <a:effectLst/>
                <a:latin typeface="+mn-lt"/>
                <a:ea typeface="+mn-ea"/>
                <a:cs typeface="+mn-cs"/>
                <a:hlinkClick r:id="rId9"/>
              </a:rPr>
              <a:t>)</a:t>
            </a:r>
            <a:r>
              <a:rPr lang="cs-CZ" sz="1200" b="0" i="0" kern="1200" dirty="0" smtClean="0">
                <a:solidFill>
                  <a:schemeClr val="tx1"/>
                </a:solidFill>
                <a:effectLst/>
                <a:latin typeface="+mn-lt"/>
                <a:ea typeface="+mn-ea"/>
                <a:cs typeface="+mn-cs"/>
              </a:rPr>
              <a:t>, nebyla-li nikdy součástí podrozvahových účtů zanikající nebo rozdělované obchodní korporace, pokračuje nástupnická obchodní korporace v odpisu pohledávky</a:t>
            </a:r>
            <a:r>
              <a:rPr lang="cs-CZ" sz="1200" b="1" i="0" u="none" strike="noStrike" kern="1200" baseline="30000" dirty="0" smtClean="0">
                <a:solidFill>
                  <a:schemeClr val="tx1"/>
                </a:solidFill>
                <a:effectLst/>
                <a:latin typeface="+mn-lt"/>
                <a:ea typeface="+mn-ea"/>
                <a:cs typeface="+mn-cs"/>
                <a:hlinkClick r:id="rId7"/>
              </a:rPr>
              <a:t>22b</a:t>
            </a:r>
            <a:r>
              <a:rPr lang="cs-CZ" sz="1200" b="1" i="0" u="none" strike="noStrike" kern="1200" dirty="0" smtClean="0">
                <a:solidFill>
                  <a:schemeClr val="tx1"/>
                </a:solidFill>
                <a:effectLst/>
                <a:latin typeface="+mn-lt"/>
                <a:ea typeface="+mn-ea"/>
                <a:cs typeface="+mn-cs"/>
                <a:hlinkClick r:id="rId7"/>
              </a:rPr>
              <a:t>)</a:t>
            </a:r>
            <a:r>
              <a:rPr lang="cs-CZ" sz="1200" b="0" i="0" kern="1200" dirty="0" smtClean="0">
                <a:solidFill>
                  <a:schemeClr val="tx1"/>
                </a:solidFill>
                <a:effectLst/>
                <a:latin typeface="+mn-lt"/>
                <a:ea typeface="+mn-ea"/>
                <a:cs typeface="+mn-cs"/>
              </a:rPr>
              <a:t> nebo v tvorbě opravné položky,</a:t>
            </a:r>
            <a:r>
              <a:rPr lang="cs-CZ" sz="1200" b="1" i="0" u="none" strike="noStrike" kern="1200" baseline="30000" dirty="0" smtClean="0">
                <a:solidFill>
                  <a:schemeClr val="tx1"/>
                </a:solidFill>
                <a:effectLst/>
                <a:latin typeface="+mn-lt"/>
                <a:ea typeface="+mn-ea"/>
                <a:cs typeface="+mn-cs"/>
                <a:hlinkClick r:id="rId8"/>
              </a:rPr>
              <a:t>22a</a:t>
            </a:r>
            <a:r>
              <a:rPr lang="cs-CZ" sz="1200" b="1" i="0" u="none" strike="noStrike" kern="1200" dirty="0" smtClean="0">
                <a:solidFill>
                  <a:schemeClr val="tx1"/>
                </a:solidFill>
                <a:effectLst/>
                <a:latin typeface="+mn-lt"/>
                <a:ea typeface="+mn-ea"/>
                <a:cs typeface="+mn-cs"/>
                <a:hlinkClick r:id="rId8"/>
              </a:rPr>
              <a:t>)</a:t>
            </a:r>
            <a:r>
              <a:rPr lang="cs-CZ" sz="1200" b="0" i="0" kern="1200" dirty="0" smtClean="0">
                <a:solidFill>
                  <a:schemeClr val="tx1"/>
                </a:solidFill>
                <a:effectLst/>
                <a:latin typeface="+mn-lt"/>
                <a:ea typeface="+mn-ea"/>
                <a:cs typeface="+mn-cs"/>
              </a:rPr>
              <a:t> jako by ke změně v osobě věřitele nedošlo, a to maximálně do výše, v jaké by mohla uplatnit odpis nebo tvorbu opravné položky zanikající nebo rozdělovaná obchodní korporace.</a:t>
            </a:r>
          </a:p>
          <a:p>
            <a:r>
              <a:rPr lang="cs-CZ" sz="1200" b="1" i="0" kern="1200" dirty="0" smtClean="0">
                <a:solidFill>
                  <a:schemeClr val="tx1"/>
                </a:solidFill>
                <a:effectLst/>
                <a:latin typeface="+mn-lt"/>
                <a:ea typeface="+mn-ea"/>
                <a:cs typeface="+mn-cs"/>
              </a:rPr>
              <a:t>(10)</a:t>
            </a:r>
            <a:r>
              <a:rPr lang="cs-CZ" sz="1200" b="0" i="0" kern="1200" dirty="0" smtClean="0">
                <a:solidFill>
                  <a:schemeClr val="tx1"/>
                </a:solidFill>
                <a:effectLst/>
                <a:latin typeface="+mn-lt"/>
                <a:ea typeface="+mn-ea"/>
                <a:cs typeface="+mn-cs"/>
              </a:rPr>
              <a:t> Za živelní pohromu se pro účely tohoto zákona považují nezaviněný požár a výbuch, blesk, vichřice s rychlostí větru nad 75 km/h, povodeň, záplava, krupobití, sesouvání půdy, sesuny půdy a skalní zřícení, pokud k nim nedošlo v souvislosti s průmyslovým nebo stavebním provozem, sesouvání nebo zřícení lavin a zemětřesení dosahující alespoň 4. stupně mezinárodní stupnice udávající </a:t>
            </a:r>
            <a:r>
              <a:rPr lang="cs-CZ" sz="1200" b="0" i="0" kern="1200" dirty="0" err="1" smtClean="0">
                <a:solidFill>
                  <a:schemeClr val="tx1"/>
                </a:solidFill>
                <a:effectLst/>
                <a:latin typeface="+mn-lt"/>
                <a:ea typeface="+mn-ea"/>
                <a:cs typeface="+mn-cs"/>
              </a:rPr>
              <a:t>makroseismické</a:t>
            </a:r>
            <a:r>
              <a:rPr lang="cs-CZ" sz="1200" b="0" i="0" kern="1200" dirty="0" smtClean="0">
                <a:solidFill>
                  <a:schemeClr val="tx1"/>
                </a:solidFill>
                <a:effectLst/>
                <a:latin typeface="+mn-lt"/>
                <a:ea typeface="+mn-ea"/>
                <a:cs typeface="+mn-cs"/>
              </a:rPr>
              <a:t> účinky zemětřesení. Výše škody musí být doložena posudkem pojišťovny, a to i v případě, že poplatník není pojištěn, nebo posudkem soudního znalce.</a:t>
            </a:r>
          </a:p>
          <a:p>
            <a:r>
              <a:rPr lang="cs-CZ" sz="1200" b="1" i="0" kern="1200" dirty="0" smtClean="0">
                <a:solidFill>
                  <a:schemeClr val="tx1"/>
                </a:solidFill>
                <a:effectLst/>
                <a:latin typeface="+mn-lt"/>
                <a:ea typeface="+mn-ea"/>
                <a:cs typeface="+mn-cs"/>
              </a:rPr>
              <a:t>(11)</a:t>
            </a:r>
            <a:r>
              <a:rPr lang="cs-CZ" sz="1200" b="0" i="0" kern="1200" dirty="0" smtClean="0">
                <a:solidFill>
                  <a:schemeClr val="tx1"/>
                </a:solidFill>
                <a:effectLst/>
                <a:latin typeface="+mn-lt"/>
                <a:ea typeface="+mn-ea"/>
                <a:cs typeface="+mn-cs"/>
              </a:rPr>
              <a:t> Při prodeji majetku, který se neodpisuje podle tohoto zákona ani podle zvláštního právního předpisu</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nebo obdobného právního předpisu v zahraničí a byl nabyt vkladem, při přeměně</a:t>
            </a:r>
            <a:r>
              <a:rPr lang="cs-CZ" sz="1200" b="1" i="0" u="none" strike="noStrike" kern="1200" baseline="30000" dirty="0" smtClean="0">
                <a:solidFill>
                  <a:schemeClr val="tx1"/>
                </a:solidFill>
                <a:effectLst/>
                <a:latin typeface="+mn-lt"/>
                <a:ea typeface="+mn-ea"/>
                <a:cs typeface="+mn-cs"/>
                <a:hlinkClick r:id="rId9"/>
              </a:rPr>
              <a:t>131</a:t>
            </a:r>
            <a:r>
              <a:rPr lang="cs-CZ" sz="1200" b="1" i="0" u="none" strike="noStrike" kern="1200" dirty="0" smtClean="0">
                <a:solidFill>
                  <a:schemeClr val="tx1"/>
                </a:solidFill>
                <a:effectLst/>
                <a:latin typeface="+mn-lt"/>
                <a:ea typeface="+mn-ea"/>
                <a:cs typeface="+mn-cs"/>
                <a:hlinkClick r:id="rId9"/>
              </a:rPr>
              <a:t>)</a:t>
            </a:r>
            <a:r>
              <a:rPr lang="cs-CZ" sz="1200" b="0" i="0" kern="1200" dirty="0" smtClean="0">
                <a:solidFill>
                  <a:schemeClr val="tx1"/>
                </a:solidFill>
                <a:effectLst/>
                <a:latin typeface="+mn-lt"/>
                <a:ea typeface="+mn-ea"/>
                <a:cs typeface="+mn-cs"/>
              </a:rPr>
              <a:t>, při převodu obchodního závodu podle § 23a, při fúzi obchodních společností nebo při rozdělení obchodní společnosti podle § 23c, lze související výdaj (náklad) na dosažení, zajištění a udržení příjmů uplatnit jen do výše jeho hodnoty evidované v účetnictví nebo v daňové evidenci u vkladatele, u zanikající, u rozdělované nebo u převádějící obchodní korporace před oceněním tohoto majetku reálnou hodnotou. Hodnotu majetku evidovanou v účetnictví nebo v daňové evidenci u vkladatele, u zanikající, u rozdělované nebo u převádějící obchodní korporace lze zvýšit o případné opravné položky vytvořené k uvedenému majetku, jejichž tvorba nebyla u vkladatele, u zanikající, u rozdělované nebo u převádějící obchodní korporace pro daňové účely výdajem (nákladem) na dosažení, zajištění a udržení příjmů, není-li stanoveno v tomto zákoně jinak. Obdobně se postupuje při vyřazení majetku z důvodu spotřeby. Takto stanovený výdaj (náklad) se použije i při následném vkladu, následné přeměně</a:t>
            </a:r>
            <a:r>
              <a:rPr lang="cs-CZ" sz="1200" b="1" i="0" u="none" strike="noStrike" kern="1200" baseline="30000" dirty="0" smtClean="0">
                <a:solidFill>
                  <a:schemeClr val="tx1"/>
                </a:solidFill>
                <a:effectLst/>
                <a:latin typeface="+mn-lt"/>
                <a:ea typeface="+mn-ea"/>
                <a:cs typeface="+mn-cs"/>
                <a:hlinkClick r:id="rId9"/>
              </a:rPr>
              <a:t>131</a:t>
            </a:r>
            <a:r>
              <a:rPr lang="cs-CZ" sz="1200" b="1" i="0" u="none" strike="noStrike" kern="1200" dirty="0" smtClean="0">
                <a:solidFill>
                  <a:schemeClr val="tx1"/>
                </a:solidFill>
                <a:effectLst/>
                <a:latin typeface="+mn-lt"/>
                <a:ea typeface="+mn-ea"/>
                <a:cs typeface="+mn-cs"/>
                <a:hlinkClick r:id="rId9"/>
              </a:rPr>
              <a:t>)</a:t>
            </a:r>
            <a:r>
              <a:rPr lang="cs-CZ" sz="1200" b="0" i="0" kern="1200" dirty="0" smtClean="0">
                <a:solidFill>
                  <a:schemeClr val="tx1"/>
                </a:solidFill>
                <a:effectLst/>
                <a:latin typeface="+mn-lt"/>
                <a:ea typeface="+mn-ea"/>
                <a:cs typeface="+mn-cs"/>
              </a:rPr>
              <a:t>, převodu obchodního závodu podle § 23a nebo fúzi obchodních společností nebo rozdělení obchodní společnosti.</a:t>
            </a:r>
          </a:p>
          <a:p>
            <a:r>
              <a:rPr lang="cs-CZ" sz="1200" b="1" i="0" kern="1200" dirty="0" smtClean="0">
                <a:solidFill>
                  <a:schemeClr val="tx1"/>
                </a:solidFill>
                <a:effectLst/>
                <a:latin typeface="+mn-lt"/>
                <a:ea typeface="+mn-ea"/>
                <a:cs typeface="+mn-cs"/>
              </a:rPr>
              <a:t>(12)</a:t>
            </a:r>
            <a:r>
              <a:rPr lang="cs-CZ" sz="1200" b="0" i="0" kern="1200" dirty="0" smtClean="0">
                <a:solidFill>
                  <a:schemeClr val="tx1"/>
                </a:solidFill>
                <a:effectLst/>
                <a:latin typeface="+mn-lt"/>
                <a:ea typeface="+mn-ea"/>
                <a:cs typeface="+mn-cs"/>
              </a:rPr>
              <a:t> Při prodeji obchodního závodu poplatníkem, který nevede účetnictví, pokud neuplatňuje výdaje podle § 7 odst. 7, je výdajem na dosažení, zajištění a udržení příjmů</a:t>
            </a:r>
          </a:p>
          <a:p>
            <a:r>
              <a:rPr lang="cs-CZ" sz="1200" b="1" i="0" kern="1200" dirty="0" smtClean="0">
                <a:solidFill>
                  <a:schemeClr val="tx1"/>
                </a:solidFill>
                <a:effectLst/>
                <a:latin typeface="+mn-lt"/>
                <a:ea typeface="+mn-ea"/>
                <a:cs typeface="+mn-cs"/>
              </a:rPr>
              <a:t>a)</a:t>
            </a:r>
            <a:r>
              <a:rPr lang="cs-CZ" sz="1200" b="0" i="0" kern="1200" dirty="0" smtClean="0">
                <a:solidFill>
                  <a:schemeClr val="tx1"/>
                </a:solidFill>
                <a:effectLst/>
                <a:latin typeface="+mn-lt"/>
                <a:ea typeface="+mn-ea"/>
                <a:cs typeface="+mn-cs"/>
              </a:rPr>
              <a:t> součet zůstatkových cen hmotného majetku,</a:t>
            </a:r>
          </a:p>
          <a:p>
            <a:r>
              <a:rPr lang="cs-CZ" sz="1200" b="1" i="0" kern="1200" dirty="0" smtClean="0">
                <a:solidFill>
                  <a:schemeClr val="tx1"/>
                </a:solidFill>
                <a:effectLst/>
                <a:latin typeface="+mn-lt"/>
                <a:ea typeface="+mn-ea"/>
                <a:cs typeface="+mn-cs"/>
              </a:rPr>
              <a:t>b)</a:t>
            </a:r>
            <a:r>
              <a:rPr lang="cs-CZ" sz="1200" b="0" i="0" kern="1200" dirty="0" smtClean="0">
                <a:solidFill>
                  <a:schemeClr val="tx1"/>
                </a:solidFill>
                <a:effectLst/>
                <a:latin typeface="+mn-lt"/>
                <a:ea typeface="+mn-ea"/>
                <a:cs typeface="+mn-cs"/>
              </a:rPr>
              <a:t> součet zůstatkových cen nehmotného majetku evidovaného v majetku poplatníka do 31. prosince 2000, který může být odpisován,</a:t>
            </a:r>
          </a:p>
          <a:p>
            <a:r>
              <a:rPr lang="cs-CZ" sz="1200" b="1" i="0" kern="1200" dirty="0" smtClean="0">
                <a:solidFill>
                  <a:schemeClr val="tx1"/>
                </a:solidFill>
                <a:effectLst/>
                <a:latin typeface="+mn-lt"/>
                <a:ea typeface="+mn-ea"/>
                <a:cs typeface="+mn-cs"/>
              </a:rPr>
              <a:t>c)</a:t>
            </a:r>
            <a:r>
              <a:rPr lang="cs-CZ" sz="1200" b="0" i="0" kern="1200" dirty="0" smtClean="0">
                <a:solidFill>
                  <a:schemeClr val="tx1"/>
                </a:solidFill>
                <a:effectLst/>
                <a:latin typeface="+mn-lt"/>
                <a:ea typeface="+mn-ea"/>
                <a:cs typeface="+mn-cs"/>
              </a:rPr>
              <a:t> hodnota peněžních prostředků a cenin,</a:t>
            </a:r>
          </a:p>
          <a:p>
            <a:r>
              <a:rPr lang="cs-CZ" sz="1200" b="1" i="0" kern="1200" dirty="0" smtClean="0">
                <a:solidFill>
                  <a:schemeClr val="tx1"/>
                </a:solidFill>
                <a:effectLst/>
                <a:latin typeface="+mn-lt"/>
                <a:ea typeface="+mn-ea"/>
                <a:cs typeface="+mn-cs"/>
              </a:rPr>
              <a:t>d)</a:t>
            </a:r>
            <a:r>
              <a:rPr lang="cs-CZ" sz="1200" b="0" i="0" kern="1200" dirty="0" smtClean="0">
                <a:solidFill>
                  <a:schemeClr val="tx1"/>
                </a:solidFill>
                <a:effectLst/>
                <a:latin typeface="+mn-lt"/>
                <a:ea typeface="+mn-ea"/>
                <a:cs typeface="+mn-cs"/>
              </a:rPr>
              <a:t> hodnota finančního majetku,</a:t>
            </a:r>
          </a:p>
          <a:p>
            <a:r>
              <a:rPr lang="cs-CZ" sz="1200" b="1" i="0" kern="1200" dirty="0" smtClean="0">
                <a:solidFill>
                  <a:schemeClr val="tx1"/>
                </a:solidFill>
                <a:effectLst/>
                <a:latin typeface="+mn-lt"/>
                <a:ea typeface="+mn-ea"/>
                <a:cs typeface="+mn-cs"/>
              </a:rPr>
              <a:t>e)</a:t>
            </a:r>
            <a:r>
              <a:rPr lang="cs-CZ" sz="1200" b="0" i="0" kern="1200" dirty="0" smtClean="0">
                <a:solidFill>
                  <a:schemeClr val="tx1"/>
                </a:solidFill>
                <a:effectLst/>
                <a:latin typeface="+mn-lt"/>
                <a:ea typeface="+mn-ea"/>
                <a:cs typeface="+mn-cs"/>
              </a:rPr>
              <a:t> vstupní cena hmotného majetku vyloučeného z odpisování,</a:t>
            </a:r>
          </a:p>
          <a:p>
            <a:r>
              <a:rPr lang="cs-CZ" sz="1200" b="1" i="0" kern="1200" dirty="0" smtClean="0">
                <a:solidFill>
                  <a:schemeClr val="tx1"/>
                </a:solidFill>
                <a:effectLst/>
                <a:latin typeface="+mn-lt"/>
                <a:ea typeface="+mn-ea"/>
                <a:cs typeface="+mn-cs"/>
              </a:rPr>
              <a:t>f)</a:t>
            </a:r>
            <a:r>
              <a:rPr lang="cs-CZ" sz="1200" b="0" i="0" kern="1200" dirty="0" smtClean="0">
                <a:solidFill>
                  <a:schemeClr val="tx1"/>
                </a:solidFill>
                <a:effectLst/>
                <a:latin typeface="+mn-lt"/>
                <a:ea typeface="+mn-ea"/>
                <a:cs typeface="+mn-cs"/>
              </a:rPr>
              <a:t> pořizovací cena pozemku,</a:t>
            </a:r>
          </a:p>
          <a:p>
            <a:r>
              <a:rPr lang="cs-CZ" sz="1200" b="1" i="0" kern="1200" dirty="0" smtClean="0">
                <a:solidFill>
                  <a:schemeClr val="tx1"/>
                </a:solidFill>
                <a:effectLst/>
                <a:latin typeface="+mn-lt"/>
                <a:ea typeface="+mn-ea"/>
                <a:cs typeface="+mn-cs"/>
              </a:rPr>
              <a:t>g)</a:t>
            </a:r>
            <a:r>
              <a:rPr lang="cs-CZ" sz="1200" b="0" i="0" kern="1200" dirty="0" smtClean="0">
                <a:solidFill>
                  <a:schemeClr val="tx1"/>
                </a:solidFill>
                <a:effectLst/>
                <a:latin typeface="+mn-lt"/>
                <a:ea typeface="+mn-ea"/>
                <a:cs typeface="+mn-cs"/>
              </a:rPr>
              <a:t> hodnota pohledávky, jejíž úhrada by nebyla zdanitelným příjmem,</a:t>
            </a:r>
          </a:p>
          <a:p>
            <a:r>
              <a:rPr lang="cs-CZ" sz="1200" b="1" i="0" kern="1200" dirty="0" smtClean="0">
                <a:solidFill>
                  <a:schemeClr val="tx1"/>
                </a:solidFill>
                <a:effectLst/>
                <a:latin typeface="+mn-lt"/>
                <a:ea typeface="+mn-ea"/>
                <a:cs typeface="+mn-cs"/>
              </a:rPr>
              <a:t>h)</a:t>
            </a:r>
            <a:r>
              <a:rPr lang="cs-CZ" sz="1200" b="0" i="0" kern="1200" dirty="0" smtClean="0">
                <a:solidFill>
                  <a:schemeClr val="tx1"/>
                </a:solidFill>
                <a:effectLst/>
                <a:latin typeface="+mn-lt"/>
                <a:ea typeface="+mn-ea"/>
                <a:cs typeface="+mn-cs"/>
              </a:rPr>
              <a:t> úplata u finančního leasingu zaplacená uživatelem, která převyšuje poměrnou část úplaty uznané jako daňový výdaj podle odstavce 2 písm. h), přechází-li smlouva o finančním leasingu na kupujícího,</a:t>
            </a:r>
          </a:p>
          <a:p>
            <a:r>
              <a:rPr lang="cs-CZ" sz="1200" b="1" i="0" kern="1200" dirty="0" smtClean="0">
                <a:solidFill>
                  <a:schemeClr val="tx1"/>
                </a:solidFill>
                <a:effectLst/>
                <a:latin typeface="+mn-lt"/>
                <a:ea typeface="+mn-ea"/>
                <a:cs typeface="+mn-cs"/>
              </a:rPr>
              <a:t>i)</a:t>
            </a:r>
            <a:r>
              <a:rPr lang="cs-CZ" sz="1200" b="0" i="0" kern="1200" dirty="0" smtClean="0">
                <a:solidFill>
                  <a:schemeClr val="tx1"/>
                </a:solidFill>
                <a:effectLst/>
                <a:latin typeface="+mn-lt"/>
                <a:ea typeface="+mn-ea"/>
                <a:cs typeface="+mn-cs"/>
              </a:rPr>
              <a:t> hodnota dluhů, jejichž úhrada by byla výdajem.</a:t>
            </a:r>
          </a:p>
          <a:p>
            <a:r>
              <a:rPr lang="cs-CZ" sz="1200" b="1" i="0" kern="1200" dirty="0" smtClean="0">
                <a:solidFill>
                  <a:schemeClr val="tx1"/>
                </a:solidFill>
                <a:effectLst/>
                <a:latin typeface="+mn-lt"/>
                <a:ea typeface="+mn-ea"/>
                <a:cs typeface="+mn-cs"/>
              </a:rPr>
              <a:t>(13)</a:t>
            </a:r>
            <a:r>
              <a:rPr lang="cs-CZ" sz="1200" b="0" i="0" kern="1200" dirty="0" smtClean="0">
                <a:solidFill>
                  <a:schemeClr val="tx1"/>
                </a:solidFill>
                <a:effectLst/>
                <a:latin typeface="+mn-lt"/>
                <a:ea typeface="+mn-ea"/>
                <a:cs typeface="+mn-cs"/>
              </a:rPr>
              <a:t> Jedná-li se o plátce daně z přidané hodnoty, rozumí se pro účely odstavce 12 hodnotou dluhů hodnota bez daně z přidané hodnoty, byl-li uplatněn odpočet daně z přidané hodnoty na vstupu. U pohledávek, jejichž úhrada by byla zdanitelným příjmem, je výdajem daň z přidané hodnoty, byla-li splněna daňová povinnost na výstupu.</a:t>
            </a:r>
          </a:p>
          <a:p>
            <a:r>
              <a:rPr lang="cs-CZ" sz="1200" b="1" i="0" kern="1200" dirty="0" smtClean="0">
                <a:solidFill>
                  <a:schemeClr val="tx1"/>
                </a:solidFill>
                <a:effectLst/>
                <a:latin typeface="+mn-lt"/>
                <a:ea typeface="+mn-ea"/>
                <a:cs typeface="+mn-cs"/>
              </a:rPr>
              <a:t>(14)</a:t>
            </a:r>
            <a:r>
              <a:rPr lang="cs-CZ" sz="1200" b="0" i="0" kern="1200" dirty="0" smtClean="0">
                <a:solidFill>
                  <a:schemeClr val="tx1"/>
                </a:solidFill>
                <a:effectLst/>
                <a:latin typeface="+mn-lt"/>
                <a:ea typeface="+mn-ea"/>
                <a:cs typeface="+mn-cs"/>
              </a:rPr>
              <a:t> Úhrn pořizovacích cen pohledávek nebo jejich částí, které nelze uznat jako výdaj (náklad) podle ostatních ustanovení tohoto zákona, je možné u poplatníků, jejichž hlavním předmětem činnosti je nákup, prodej a vymáhání pohledávek, uznat jako daňový výdaj (náklad) až do výše úhrnu zisků z jiných pohledávek v rámci stejného souboru pohledávek v daném zdaňovacím období. Ziskem z pohledávky v daném zdaňovacím období se pro účely tohoto ustanovení rozumí úhrn příjmů plynoucích v daném zdaňovacím období z úhrad pohledávky dlužníkem nebo postupníkem při následném postoupení pohledávky zvýšený o vytvořenou opravnou položku nebo rezervu (její část) podle zvláštního zákona</a:t>
            </a:r>
            <a:r>
              <a:rPr lang="cs-CZ" sz="1200" b="1" i="0" u="none" strike="noStrike" kern="1200" baseline="30000" dirty="0" smtClean="0">
                <a:solidFill>
                  <a:schemeClr val="tx1"/>
                </a:solidFill>
                <a:effectLst/>
                <a:latin typeface="+mn-lt"/>
                <a:ea typeface="+mn-ea"/>
                <a:cs typeface="+mn-cs"/>
                <a:hlinkClick r:id="rId8"/>
              </a:rPr>
              <a:t>22a</a:t>
            </a:r>
            <a:r>
              <a:rPr lang="cs-CZ" sz="1200" b="1" i="0" u="none" strike="noStrike" kern="1200" dirty="0" smtClean="0">
                <a:solidFill>
                  <a:schemeClr val="tx1"/>
                </a:solidFill>
                <a:effectLst/>
                <a:latin typeface="+mn-lt"/>
                <a:ea typeface="+mn-ea"/>
                <a:cs typeface="+mn-cs"/>
                <a:hlinkClick r:id="rId8"/>
              </a:rPr>
              <a:t>)</a:t>
            </a:r>
            <a:r>
              <a:rPr lang="cs-CZ" sz="1200" b="0" i="0" kern="1200" dirty="0" smtClean="0">
                <a:solidFill>
                  <a:schemeClr val="tx1"/>
                </a:solidFill>
                <a:effectLst/>
                <a:latin typeface="+mn-lt"/>
                <a:ea typeface="+mn-ea"/>
                <a:cs typeface="+mn-cs"/>
              </a:rPr>
              <a:t> ve výši převyšující pořizovací cenu</a:t>
            </a:r>
            <a:r>
              <a:rPr lang="cs-CZ" sz="1200" b="0" i="0" kern="1200" baseline="30000" dirty="0" smtClean="0">
                <a:solidFill>
                  <a:schemeClr val="tx1"/>
                </a:solidFill>
                <a:effectLst/>
                <a:latin typeface="+mn-lt"/>
                <a:ea typeface="+mn-ea"/>
                <a:cs typeface="+mn-cs"/>
              </a:rPr>
              <a:t>20</a:t>
            </a:r>
            <a:r>
              <a:rPr lang="cs-CZ" sz="1200" b="0" i="0" kern="1200" dirty="0" smtClean="0">
                <a:solidFill>
                  <a:schemeClr val="tx1"/>
                </a:solidFill>
                <a:effectLst/>
                <a:latin typeface="+mn-lt"/>
                <a:ea typeface="+mn-ea"/>
                <a:cs typeface="+mn-cs"/>
              </a:rPr>
              <a:t>) pohledávky sníženou o částky úhrad pohledávky dlužníkem plynoucí v předchozích zdaňovacích obdobích a o části pořizovací ceny pohledávky odepsané v předchozích zdaňovacích obdobích. Pro účely výpočtu zisku z pohledávky nelze pořizovací cenu pohledávky snížit o částku vyšší, než je pořizovací cena pohledávky. Pokud celkový úhrn pořizovacích cen nebo jejích částí, které nelze uznat jako výdaj (náklad) podle ustanovení tohoto zákona, je za zdaňovací období vyšší než celkový úhrn zisků z jiných pohledávek v rámci stejného souboru pohledávek, lze tento rozdíl u poplatníků, jejichž hlavním předmětem činnosti je nákup, prodej a vymáhání pohledávek, uplatnit jako výdaj (náklad) nejdéle ve 3 bezprostředně následujících zdaňovacích obdobích nebo obdobích, za něž je podáváno daňové přiznání, a to v jednotlivých obdobích maximálně ve výši částky, o kterou úhrn zisků z pohledávek v rámci tohoto stejného souboru pohledávek převýší úhrn pořizovacích cen pohledávek nebo jejích částí, které nelze uznat jako výdaj (náklad) podle ustanovení tohoto zákona. Za poplatníky, jejichž hlavním předmětem činnosti je nákup, prodej a vymáhání pohledávek, se pro účely tohoto zákona považují poplatníci, u nichž alespoň 80 % veškerých příjmů (výnosů) tvoří příjmy (výnosy) plynoucí v souvislosti s nákupem, prodejem, držbou a vymáháním nakoupených pohledávek. Souborem pohledávek se pro účely tohoto ustanovení rozumí soubor pohledávek nakoupený poplatníkem od jedné osoby v jednom zdaňovacím období. Toto ustanovení se použije obdobně pro období, za něž je podáváno daňové přiznání.</a:t>
            </a:r>
            <a:endParaRPr lang="cs-CZ" baseline="0" dirty="0" smtClean="0"/>
          </a:p>
          <a:p>
            <a:endParaRPr lang="cs-CZ" baseline="0" dirty="0" smtClean="0"/>
          </a:p>
          <a:p>
            <a:endParaRPr lang="cs-CZ" baseline="0" dirty="0" smtClean="0"/>
          </a:p>
          <a:p>
            <a:endParaRPr lang="cs-CZ" baseline="0" dirty="0" smtClean="0"/>
          </a:p>
          <a:p>
            <a:endParaRPr lang="cs-CZ" dirty="0"/>
          </a:p>
        </p:txBody>
      </p:sp>
      <p:sp>
        <p:nvSpPr>
          <p:cNvPr id="4" name="Zástupný symbol pro číslo snímku 3"/>
          <p:cNvSpPr>
            <a:spLocks noGrp="1"/>
          </p:cNvSpPr>
          <p:nvPr>
            <p:ph type="sldNum" sz="quarter" idx="10"/>
          </p:nvPr>
        </p:nvSpPr>
        <p:spPr/>
        <p:txBody>
          <a:bodyPr/>
          <a:lstStyle/>
          <a:p>
            <a:pPr>
              <a:defRPr/>
            </a:pPr>
            <a:fld id="{4523DCA9-D0CB-40F7-81A3-98F965CF1F65}" type="slidenum">
              <a:rPr lang="cs-CZ" altLang="cs-CZ" smtClean="0"/>
              <a:pPr>
                <a:defRPr/>
              </a:pPr>
              <a:t>20</a:t>
            </a:fld>
            <a:endParaRPr lang="cs-CZ" altLang="cs-CZ"/>
          </a:p>
        </p:txBody>
      </p:sp>
    </p:spTree>
    <p:extLst>
      <p:ext uri="{BB962C8B-B14F-4D97-AF65-F5344CB8AC3E}">
        <p14:creationId xmlns:p14="http://schemas.microsoft.com/office/powerpoint/2010/main" val="16990155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Výčet těchto</a:t>
            </a:r>
            <a:r>
              <a:rPr lang="cs-CZ" baseline="0" dirty="0" smtClean="0"/>
              <a:t> neuznatelných nákladů naleznete v rámci </a:t>
            </a:r>
            <a:r>
              <a:rPr lang="cs-CZ" dirty="0" smtClean="0">
                <a:hlinkClick r:id="rId3" tooltip="ad 2) Program pro poskytování fin.podpory z rozpočtu ZK k zajištění dostupnosti SSL na území ZK pro rok 2019"/>
              </a:rPr>
              <a:t>Program pro poskytování </a:t>
            </a:r>
            <a:r>
              <a:rPr lang="cs-CZ" dirty="0" err="1" smtClean="0">
                <a:hlinkClick r:id="rId3" tooltip="ad 2) Program pro poskytování fin.podpory z rozpočtu ZK k zajištění dostupnosti SSL na území ZK pro rok 2019"/>
              </a:rPr>
              <a:t>fin.podpory</a:t>
            </a:r>
            <a:r>
              <a:rPr lang="cs-CZ" dirty="0" smtClean="0">
                <a:hlinkClick r:id="rId3" tooltip="ad 2) Program pro poskytování fin.podpory z rozpočtu ZK k zajištění dostupnosti SSL na území ZK pro rok 2019"/>
              </a:rPr>
              <a:t> z rozpočtu ZK k zajištění dostupnosti SSL na území ZK pro rok 2019</a:t>
            </a:r>
            <a:r>
              <a:rPr lang="cs-CZ" dirty="0" smtClean="0"/>
              <a:t> ,</a:t>
            </a:r>
            <a:r>
              <a:rPr lang="cs-CZ" baseline="0" dirty="0" smtClean="0"/>
              <a:t> k</a:t>
            </a:r>
            <a:r>
              <a:rPr lang="cs-CZ" dirty="0" smtClean="0"/>
              <a:t>terý vypisuje ZLK každý aktuální</a:t>
            </a:r>
            <a:r>
              <a:rPr lang="cs-CZ" baseline="0" dirty="0" smtClean="0"/>
              <a:t> rok.</a:t>
            </a:r>
            <a:endParaRPr lang="cs-CZ" dirty="0" smtClean="0"/>
          </a:p>
          <a:p>
            <a:r>
              <a:rPr lang="cs-CZ" sz="1200" b="0" i="0" u="none" strike="noStrike" kern="1200" baseline="0" dirty="0" smtClean="0">
                <a:solidFill>
                  <a:schemeClr val="tx1"/>
                </a:solidFill>
                <a:latin typeface="+mn-lt"/>
                <a:ea typeface="+mn-ea"/>
                <a:cs typeface="+mn-cs"/>
              </a:rPr>
              <a:t>A také</a:t>
            </a:r>
          </a:p>
          <a:p>
            <a:r>
              <a:rPr lang="cs-CZ" sz="1200" b="1" i="0" u="none" strike="noStrike" kern="1200" baseline="0" dirty="0" smtClean="0">
                <a:solidFill>
                  <a:schemeClr val="tx1"/>
                </a:solidFill>
                <a:latin typeface="+mn-lt"/>
                <a:ea typeface="+mn-ea"/>
                <a:cs typeface="+mn-cs"/>
              </a:rPr>
              <a:t>Veřejnoprávní smlouva o poskytnutí finanční podpory z rozpočtu Zlínského kraje k zajištění dostupnosti sociálních služeb na území Zlínského kraje pro rok 2019 </a:t>
            </a:r>
            <a:endParaRPr lang="cs-CZ" dirty="0"/>
          </a:p>
        </p:txBody>
      </p:sp>
      <p:sp>
        <p:nvSpPr>
          <p:cNvPr id="4" name="Zástupný symbol pro číslo snímku 3"/>
          <p:cNvSpPr>
            <a:spLocks noGrp="1"/>
          </p:cNvSpPr>
          <p:nvPr>
            <p:ph type="sldNum" sz="quarter" idx="10"/>
          </p:nvPr>
        </p:nvSpPr>
        <p:spPr/>
        <p:txBody>
          <a:bodyPr/>
          <a:lstStyle/>
          <a:p>
            <a:pPr>
              <a:defRPr/>
            </a:pPr>
            <a:fld id="{4523DCA9-D0CB-40F7-81A3-98F965CF1F65}" type="slidenum">
              <a:rPr lang="cs-CZ" altLang="cs-CZ" smtClean="0"/>
              <a:pPr>
                <a:defRPr/>
              </a:pPr>
              <a:t>21</a:t>
            </a:fld>
            <a:endParaRPr lang="cs-CZ" altLang="cs-CZ"/>
          </a:p>
        </p:txBody>
      </p:sp>
    </p:spTree>
    <p:extLst>
      <p:ext uri="{BB962C8B-B14F-4D97-AF65-F5344CB8AC3E}">
        <p14:creationId xmlns:p14="http://schemas.microsoft.com/office/powerpoint/2010/main" val="22460296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cs-CZ" altLang="cs-CZ" smtClean="0"/>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755074C-6549-459E-92D1-5D7989CCC0AF}" type="slidenum">
              <a:rPr lang="cs-CZ" altLang="cs-CZ" smtClean="0">
                <a:latin typeface="Arial" panose="020B0604020202020204" pitchFamily="34" charset="0"/>
              </a:rPr>
              <a:pPr>
                <a:spcBef>
                  <a:spcPct val="0"/>
                </a:spcBef>
              </a:pPr>
              <a:t>26</a:t>
            </a:fld>
            <a:endParaRPr lang="cs-CZ" altLang="cs-CZ" smtClean="0">
              <a:latin typeface="Arial" panose="020B0604020202020204" pitchFamily="34" charset="0"/>
            </a:endParaRPr>
          </a:p>
        </p:txBody>
      </p:sp>
    </p:spTree>
    <p:extLst>
      <p:ext uri="{BB962C8B-B14F-4D97-AF65-F5344CB8AC3E}">
        <p14:creationId xmlns:p14="http://schemas.microsoft.com/office/powerpoint/2010/main" val="31602831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smtClean="0"/>
              <a:t>Klepnutím lze upravit styl předlohy podnadpisů.</a:t>
            </a:r>
            <a:endParaRPr lang="cs-CZ"/>
          </a:p>
        </p:txBody>
      </p:sp>
    </p:spTree>
    <p:extLst>
      <p:ext uri="{BB962C8B-B14F-4D97-AF65-F5344CB8AC3E}">
        <p14:creationId xmlns:p14="http://schemas.microsoft.com/office/powerpoint/2010/main" val="61748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623220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78613" y="1484313"/>
            <a:ext cx="1997075" cy="4392612"/>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684213" y="1484313"/>
            <a:ext cx="5842000" cy="4392612"/>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23026099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7"/>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cs-CZ" smtClean="0"/>
              <a:t>Klepnutím lze upravit styl předlohy podnadpisů.</a:t>
            </a:r>
            <a:endParaRPr lang="cs-CZ"/>
          </a:p>
        </p:txBody>
      </p:sp>
    </p:spTree>
    <p:extLst>
      <p:ext uri="{BB962C8B-B14F-4D97-AF65-F5344CB8AC3E}">
        <p14:creationId xmlns:p14="http://schemas.microsoft.com/office/powerpoint/2010/main" val="2902007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37735979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2"/>
            <a:ext cx="7772400" cy="1362075"/>
          </a:xfrm>
        </p:spPr>
        <p:txBody>
          <a:bodyPr anchor="t"/>
          <a:lstStyle>
            <a:lvl1pPr algn="l">
              <a:defRPr sz="3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cs-CZ" smtClean="0"/>
              <a:t>Klepnutím lze upravit styly předlohy textu.</a:t>
            </a:r>
          </a:p>
        </p:txBody>
      </p:sp>
    </p:spTree>
    <p:extLst>
      <p:ext uri="{BB962C8B-B14F-4D97-AF65-F5344CB8AC3E}">
        <p14:creationId xmlns:p14="http://schemas.microsoft.com/office/powerpoint/2010/main" val="22714002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684214" y="2060575"/>
            <a:ext cx="3919537" cy="381635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756150" y="2060575"/>
            <a:ext cx="3919538" cy="381635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7221666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38816912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Tree>
    <p:extLst>
      <p:ext uri="{BB962C8B-B14F-4D97-AF65-F5344CB8AC3E}">
        <p14:creationId xmlns:p14="http://schemas.microsoft.com/office/powerpoint/2010/main" val="30935976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9854257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1" y="273050"/>
            <a:ext cx="3008313" cy="1162050"/>
          </a:xfrm>
        </p:spPr>
        <p:txBody>
          <a:bodyPr anchor="b"/>
          <a:lstStyle>
            <a:lvl1pPr algn="l">
              <a:defRPr sz="15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cs-CZ" smtClean="0"/>
              <a:t>Klepnutím lze upravit styly předlohy textu.</a:t>
            </a:r>
          </a:p>
        </p:txBody>
      </p:sp>
    </p:spTree>
    <p:extLst>
      <p:ext uri="{BB962C8B-B14F-4D97-AF65-F5344CB8AC3E}">
        <p14:creationId xmlns:p14="http://schemas.microsoft.com/office/powerpoint/2010/main" val="1707502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33355978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15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cs-CZ" smtClean="0"/>
              <a:t>Klepnutím lze upravit styly předlohy textu.</a:t>
            </a:r>
          </a:p>
        </p:txBody>
      </p:sp>
    </p:spTree>
    <p:extLst>
      <p:ext uri="{BB962C8B-B14F-4D97-AF65-F5344CB8AC3E}">
        <p14:creationId xmlns:p14="http://schemas.microsoft.com/office/powerpoint/2010/main" val="37824445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24901472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78614" y="1484313"/>
            <a:ext cx="1997075" cy="4392612"/>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684213" y="1484313"/>
            <a:ext cx="5842000" cy="4392612"/>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2452498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smtClean="0"/>
              <a:t>Klepnutím lze upravit styly předlohy textu.</a:t>
            </a:r>
          </a:p>
        </p:txBody>
      </p:sp>
    </p:spTree>
    <p:extLst>
      <p:ext uri="{BB962C8B-B14F-4D97-AF65-F5344CB8AC3E}">
        <p14:creationId xmlns:p14="http://schemas.microsoft.com/office/powerpoint/2010/main" val="984912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684213" y="2060575"/>
            <a:ext cx="3919537" cy="3816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756150" y="2060575"/>
            <a:ext cx="3919538" cy="3816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937166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2127220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Tree>
    <p:extLst>
      <p:ext uri="{BB962C8B-B14F-4D97-AF65-F5344CB8AC3E}">
        <p14:creationId xmlns:p14="http://schemas.microsoft.com/office/powerpoint/2010/main" val="1739324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0307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Tree>
    <p:extLst>
      <p:ext uri="{BB962C8B-B14F-4D97-AF65-F5344CB8AC3E}">
        <p14:creationId xmlns:p14="http://schemas.microsoft.com/office/powerpoint/2010/main" val="4153032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Tree>
    <p:extLst>
      <p:ext uri="{BB962C8B-B14F-4D97-AF65-F5344CB8AC3E}">
        <p14:creationId xmlns:p14="http://schemas.microsoft.com/office/powerpoint/2010/main" val="1194021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4213" y="1484313"/>
            <a:ext cx="799147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smtClean="0"/>
              <a:t>Klepnutím lze upravit styl předlohy nadpisů.</a:t>
            </a:r>
          </a:p>
        </p:txBody>
      </p:sp>
      <p:sp>
        <p:nvSpPr>
          <p:cNvPr id="1027" name="Rectangle 3"/>
          <p:cNvSpPr>
            <a:spLocks noGrp="1" noChangeArrowheads="1"/>
          </p:cNvSpPr>
          <p:nvPr>
            <p:ph type="body" idx="1"/>
          </p:nvPr>
        </p:nvSpPr>
        <p:spPr bwMode="auto">
          <a:xfrm>
            <a:off x="684213" y="2060575"/>
            <a:ext cx="7991475"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p:txBody>
      </p:sp>
      <p:pic>
        <p:nvPicPr>
          <p:cNvPr id="1028" name="Picture 7" descr="hlavicka"/>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122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2400" b="1">
          <a:solidFill>
            <a:srgbClr val="FF6600"/>
          </a:solidFill>
          <a:latin typeface="+mj-lt"/>
          <a:ea typeface="+mj-ea"/>
          <a:cs typeface="+mj-cs"/>
        </a:defRPr>
      </a:lvl1pPr>
      <a:lvl2pPr algn="l" rtl="0" eaLnBrk="0" fontAlgn="base" hangingPunct="0">
        <a:spcBef>
          <a:spcPct val="0"/>
        </a:spcBef>
        <a:spcAft>
          <a:spcPct val="0"/>
        </a:spcAft>
        <a:defRPr sz="2400" b="1">
          <a:solidFill>
            <a:srgbClr val="FF6600"/>
          </a:solidFill>
          <a:latin typeface="Arial" charset="0"/>
        </a:defRPr>
      </a:lvl2pPr>
      <a:lvl3pPr algn="l" rtl="0" eaLnBrk="0" fontAlgn="base" hangingPunct="0">
        <a:spcBef>
          <a:spcPct val="0"/>
        </a:spcBef>
        <a:spcAft>
          <a:spcPct val="0"/>
        </a:spcAft>
        <a:defRPr sz="2400" b="1">
          <a:solidFill>
            <a:srgbClr val="FF6600"/>
          </a:solidFill>
          <a:latin typeface="Arial" charset="0"/>
        </a:defRPr>
      </a:lvl3pPr>
      <a:lvl4pPr algn="l" rtl="0" eaLnBrk="0" fontAlgn="base" hangingPunct="0">
        <a:spcBef>
          <a:spcPct val="0"/>
        </a:spcBef>
        <a:spcAft>
          <a:spcPct val="0"/>
        </a:spcAft>
        <a:defRPr sz="2400" b="1">
          <a:solidFill>
            <a:srgbClr val="FF6600"/>
          </a:solidFill>
          <a:latin typeface="Arial" charset="0"/>
        </a:defRPr>
      </a:lvl4pPr>
      <a:lvl5pPr algn="l" rtl="0" eaLnBrk="0" fontAlgn="base" hangingPunct="0">
        <a:spcBef>
          <a:spcPct val="0"/>
        </a:spcBef>
        <a:spcAft>
          <a:spcPct val="0"/>
        </a:spcAft>
        <a:defRPr sz="2400" b="1">
          <a:solidFill>
            <a:srgbClr val="FF6600"/>
          </a:solidFill>
          <a:latin typeface="Arial" charset="0"/>
        </a:defRPr>
      </a:lvl5pPr>
      <a:lvl6pPr marL="457200" algn="l" rtl="0" fontAlgn="base">
        <a:spcBef>
          <a:spcPct val="0"/>
        </a:spcBef>
        <a:spcAft>
          <a:spcPct val="0"/>
        </a:spcAft>
        <a:defRPr sz="2400" b="1">
          <a:solidFill>
            <a:srgbClr val="FF6600"/>
          </a:solidFill>
          <a:latin typeface="Arial" charset="0"/>
        </a:defRPr>
      </a:lvl6pPr>
      <a:lvl7pPr marL="914400" algn="l" rtl="0" fontAlgn="base">
        <a:spcBef>
          <a:spcPct val="0"/>
        </a:spcBef>
        <a:spcAft>
          <a:spcPct val="0"/>
        </a:spcAft>
        <a:defRPr sz="2400" b="1">
          <a:solidFill>
            <a:srgbClr val="FF6600"/>
          </a:solidFill>
          <a:latin typeface="Arial" charset="0"/>
        </a:defRPr>
      </a:lvl7pPr>
      <a:lvl8pPr marL="1371600" algn="l" rtl="0" fontAlgn="base">
        <a:spcBef>
          <a:spcPct val="0"/>
        </a:spcBef>
        <a:spcAft>
          <a:spcPct val="0"/>
        </a:spcAft>
        <a:defRPr sz="2400" b="1">
          <a:solidFill>
            <a:srgbClr val="FF6600"/>
          </a:solidFill>
          <a:latin typeface="Arial" charset="0"/>
        </a:defRPr>
      </a:lvl8pPr>
      <a:lvl9pPr marL="1828800" algn="l" rtl="0" fontAlgn="base">
        <a:spcBef>
          <a:spcPct val="0"/>
        </a:spcBef>
        <a:spcAft>
          <a:spcPct val="0"/>
        </a:spcAft>
        <a:defRPr sz="2400" b="1">
          <a:solidFill>
            <a:srgbClr val="FF6600"/>
          </a:solidFill>
          <a:latin typeface="Arial" charset="0"/>
        </a:defRPr>
      </a:lvl9pPr>
    </p:titleStyle>
    <p:bodyStyle>
      <a:lvl1pPr marL="342900" indent="-342900" algn="l" rtl="0" eaLnBrk="0" fontAlgn="base" hangingPunct="0">
        <a:spcBef>
          <a:spcPct val="20000"/>
        </a:spcBef>
        <a:spcAft>
          <a:spcPct val="0"/>
        </a:spcAft>
        <a:defRPr sz="1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har char="•"/>
        <a:defRPr sz="1400">
          <a:solidFill>
            <a:schemeClr val="tx1"/>
          </a:solidFill>
          <a:latin typeface="+mn-lt"/>
        </a:defRPr>
      </a:lvl3pPr>
      <a:lvl4pPr marL="1600200" indent="-228600" algn="l" rtl="0" eaLnBrk="0" fontAlgn="base" hangingPunct="0">
        <a:spcBef>
          <a:spcPct val="20000"/>
        </a:spcBef>
        <a:spcAft>
          <a:spcPct val="0"/>
        </a:spcAft>
        <a:buChar char="–"/>
        <a:defRPr sz="1400">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4214" y="1484313"/>
            <a:ext cx="799147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smtClean="0"/>
              <a:t>Klepnutím lze upravit styl předlohy nadpisů.</a:t>
            </a:r>
          </a:p>
        </p:txBody>
      </p:sp>
      <p:sp>
        <p:nvSpPr>
          <p:cNvPr id="1027" name="Rectangle 3"/>
          <p:cNvSpPr>
            <a:spLocks noGrp="1" noChangeArrowheads="1"/>
          </p:cNvSpPr>
          <p:nvPr>
            <p:ph type="body" idx="1"/>
          </p:nvPr>
        </p:nvSpPr>
        <p:spPr bwMode="auto">
          <a:xfrm>
            <a:off x="684214" y="2060575"/>
            <a:ext cx="7991475"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p:txBody>
      </p:sp>
      <p:pic>
        <p:nvPicPr>
          <p:cNvPr id="1028" name="Picture 7" descr="hlavicka"/>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2"/>
            <a:ext cx="9144000" cy="122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92547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1800" b="1">
          <a:solidFill>
            <a:srgbClr val="FF6600"/>
          </a:solidFill>
          <a:latin typeface="+mj-lt"/>
          <a:ea typeface="+mj-ea"/>
          <a:cs typeface="+mj-cs"/>
        </a:defRPr>
      </a:lvl1pPr>
      <a:lvl2pPr algn="l" rtl="0" eaLnBrk="0" fontAlgn="base" hangingPunct="0">
        <a:spcBef>
          <a:spcPct val="0"/>
        </a:spcBef>
        <a:spcAft>
          <a:spcPct val="0"/>
        </a:spcAft>
        <a:defRPr sz="1800" b="1">
          <a:solidFill>
            <a:srgbClr val="FF6600"/>
          </a:solidFill>
          <a:latin typeface="Arial" charset="0"/>
        </a:defRPr>
      </a:lvl2pPr>
      <a:lvl3pPr algn="l" rtl="0" eaLnBrk="0" fontAlgn="base" hangingPunct="0">
        <a:spcBef>
          <a:spcPct val="0"/>
        </a:spcBef>
        <a:spcAft>
          <a:spcPct val="0"/>
        </a:spcAft>
        <a:defRPr sz="1800" b="1">
          <a:solidFill>
            <a:srgbClr val="FF6600"/>
          </a:solidFill>
          <a:latin typeface="Arial" charset="0"/>
        </a:defRPr>
      </a:lvl3pPr>
      <a:lvl4pPr algn="l" rtl="0" eaLnBrk="0" fontAlgn="base" hangingPunct="0">
        <a:spcBef>
          <a:spcPct val="0"/>
        </a:spcBef>
        <a:spcAft>
          <a:spcPct val="0"/>
        </a:spcAft>
        <a:defRPr sz="1800" b="1">
          <a:solidFill>
            <a:srgbClr val="FF6600"/>
          </a:solidFill>
          <a:latin typeface="Arial" charset="0"/>
        </a:defRPr>
      </a:lvl4pPr>
      <a:lvl5pPr algn="l" rtl="0" eaLnBrk="0" fontAlgn="base" hangingPunct="0">
        <a:spcBef>
          <a:spcPct val="0"/>
        </a:spcBef>
        <a:spcAft>
          <a:spcPct val="0"/>
        </a:spcAft>
        <a:defRPr sz="1800" b="1">
          <a:solidFill>
            <a:srgbClr val="FF6600"/>
          </a:solidFill>
          <a:latin typeface="Arial" charset="0"/>
        </a:defRPr>
      </a:lvl5pPr>
      <a:lvl6pPr marL="342900" algn="l" rtl="0" fontAlgn="base">
        <a:spcBef>
          <a:spcPct val="0"/>
        </a:spcBef>
        <a:spcAft>
          <a:spcPct val="0"/>
        </a:spcAft>
        <a:defRPr sz="1800" b="1">
          <a:solidFill>
            <a:srgbClr val="FF6600"/>
          </a:solidFill>
          <a:latin typeface="Arial" charset="0"/>
        </a:defRPr>
      </a:lvl6pPr>
      <a:lvl7pPr marL="685800" algn="l" rtl="0" fontAlgn="base">
        <a:spcBef>
          <a:spcPct val="0"/>
        </a:spcBef>
        <a:spcAft>
          <a:spcPct val="0"/>
        </a:spcAft>
        <a:defRPr sz="1800" b="1">
          <a:solidFill>
            <a:srgbClr val="FF6600"/>
          </a:solidFill>
          <a:latin typeface="Arial" charset="0"/>
        </a:defRPr>
      </a:lvl7pPr>
      <a:lvl8pPr marL="1028700" algn="l" rtl="0" fontAlgn="base">
        <a:spcBef>
          <a:spcPct val="0"/>
        </a:spcBef>
        <a:spcAft>
          <a:spcPct val="0"/>
        </a:spcAft>
        <a:defRPr sz="1800" b="1">
          <a:solidFill>
            <a:srgbClr val="FF6600"/>
          </a:solidFill>
          <a:latin typeface="Arial" charset="0"/>
        </a:defRPr>
      </a:lvl8pPr>
      <a:lvl9pPr marL="1371600" algn="l" rtl="0" fontAlgn="base">
        <a:spcBef>
          <a:spcPct val="0"/>
        </a:spcBef>
        <a:spcAft>
          <a:spcPct val="0"/>
        </a:spcAft>
        <a:defRPr sz="1800" b="1">
          <a:solidFill>
            <a:srgbClr val="FF6600"/>
          </a:solidFill>
          <a:latin typeface="Arial" charset="0"/>
        </a:defRPr>
      </a:lvl9pPr>
    </p:titleStyle>
    <p:bodyStyle>
      <a:lvl1pPr marL="257175" indent="-257175" algn="l" rtl="0" eaLnBrk="0" fontAlgn="base" hangingPunct="0">
        <a:spcBef>
          <a:spcPct val="20000"/>
        </a:spcBef>
        <a:spcAft>
          <a:spcPct val="0"/>
        </a:spcAft>
        <a:defRPr sz="1050">
          <a:solidFill>
            <a:schemeClr val="tx1"/>
          </a:solidFill>
          <a:latin typeface="+mn-lt"/>
          <a:ea typeface="+mn-ea"/>
          <a:cs typeface="+mn-cs"/>
        </a:defRPr>
      </a:lvl1pPr>
      <a:lvl2pPr marL="557213" indent="-214313" algn="l" rtl="0" eaLnBrk="0" fontAlgn="base" hangingPunct="0">
        <a:spcBef>
          <a:spcPct val="20000"/>
        </a:spcBef>
        <a:spcAft>
          <a:spcPct val="0"/>
        </a:spcAft>
        <a:buChar char="–"/>
        <a:defRPr sz="1050">
          <a:solidFill>
            <a:schemeClr val="tx1"/>
          </a:solidFill>
          <a:latin typeface="+mn-lt"/>
        </a:defRPr>
      </a:lvl2pPr>
      <a:lvl3pPr marL="857250" indent="-171450" algn="l" rtl="0" eaLnBrk="0" fontAlgn="base" hangingPunct="0">
        <a:spcBef>
          <a:spcPct val="20000"/>
        </a:spcBef>
        <a:spcAft>
          <a:spcPct val="0"/>
        </a:spcAft>
        <a:buChar char="•"/>
        <a:defRPr sz="1050">
          <a:solidFill>
            <a:schemeClr val="tx1"/>
          </a:solidFill>
          <a:latin typeface="+mn-lt"/>
        </a:defRPr>
      </a:lvl3pPr>
      <a:lvl4pPr marL="1200150" indent="-171450" algn="l" rtl="0" eaLnBrk="0" fontAlgn="base" hangingPunct="0">
        <a:spcBef>
          <a:spcPct val="20000"/>
        </a:spcBef>
        <a:spcAft>
          <a:spcPct val="0"/>
        </a:spcAft>
        <a:buChar char="–"/>
        <a:defRPr sz="1050">
          <a:solidFill>
            <a:schemeClr val="tx1"/>
          </a:solidFill>
          <a:latin typeface="+mn-lt"/>
        </a:defRPr>
      </a:lvl4pPr>
      <a:lvl5pPr marL="1543050" indent="-171450" algn="l" rtl="0" eaLnBrk="0" fontAlgn="base" hangingPunct="0">
        <a:spcBef>
          <a:spcPct val="20000"/>
        </a:spcBef>
        <a:spcAft>
          <a:spcPct val="0"/>
        </a:spcAft>
        <a:buChar char="»"/>
        <a:defRPr sz="1050">
          <a:solidFill>
            <a:schemeClr val="tx1"/>
          </a:solidFill>
          <a:latin typeface="+mn-lt"/>
        </a:defRPr>
      </a:lvl5pPr>
      <a:lvl6pPr marL="1885950" indent="-171450" algn="l" rtl="0" fontAlgn="base">
        <a:spcBef>
          <a:spcPct val="20000"/>
        </a:spcBef>
        <a:spcAft>
          <a:spcPct val="0"/>
        </a:spcAft>
        <a:buChar char="»"/>
        <a:defRPr sz="1050">
          <a:solidFill>
            <a:schemeClr val="tx1"/>
          </a:solidFill>
          <a:latin typeface="+mn-lt"/>
        </a:defRPr>
      </a:lvl6pPr>
      <a:lvl7pPr marL="2228850" indent="-171450" algn="l" rtl="0" fontAlgn="base">
        <a:spcBef>
          <a:spcPct val="20000"/>
        </a:spcBef>
        <a:spcAft>
          <a:spcPct val="0"/>
        </a:spcAft>
        <a:buChar char="»"/>
        <a:defRPr sz="1050">
          <a:solidFill>
            <a:schemeClr val="tx1"/>
          </a:solidFill>
          <a:latin typeface="+mn-lt"/>
        </a:defRPr>
      </a:lvl7pPr>
      <a:lvl8pPr marL="2571750" indent="-171450" algn="l" rtl="0" fontAlgn="base">
        <a:spcBef>
          <a:spcPct val="20000"/>
        </a:spcBef>
        <a:spcAft>
          <a:spcPct val="0"/>
        </a:spcAft>
        <a:buChar char="»"/>
        <a:defRPr sz="1050">
          <a:solidFill>
            <a:schemeClr val="tx1"/>
          </a:solidFill>
          <a:latin typeface="+mn-lt"/>
        </a:defRPr>
      </a:lvl8pPr>
      <a:lvl9pPr marL="2914650" indent="-171450" algn="l" rtl="0" fontAlgn="base">
        <a:spcBef>
          <a:spcPct val="20000"/>
        </a:spcBef>
        <a:spcAft>
          <a:spcPct val="0"/>
        </a:spcAft>
        <a:buChar char="»"/>
        <a:defRPr sz="1050">
          <a:solidFill>
            <a:schemeClr val="tx1"/>
          </a:solidFill>
          <a:latin typeface="+mn-lt"/>
        </a:defRPr>
      </a:lvl9pPr>
    </p:bodyStyle>
    <p:otherStyle>
      <a:defPPr>
        <a:defRPr lang="cs-CZ"/>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hyperlink" Target="mailto:kissos@ders.cz" TargetMode="Externa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7504" y="1340768"/>
            <a:ext cx="8928992" cy="5400600"/>
          </a:xfrm>
        </p:spPr>
        <p:txBody>
          <a:bodyPr/>
          <a:lstStyle/>
          <a:p>
            <a:pPr algn="ctr" eaLnBrk="1" hangingPunct="1">
              <a:lnSpc>
                <a:spcPct val="114000"/>
              </a:lnSpc>
              <a:defRPr/>
            </a:pPr>
            <a:r>
              <a:rPr lang="cs-CZ" sz="3600" dirty="0" smtClean="0">
                <a:effectLst>
                  <a:outerShdw blurRad="38100" dist="38100" dir="2700000" algn="tl">
                    <a:srgbClr val="000000">
                      <a:alpha val="43137"/>
                    </a:srgbClr>
                  </a:outerShdw>
                </a:effectLst>
              </a:rPr>
              <a:t>Výkaznictví ekonomických dat v rámci aplikace </a:t>
            </a:r>
            <a:r>
              <a:rPr lang="cs-CZ" sz="3600" dirty="0" err="1" smtClean="0">
                <a:effectLst>
                  <a:outerShdw blurRad="38100" dist="38100" dir="2700000" algn="tl">
                    <a:srgbClr val="000000">
                      <a:alpha val="43137"/>
                    </a:srgbClr>
                  </a:outerShdw>
                </a:effectLst>
              </a:rPr>
              <a:t>KISSoS</a:t>
            </a:r>
            <a:r>
              <a:rPr lang="cs-CZ" sz="3200" dirty="0">
                <a:effectLst>
                  <a:outerShdw blurRad="38100" dist="38100" dir="2700000" algn="tl">
                    <a:srgbClr val="000000">
                      <a:alpha val="43137"/>
                    </a:srgbClr>
                  </a:outerShdw>
                </a:effectLst>
              </a:rPr>
              <a:t/>
            </a:r>
            <a:br>
              <a:rPr lang="cs-CZ" sz="3200" dirty="0">
                <a:effectLst>
                  <a:outerShdw blurRad="38100" dist="38100" dir="2700000" algn="tl">
                    <a:srgbClr val="000000">
                      <a:alpha val="43137"/>
                    </a:srgbClr>
                  </a:outerShdw>
                </a:effectLst>
              </a:rPr>
            </a:br>
            <a:r>
              <a:rPr lang="cs-CZ" sz="3200" dirty="0" smtClean="0">
                <a:solidFill>
                  <a:srgbClr val="FF9900"/>
                </a:solidFill>
                <a:effectLst>
                  <a:outerShdw blurRad="38100" dist="38100" dir="2700000" algn="tl">
                    <a:srgbClr val="000000">
                      <a:alpha val="43137"/>
                    </a:srgbClr>
                  </a:outerShdw>
                </a:effectLst>
              </a:rPr>
              <a:t/>
            </a:r>
            <a:br>
              <a:rPr lang="cs-CZ" sz="3200" dirty="0" smtClean="0">
                <a:solidFill>
                  <a:srgbClr val="FF9900"/>
                </a:solidFill>
                <a:effectLst>
                  <a:outerShdw blurRad="38100" dist="38100" dir="2700000" algn="tl">
                    <a:srgbClr val="000000">
                      <a:alpha val="43137"/>
                    </a:srgbClr>
                  </a:outerShdw>
                </a:effectLst>
              </a:rPr>
            </a:br>
            <a:r>
              <a:rPr lang="cs-CZ" sz="3200" dirty="0">
                <a:solidFill>
                  <a:srgbClr val="FF9900"/>
                </a:solidFill>
                <a:effectLst>
                  <a:outerShdw blurRad="38100" dist="38100" dir="2700000" algn="tl">
                    <a:srgbClr val="000000">
                      <a:alpha val="43137"/>
                    </a:srgbClr>
                  </a:outerShdw>
                </a:effectLst>
              </a:rPr>
              <a:t/>
            </a:r>
            <a:br>
              <a:rPr lang="cs-CZ" sz="3200" dirty="0">
                <a:solidFill>
                  <a:srgbClr val="FF9900"/>
                </a:solidFill>
                <a:effectLst>
                  <a:outerShdw blurRad="38100" dist="38100" dir="2700000" algn="tl">
                    <a:srgbClr val="000000">
                      <a:alpha val="43137"/>
                    </a:srgbClr>
                  </a:outerShdw>
                </a:effectLst>
              </a:rPr>
            </a:br>
            <a:r>
              <a:rPr lang="cs-CZ" b="0" dirty="0" smtClean="0">
                <a:solidFill>
                  <a:srgbClr val="002060"/>
                </a:solidFill>
              </a:rPr>
              <a:t>Setkání ekonomických pracovníků poskytovatelů </a:t>
            </a:r>
            <a:r>
              <a:rPr lang="cs-CZ" b="0" dirty="0">
                <a:solidFill>
                  <a:srgbClr val="002060"/>
                </a:solidFill>
              </a:rPr>
              <a:t>sociálních služeb </a:t>
            </a:r>
            <a:r>
              <a:rPr lang="cs-CZ" b="0" dirty="0" smtClean="0">
                <a:solidFill>
                  <a:srgbClr val="002060"/>
                </a:solidFill>
              </a:rPr>
              <a:t>ve </a:t>
            </a:r>
            <a:r>
              <a:rPr lang="cs-CZ" b="0" dirty="0">
                <a:solidFill>
                  <a:srgbClr val="002060"/>
                </a:solidFill>
              </a:rPr>
              <a:t>Zlínském </a:t>
            </a:r>
            <a:r>
              <a:rPr lang="cs-CZ" b="0" dirty="0" smtClean="0">
                <a:solidFill>
                  <a:srgbClr val="002060"/>
                </a:solidFill>
              </a:rPr>
              <a:t>kraji</a:t>
            </a:r>
            <a:r>
              <a:rPr lang="cs-CZ" sz="2000" b="0" dirty="0" smtClean="0">
                <a:solidFill>
                  <a:srgbClr val="002060"/>
                </a:solidFill>
              </a:rPr>
              <a:t/>
            </a:r>
            <a:br>
              <a:rPr lang="cs-CZ" sz="2000" b="0" dirty="0" smtClean="0">
                <a:solidFill>
                  <a:srgbClr val="002060"/>
                </a:solidFill>
              </a:rPr>
            </a:br>
            <a:r>
              <a:rPr lang="cs-CZ" dirty="0">
                <a:solidFill>
                  <a:srgbClr val="002060"/>
                </a:solidFill>
                <a:effectLst>
                  <a:outerShdw blurRad="38100" dist="38100" dir="2700000" algn="tl">
                    <a:srgbClr val="000000">
                      <a:alpha val="43137"/>
                    </a:srgbClr>
                  </a:outerShdw>
                </a:effectLst>
              </a:rPr>
              <a:t/>
            </a:r>
            <a:br>
              <a:rPr lang="cs-CZ" dirty="0">
                <a:solidFill>
                  <a:srgbClr val="002060"/>
                </a:solidFill>
                <a:effectLst>
                  <a:outerShdw blurRad="38100" dist="38100" dir="2700000" algn="tl">
                    <a:srgbClr val="000000">
                      <a:alpha val="43137"/>
                    </a:srgbClr>
                  </a:outerShdw>
                </a:effectLst>
              </a:rPr>
            </a:br>
            <a:r>
              <a:rPr lang="cs-CZ" b="0" dirty="0" smtClean="0">
                <a:solidFill>
                  <a:srgbClr val="002060"/>
                </a:solidFill>
                <a:effectLst>
                  <a:outerShdw blurRad="38100" dist="38100" dir="2700000" algn="tl">
                    <a:srgbClr val="000000">
                      <a:alpha val="43137"/>
                    </a:srgbClr>
                  </a:outerShdw>
                </a:effectLst>
              </a:rPr>
              <a:t>Zlín, 19. </a:t>
            </a:r>
            <a:r>
              <a:rPr lang="cs-CZ" b="0" dirty="0">
                <a:solidFill>
                  <a:srgbClr val="002060"/>
                </a:solidFill>
                <a:effectLst>
                  <a:outerShdw blurRad="38100" dist="38100" dir="2700000" algn="tl">
                    <a:srgbClr val="000000">
                      <a:alpha val="43137"/>
                    </a:srgbClr>
                  </a:outerShdw>
                </a:effectLst>
              </a:rPr>
              <a:t>9</a:t>
            </a:r>
            <a:r>
              <a:rPr lang="cs-CZ" b="0" dirty="0" smtClean="0">
                <a:solidFill>
                  <a:srgbClr val="002060"/>
                </a:solidFill>
                <a:effectLst>
                  <a:outerShdw blurRad="38100" dist="38100" dir="2700000" algn="tl">
                    <a:srgbClr val="000000">
                      <a:alpha val="43137"/>
                    </a:srgbClr>
                  </a:outerShdw>
                </a:effectLst>
              </a:rPr>
              <a:t>. 2019</a:t>
            </a:r>
            <a:endParaRPr lang="cs-CZ" dirty="0">
              <a:solidFill>
                <a:srgbClr val="002060"/>
              </a:solidFill>
              <a:effectLst>
                <a:outerShdw blurRad="38100" dist="38100" dir="2700000" algn="tl">
                  <a:srgbClr val="000000">
                    <a:alpha val="43137"/>
                  </a:srgbClr>
                </a:outerShdw>
              </a:effectLst>
            </a:endParaRPr>
          </a:p>
        </p:txBody>
      </p:sp>
      <p:pic>
        <p:nvPicPr>
          <p:cNvPr id="3" name="Obrázek 2"/>
          <p:cNvPicPr>
            <a:picLocks noChangeAspect="1"/>
          </p:cNvPicPr>
          <p:nvPr/>
        </p:nvPicPr>
        <p:blipFill>
          <a:blip r:embed="rId3"/>
          <a:stretch>
            <a:fillRect/>
          </a:stretch>
        </p:blipFill>
        <p:spPr>
          <a:xfrm>
            <a:off x="7199784" y="5170464"/>
            <a:ext cx="1944216" cy="168753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Výkaznictví – </a:t>
            </a:r>
            <a:r>
              <a:rPr lang="cs-CZ" dirty="0" err="1"/>
              <a:t>KISSoS</a:t>
            </a:r>
            <a:r>
              <a:rPr lang="cs-CZ" dirty="0"/>
              <a:t> – Vstupní data – nejvýznamnější změny od r. 2018</a:t>
            </a:r>
          </a:p>
        </p:txBody>
      </p:sp>
      <p:sp>
        <p:nvSpPr>
          <p:cNvPr id="3" name="Zástupný symbol pro obsah 2"/>
          <p:cNvSpPr>
            <a:spLocks noGrp="1"/>
          </p:cNvSpPr>
          <p:nvPr>
            <p:ph idx="1"/>
          </p:nvPr>
        </p:nvSpPr>
        <p:spPr/>
        <p:txBody>
          <a:bodyPr/>
          <a:lstStyle/>
          <a:p>
            <a:pPr algn="just"/>
            <a:r>
              <a:rPr lang="cs-CZ" sz="1400" b="1" dirty="0">
                <a:solidFill>
                  <a:srgbClr val="002060"/>
                </a:solidFill>
              </a:rPr>
              <a:t>Sada – Dělení uživatelů dle věkových skupin</a:t>
            </a:r>
          </a:p>
          <a:p>
            <a:pPr algn="just">
              <a:buFont typeface="Arial" panose="020B0604020202020204" pitchFamily="34" charset="0"/>
              <a:buChar char="•"/>
            </a:pPr>
            <a:r>
              <a:rPr lang="cs-CZ" sz="1400" dirty="0">
                <a:solidFill>
                  <a:srgbClr val="002060"/>
                </a:solidFill>
              </a:rPr>
              <a:t>struktura věkových skupin je od roku 2018 uzpůsobena podle </a:t>
            </a:r>
            <a:r>
              <a:rPr lang="cs-CZ" sz="1400" b="1" dirty="0">
                <a:solidFill>
                  <a:srgbClr val="002060"/>
                </a:solidFill>
              </a:rPr>
              <a:t>žádosti o registraci sociální služby</a:t>
            </a:r>
            <a:r>
              <a:rPr lang="cs-CZ" sz="1400" dirty="0">
                <a:solidFill>
                  <a:srgbClr val="002060"/>
                </a:solidFill>
              </a:rPr>
              <a:t> v Registru.</a:t>
            </a:r>
          </a:p>
          <a:p>
            <a:endParaRPr lang="cs-CZ" dirty="0"/>
          </a:p>
        </p:txBody>
      </p:sp>
      <p:pic>
        <p:nvPicPr>
          <p:cNvPr id="4" name="Obrázek 3"/>
          <p:cNvPicPr>
            <a:picLocks noChangeAspect="1"/>
          </p:cNvPicPr>
          <p:nvPr/>
        </p:nvPicPr>
        <p:blipFill rotWithShape="1">
          <a:blip r:embed="rId2"/>
          <a:srcRect l="1913" t="21852" r="2701" b="13810"/>
          <a:stretch/>
        </p:blipFill>
        <p:spPr>
          <a:xfrm>
            <a:off x="323467" y="2996803"/>
            <a:ext cx="8497006" cy="3456384"/>
          </a:xfrm>
          <a:prstGeom prst="rect">
            <a:avLst/>
          </a:prstGeom>
        </p:spPr>
      </p:pic>
    </p:spTree>
    <p:extLst>
      <p:ext uri="{BB962C8B-B14F-4D97-AF65-F5344CB8AC3E}">
        <p14:creationId xmlns:p14="http://schemas.microsoft.com/office/powerpoint/2010/main" val="16954829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Výkaznictví – </a:t>
            </a:r>
            <a:r>
              <a:rPr lang="cs-CZ" dirty="0" err="1"/>
              <a:t>KISSoS</a:t>
            </a:r>
            <a:r>
              <a:rPr lang="cs-CZ" dirty="0"/>
              <a:t> – Vstupní data – nejvýznamnější změny od r. 2018</a:t>
            </a:r>
          </a:p>
        </p:txBody>
      </p:sp>
      <p:sp>
        <p:nvSpPr>
          <p:cNvPr id="3" name="Zástupný symbol pro obsah 2"/>
          <p:cNvSpPr>
            <a:spLocks noGrp="1"/>
          </p:cNvSpPr>
          <p:nvPr>
            <p:ph idx="1"/>
          </p:nvPr>
        </p:nvSpPr>
        <p:spPr/>
        <p:txBody>
          <a:bodyPr/>
          <a:lstStyle/>
          <a:p>
            <a:pPr algn="just"/>
            <a:r>
              <a:rPr lang="cs-CZ" sz="1400" b="1" dirty="0">
                <a:solidFill>
                  <a:srgbClr val="002060"/>
                </a:solidFill>
              </a:rPr>
              <a:t>Sada – Členění pracovníků dle pracovního zařazení</a:t>
            </a:r>
          </a:p>
          <a:p>
            <a:pPr algn="just">
              <a:buFont typeface="Arial" panose="020B0604020202020204" pitchFamily="34" charset="0"/>
              <a:buChar char="•"/>
            </a:pPr>
            <a:r>
              <a:rPr lang="cs-CZ" sz="1400" dirty="0">
                <a:solidFill>
                  <a:srgbClr val="002060"/>
                </a:solidFill>
              </a:rPr>
              <a:t>z důvodu možnosti nastavit kontrolu souvztažností přidány součtové řádky úvazků pracovníků v PP a nepodílející se na PP - </a:t>
            </a:r>
            <a:r>
              <a:rPr lang="cs-CZ" sz="1400" i="1" dirty="0">
                <a:solidFill>
                  <a:srgbClr val="FF0000"/>
                </a:solidFill>
              </a:rPr>
              <a:t>Metodika Výkazy v aplikaci </a:t>
            </a:r>
            <a:r>
              <a:rPr lang="cs-CZ" sz="1400" i="1" dirty="0" err="1">
                <a:solidFill>
                  <a:srgbClr val="FF0000"/>
                </a:solidFill>
              </a:rPr>
              <a:t>KISSoS</a:t>
            </a:r>
            <a:r>
              <a:rPr lang="cs-CZ" sz="1400" i="1" dirty="0">
                <a:solidFill>
                  <a:srgbClr val="FF0000"/>
                </a:solidFill>
              </a:rPr>
              <a:t> – kontrola souvztažností</a:t>
            </a:r>
          </a:p>
          <a:p>
            <a:endParaRPr lang="cs-CZ" dirty="0"/>
          </a:p>
        </p:txBody>
      </p:sp>
      <p:pic>
        <p:nvPicPr>
          <p:cNvPr id="4" name="Obrázek 3"/>
          <p:cNvPicPr>
            <a:picLocks noChangeAspect="1"/>
          </p:cNvPicPr>
          <p:nvPr/>
        </p:nvPicPr>
        <p:blipFill rotWithShape="1">
          <a:blip r:embed="rId3"/>
          <a:srcRect l="1569" t="27466" r="24801" b="7112"/>
          <a:stretch/>
        </p:blipFill>
        <p:spPr>
          <a:xfrm>
            <a:off x="539491" y="2780928"/>
            <a:ext cx="8280920" cy="3816424"/>
          </a:xfrm>
          <a:prstGeom prst="rect">
            <a:avLst/>
          </a:prstGeom>
        </p:spPr>
      </p:pic>
    </p:spTree>
    <p:extLst>
      <p:ext uri="{BB962C8B-B14F-4D97-AF65-F5344CB8AC3E}">
        <p14:creationId xmlns:p14="http://schemas.microsoft.com/office/powerpoint/2010/main" val="35614231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84214" y="1268760"/>
            <a:ext cx="7991475" cy="576262"/>
          </a:xfrm>
        </p:spPr>
        <p:txBody>
          <a:bodyPr/>
          <a:lstStyle/>
          <a:p>
            <a:pPr marL="285750" indent="-285750">
              <a:buFont typeface="Arial" panose="020B0604020202020204" pitchFamily="34" charset="0"/>
              <a:buChar char="•"/>
            </a:pPr>
            <a:r>
              <a:rPr lang="cs-CZ" sz="1400" dirty="0">
                <a:solidFill>
                  <a:srgbClr val="002060"/>
                </a:solidFill>
              </a:rPr>
              <a:t>upraven </a:t>
            </a:r>
            <a:r>
              <a:rPr lang="cs-CZ" sz="1400" u="sng" dirty="0">
                <a:solidFill>
                  <a:srgbClr val="002060"/>
                </a:solidFill>
              </a:rPr>
              <a:t>příklad na výpočet průměrného počtu přepočtených úvazků (kdo je do výpočtu zahrnut, jak postupovat v případě, že služba nepůsobí celý rok atd.)</a:t>
            </a:r>
            <a:endParaRPr lang="cs-CZ" sz="1400" dirty="0"/>
          </a:p>
        </p:txBody>
      </p:sp>
      <p:sp>
        <p:nvSpPr>
          <p:cNvPr id="3" name="Zástupný symbol pro obsah 2"/>
          <p:cNvSpPr>
            <a:spLocks noGrp="1"/>
          </p:cNvSpPr>
          <p:nvPr>
            <p:ph idx="1"/>
          </p:nvPr>
        </p:nvSpPr>
        <p:spPr>
          <a:xfrm>
            <a:off x="684214" y="1772816"/>
            <a:ext cx="7991475" cy="5760640"/>
          </a:xfrm>
        </p:spPr>
        <p:txBody>
          <a:bodyPr/>
          <a:lstStyle/>
          <a:p>
            <a:r>
              <a:rPr lang="cs-CZ" sz="900" b="1" i="1" dirty="0">
                <a:solidFill>
                  <a:srgbClr val="FF0000"/>
                </a:solidFill>
              </a:rPr>
              <a:t>Metodika pro sběr dat za jednotlivé sociální služby poskytované na území Zlínského kraje – str. </a:t>
            </a:r>
            <a:r>
              <a:rPr lang="cs-CZ" sz="900" b="1" i="1" dirty="0" smtClean="0">
                <a:solidFill>
                  <a:srgbClr val="FF0000"/>
                </a:solidFill>
              </a:rPr>
              <a:t>18</a:t>
            </a:r>
            <a:endParaRPr lang="cs-CZ" sz="900" b="1" i="1" dirty="0"/>
          </a:p>
          <a:p>
            <a:endParaRPr lang="cs-CZ" sz="900" b="1" u="sng" dirty="0" smtClean="0"/>
          </a:p>
          <a:p>
            <a:r>
              <a:rPr lang="cs-CZ" sz="900" b="1" u="sng" dirty="0" smtClean="0"/>
              <a:t>PŘÍKLAD </a:t>
            </a:r>
            <a:r>
              <a:rPr lang="cs-CZ" sz="900" b="1" u="sng" dirty="0"/>
              <a:t>na výpočet průměrného počtu přepočtených </a:t>
            </a:r>
            <a:r>
              <a:rPr lang="cs-CZ" sz="900" b="1" u="sng" dirty="0" smtClean="0"/>
              <a:t>úvazků</a:t>
            </a:r>
          </a:p>
          <a:p>
            <a:endParaRPr lang="cs-CZ" sz="900" dirty="0"/>
          </a:p>
          <a:p>
            <a:r>
              <a:rPr lang="cs-CZ" sz="900" dirty="0"/>
              <a:t> </a:t>
            </a:r>
            <a:r>
              <a:rPr lang="cs-CZ" sz="900" b="1" dirty="0"/>
              <a:t>A* =</a:t>
            </a:r>
            <a:r>
              <a:rPr lang="cs-CZ" sz="900" dirty="0"/>
              <a:t> Celkový počet hodin odpracovaných všemi zaměstnanci + neodpracované hodiny v důsledku čerpání dovolené na zotavenou + neodpracované hodiny v důsledku překážek v práci na straně zaměstnavatele a překážek v práci na straně zaměstnance, při kterých má nárok na náhradu mzdy + neodpracované hodiny v důsledku pracovní neschopnosti, za niž jsou poskytovány dávky nemocenského pojištění.</a:t>
            </a:r>
          </a:p>
          <a:p>
            <a:r>
              <a:rPr lang="cs-CZ" sz="900" i="1" dirty="0"/>
              <a:t>* V případě </a:t>
            </a:r>
            <a:r>
              <a:rPr lang="cs-CZ" sz="900" b="1" i="1" dirty="0"/>
              <a:t>děleného úvazku</a:t>
            </a:r>
            <a:r>
              <a:rPr lang="cs-CZ" sz="900" i="1" dirty="0"/>
              <a:t> osoby v organizaci je nutné do hodnoty A zahrnout pouze hodiny, které se vztahují k identifikátoru, za který jsou data vyplňována.</a:t>
            </a:r>
            <a:endParaRPr lang="cs-CZ" sz="900" b="1" dirty="0"/>
          </a:p>
          <a:p>
            <a:r>
              <a:rPr lang="cs-CZ" sz="900" i="1" dirty="0"/>
              <a:t> </a:t>
            </a:r>
            <a:endParaRPr lang="cs-CZ" sz="900" b="1" dirty="0"/>
          </a:p>
          <a:p>
            <a:r>
              <a:rPr lang="cs-CZ" sz="900" b="1" dirty="0"/>
              <a:t> Příklad pro 8 hodinovou pracovní dobu v roce 2018:</a:t>
            </a:r>
            <a:endParaRPr lang="cs-CZ" sz="900" dirty="0"/>
          </a:p>
          <a:p>
            <a:pPr lvl="0"/>
            <a:r>
              <a:rPr lang="cs-CZ" sz="900" dirty="0"/>
              <a:t>za rok pracovali ve službě 4 zaměstnanci:</a:t>
            </a:r>
          </a:p>
          <a:p>
            <a:pPr lvl="0"/>
            <a:r>
              <a:rPr lang="cs-CZ" sz="900" dirty="0"/>
              <a:t>Pepa – celý rok na plný úvazek = 2088 hodin</a:t>
            </a:r>
          </a:p>
          <a:p>
            <a:pPr lvl="0"/>
            <a:r>
              <a:rPr lang="cs-CZ" sz="900" dirty="0"/>
              <a:t>Lenka – celý rok na plný úvazek = 2088 hodin</a:t>
            </a:r>
          </a:p>
          <a:p>
            <a:pPr lvl="0"/>
            <a:r>
              <a:rPr lang="cs-CZ" sz="900" dirty="0"/>
              <a:t>Zdeněk – od 1. 9. na 0,5 úvazku = 344 hodin</a:t>
            </a:r>
          </a:p>
          <a:p>
            <a:pPr lvl="0"/>
            <a:r>
              <a:rPr lang="cs-CZ" sz="900" dirty="0"/>
              <a:t>Eva – od 1. 1. do 30. 6. na plný úvazek = 1040 hodin</a:t>
            </a:r>
          </a:p>
          <a:p>
            <a:r>
              <a:rPr lang="cs-CZ" sz="900" dirty="0"/>
              <a:t>Celkem – 5560 hodin → hodnota A</a:t>
            </a:r>
          </a:p>
          <a:p>
            <a:endParaRPr lang="cs-CZ" sz="900" dirty="0"/>
          </a:p>
          <a:p>
            <a:r>
              <a:rPr lang="cs-CZ" sz="900" b="1" dirty="0"/>
              <a:t>B* = </a:t>
            </a:r>
            <a:r>
              <a:rPr lang="cs-CZ" sz="900" dirty="0"/>
              <a:t>Celkový roční fond pracovní doby na jednoho zaměstnance pracujícího na plnou pracovní dobu pro sledovaný rok. V případě 8 hodinové pracovní doby je to v roce 2018 hodnota B 2088 hodin.</a:t>
            </a:r>
            <a:endParaRPr lang="cs-CZ" sz="900" b="1" dirty="0"/>
          </a:p>
          <a:p>
            <a:r>
              <a:rPr lang="cs-CZ" sz="900" dirty="0"/>
              <a:t> </a:t>
            </a:r>
          </a:p>
          <a:p>
            <a:r>
              <a:rPr lang="cs-CZ" sz="900" dirty="0"/>
              <a:t>A = 5560 hodin</a:t>
            </a:r>
          </a:p>
          <a:p>
            <a:r>
              <a:rPr lang="cs-CZ" sz="900" dirty="0"/>
              <a:t>B = 2088 hodin</a:t>
            </a:r>
          </a:p>
          <a:p>
            <a:r>
              <a:rPr lang="cs-CZ" sz="900" b="1" dirty="0"/>
              <a:t>Průměrný počet přepočtených úvazků = A/B = 5560/2088 = 2,66</a:t>
            </a:r>
            <a:endParaRPr lang="cs-CZ" sz="900" dirty="0"/>
          </a:p>
          <a:p>
            <a:r>
              <a:rPr lang="cs-CZ" sz="900" dirty="0"/>
              <a:t> </a:t>
            </a:r>
            <a:endParaRPr lang="cs-CZ" sz="900" b="1" dirty="0"/>
          </a:p>
          <a:p>
            <a:r>
              <a:rPr lang="cs-CZ" sz="900" i="1" dirty="0"/>
              <a:t>* V případě, že služba </a:t>
            </a:r>
            <a:r>
              <a:rPr lang="cs-CZ" sz="900" b="1" i="1" dirty="0"/>
              <a:t>nepůsobí celý rok</a:t>
            </a:r>
            <a:r>
              <a:rPr lang="cs-CZ" sz="900" i="1" dirty="0"/>
              <a:t>, je nutné upravit hodnotu B dle reálného fondu pracovní doby připadající na jednoho zaměstnance pracujícího na plnou pracovní dobu připadající na tu část roku, kdy služba fungovala. To platí i pro přepočet DPP na průměrný počet přepočtených úvazků.</a:t>
            </a:r>
            <a:endParaRPr lang="cs-CZ" sz="900" b="1" dirty="0"/>
          </a:p>
          <a:p>
            <a:r>
              <a:rPr lang="cs-CZ" sz="900" dirty="0"/>
              <a:t> </a:t>
            </a:r>
            <a:r>
              <a:rPr lang="cs-CZ" sz="900" b="1" dirty="0" smtClean="0"/>
              <a:t>Příklad</a:t>
            </a:r>
            <a:r>
              <a:rPr lang="cs-CZ" sz="900" b="1" dirty="0"/>
              <a:t>:</a:t>
            </a:r>
          </a:p>
          <a:p>
            <a:r>
              <a:rPr lang="cs-CZ" sz="900" dirty="0"/>
              <a:t>Sociální služba vznikla k 1. 10. 2018, hodnota B, tedy fond pracovní doby připadající na jednoho zaměstnance pracujícího na plnou pracovní dobu v případě 8 hodinové pracovní doby činí pro rok 2018 celkem 528 hodin (říjen 184 hodin + listopad 176 hodin + prosinec 168 hodin).</a:t>
            </a:r>
            <a:endParaRPr lang="cs-CZ" sz="900" b="1" dirty="0"/>
          </a:p>
          <a:p>
            <a:endParaRPr lang="cs-CZ" sz="1000" dirty="0"/>
          </a:p>
          <a:p>
            <a:endParaRPr lang="cs-CZ" sz="1000" dirty="0"/>
          </a:p>
        </p:txBody>
      </p:sp>
    </p:spTree>
    <p:extLst>
      <p:ext uri="{BB962C8B-B14F-4D97-AF65-F5344CB8AC3E}">
        <p14:creationId xmlns:p14="http://schemas.microsoft.com/office/powerpoint/2010/main" val="33037210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84213" y="1340768"/>
            <a:ext cx="7991475" cy="576262"/>
          </a:xfrm>
        </p:spPr>
        <p:txBody>
          <a:bodyPr/>
          <a:lstStyle/>
          <a:p>
            <a:r>
              <a:rPr lang="cs-CZ" dirty="0"/>
              <a:t>Výkaznictví – </a:t>
            </a:r>
            <a:r>
              <a:rPr lang="cs-CZ" dirty="0" err="1"/>
              <a:t>KISSoS</a:t>
            </a:r>
            <a:r>
              <a:rPr lang="cs-CZ" dirty="0"/>
              <a:t> – Vstupní data – nejvýznamnější změny od r. 2018</a:t>
            </a:r>
          </a:p>
        </p:txBody>
      </p:sp>
      <p:sp>
        <p:nvSpPr>
          <p:cNvPr id="3" name="Zástupný symbol pro obsah 2"/>
          <p:cNvSpPr>
            <a:spLocks noGrp="1"/>
          </p:cNvSpPr>
          <p:nvPr>
            <p:ph idx="1"/>
          </p:nvPr>
        </p:nvSpPr>
        <p:spPr>
          <a:xfrm>
            <a:off x="684214" y="1844824"/>
            <a:ext cx="7991475" cy="4752527"/>
          </a:xfrm>
        </p:spPr>
        <p:txBody>
          <a:bodyPr/>
          <a:lstStyle/>
          <a:p>
            <a:pPr algn="just"/>
            <a:endParaRPr lang="cs-CZ" sz="1400" b="1" dirty="0">
              <a:solidFill>
                <a:srgbClr val="002060"/>
              </a:solidFill>
            </a:endParaRPr>
          </a:p>
          <a:p>
            <a:pPr algn="just"/>
            <a:r>
              <a:rPr lang="cs-CZ" sz="1400" b="1" dirty="0">
                <a:solidFill>
                  <a:srgbClr val="002060"/>
                </a:solidFill>
              </a:rPr>
              <a:t>Sada – FINANCE – zdroje financování/náklady</a:t>
            </a:r>
          </a:p>
          <a:p>
            <a:pPr algn="just">
              <a:buFont typeface="Arial" panose="020B0604020202020204" pitchFamily="34" charset="0"/>
              <a:buChar char="•"/>
            </a:pPr>
            <a:r>
              <a:rPr lang="cs-CZ" sz="1400" u="sng" dirty="0">
                <a:solidFill>
                  <a:srgbClr val="002060"/>
                </a:solidFill>
              </a:rPr>
              <a:t>data z rozpočtu 4. termín se do této sady automaticky překlopí při podpisu rozpočtu statutárním zástupcem!</a:t>
            </a:r>
          </a:p>
          <a:p>
            <a:pPr algn="just">
              <a:buFont typeface="Arial" panose="020B0604020202020204" pitchFamily="34" charset="0"/>
              <a:buChar char="•"/>
            </a:pPr>
            <a:r>
              <a:rPr lang="cs-CZ" sz="1400" u="sng" dirty="0">
                <a:solidFill>
                  <a:srgbClr val="002060"/>
                </a:solidFill>
              </a:rPr>
              <a:t>nutno doplnit pouze rozpad celkových mzdových nákladů</a:t>
            </a:r>
          </a:p>
          <a:p>
            <a:endParaRPr lang="cs-CZ" dirty="0"/>
          </a:p>
        </p:txBody>
      </p:sp>
      <p:pic>
        <p:nvPicPr>
          <p:cNvPr id="4" name="Obrázek 3"/>
          <p:cNvPicPr>
            <a:picLocks noChangeAspect="1"/>
          </p:cNvPicPr>
          <p:nvPr/>
        </p:nvPicPr>
        <p:blipFill rotWithShape="1">
          <a:blip r:embed="rId2"/>
          <a:srcRect l="1771" t="29705" r="34623"/>
          <a:stretch/>
        </p:blipFill>
        <p:spPr>
          <a:xfrm>
            <a:off x="431031" y="3284984"/>
            <a:ext cx="8101409" cy="2992933"/>
          </a:xfrm>
          <a:prstGeom prst="rect">
            <a:avLst/>
          </a:prstGeom>
        </p:spPr>
      </p:pic>
    </p:spTree>
    <p:extLst>
      <p:ext uri="{BB962C8B-B14F-4D97-AF65-F5344CB8AC3E}">
        <p14:creationId xmlns:p14="http://schemas.microsoft.com/office/powerpoint/2010/main" val="35837446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84213" y="1340768"/>
            <a:ext cx="7991475" cy="576262"/>
          </a:xfrm>
        </p:spPr>
        <p:txBody>
          <a:bodyPr/>
          <a:lstStyle/>
          <a:p>
            <a:r>
              <a:rPr lang="cs-CZ" dirty="0"/>
              <a:t>Výkaznictví – </a:t>
            </a:r>
            <a:r>
              <a:rPr lang="cs-CZ" dirty="0" err="1"/>
              <a:t>KISSoS</a:t>
            </a:r>
            <a:endParaRPr lang="cs-CZ" dirty="0"/>
          </a:p>
        </p:txBody>
      </p:sp>
      <p:sp>
        <p:nvSpPr>
          <p:cNvPr id="3" name="Zástupný symbol pro obsah 2"/>
          <p:cNvSpPr>
            <a:spLocks noGrp="1"/>
          </p:cNvSpPr>
          <p:nvPr>
            <p:ph idx="1"/>
          </p:nvPr>
        </p:nvSpPr>
        <p:spPr>
          <a:xfrm>
            <a:off x="684212" y="1844824"/>
            <a:ext cx="7991475" cy="4608512"/>
          </a:xfrm>
        </p:spPr>
        <p:txBody>
          <a:bodyPr/>
          <a:lstStyle/>
          <a:p>
            <a:pPr marL="0" indent="0"/>
            <a:r>
              <a:rPr lang="cs-CZ" sz="1400" b="1" u="sng" dirty="0">
                <a:solidFill>
                  <a:srgbClr val="002060"/>
                </a:solidFill>
              </a:rPr>
              <a:t>Pro připomenutí:</a:t>
            </a:r>
          </a:p>
          <a:p>
            <a:pPr marL="0" indent="0"/>
            <a:r>
              <a:rPr lang="cs-CZ" sz="1400" dirty="0">
                <a:solidFill>
                  <a:srgbClr val="002060"/>
                </a:solidFill>
              </a:rPr>
              <a:t>V </a:t>
            </a:r>
            <a:r>
              <a:rPr lang="cs-CZ" sz="1400" i="1" dirty="0">
                <a:solidFill>
                  <a:srgbClr val="002060"/>
                </a:solidFill>
              </a:rPr>
              <a:t>Rozpočtu a vyúčtování</a:t>
            </a:r>
            <a:r>
              <a:rPr lang="cs-CZ" sz="1400" dirty="0">
                <a:solidFill>
                  <a:srgbClr val="002060"/>
                </a:solidFill>
              </a:rPr>
              <a:t>, v sadě </a:t>
            </a:r>
            <a:r>
              <a:rPr lang="cs-CZ" sz="1400" b="1" dirty="0">
                <a:solidFill>
                  <a:srgbClr val="002060"/>
                </a:solidFill>
              </a:rPr>
              <a:t>Náklady a Výnosy </a:t>
            </a:r>
            <a:r>
              <a:rPr lang="cs-CZ" sz="1400" dirty="0">
                <a:solidFill>
                  <a:srgbClr val="002060"/>
                </a:solidFill>
              </a:rPr>
              <a:t>se vyplněné hodnoty z 1. termínu po uložení přenesou do 2. termínu, po zpřesnění a kontrole se po uložení překlopí dále do 3. termínu.</a:t>
            </a:r>
          </a:p>
          <a:p>
            <a:pPr marL="0" indent="0"/>
            <a:r>
              <a:rPr lang="cs-CZ" sz="1400" dirty="0">
                <a:solidFill>
                  <a:srgbClr val="002060"/>
                </a:solidFill>
              </a:rPr>
              <a:t> </a:t>
            </a:r>
          </a:p>
          <a:p>
            <a:pPr marL="0" indent="0"/>
            <a:r>
              <a:rPr lang="cs-CZ" sz="1400" dirty="0">
                <a:solidFill>
                  <a:srgbClr val="002060"/>
                </a:solidFill>
              </a:rPr>
              <a:t>Termín 4. Vyúčtování je bez předvyplněných hodnot, zde je nutné vyplnit dle skutečnosti a hodnoty se po podpisu a odeslání na Kraj „překlopí“ do </a:t>
            </a:r>
            <a:r>
              <a:rPr lang="cs-CZ" sz="1400" i="1" dirty="0">
                <a:solidFill>
                  <a:srgbClr val="002060"/>
                </a:solidFill>
              </a:rPr>
              <a:t>Výkazu Skutečnost</a:t>
            </a:r>
            <a:r>
              <a:rPr lang="cs-CZ" sz="1400" dirty="0">
                <a:solidFill>
                  <a:srgbClr val="002060"/>
                </a:solidFill>
              </a:rPr>
              <a:t>.</a:t>
            </a:r>
          </a:p>
          <a:p>
            <a:pPr marL="285750" indent="-285750">
              <a:buFontTx/>
              <a:buChar char="-"/>
            </a:pPr>
            <a:r>
              <a:rPr lang="cs-CZ" sz="1400" dirty="0">
                <a:solidFill>
                  <a:srgbClr val="002060"/>
                </a:solidFill>
              </a:rPr>
              <a:t>na základě přání poskytovatelů</a:t>
            </a:r>
          </a:p>
          <a:p>
            <a:pPr marL="285750" indent="-285750">
              <a:buFontTx/>
              <a:buChar char="-"/>
            </a:pPr>
            <a:r>
              <a:rPr lang="cs-CZ" sz="1400" dirty="0">
                <a:solidFill>
                  <a:srgbClr val="002060"/>
                </a:solidFill>
              </a:rPr>
              <a:t>vyhovující?</a:t>
            </a:r>
          </a:p>
          <a:p>
            <a:pPr marL="285750" indent="-285750">
              <a:buFontTx/>
              <a:buChar char="-"/>
            </a:pPr>
            <a:r>
              <a:rPr lang="cs-CZ" sz="1400" dirty="0">
                <a:solidFill>
                  <a:srgbClr val="002060"/>
                </a:solidFill>
              </a:rPr>
              <a:t>nebo byste preferovali překlápění hodnot ze 3. termínu?</a:t>
            </a:r>
          </a:p>
          <a:p>
            <a:pPr marL="0" indent="0"/>
            <a:endParaRPr lang="cs-CZ" sz="1400" dirty="0">
              <a:solidFill>
                <a:srgbClr val="002060"/>
              </a:solidFill>
            </a:endParaRPr>
          </a:p>
          <a:p>
            <a:pPr marL="0" indent="0"/>
            <a:endParaRPr lang="cs-CZ" sz="1400" dirty="0">
              <a:solidFill>
                <a:srgbClr val="002060"/>
              </a:solidFill>
            </a:endParaRPr>
          </a:p>
          <a:p>
            <a:r>
              <a:rPr lang="cs-CZ" sz="1400" b="1" dirty="0">
                <a:solidFill>
                  <a:srgbClr val="FF0000"/>
                </a:solidFill>
              </a:rPr>
              <a:t>Novinka od r. </a:t>
            </a:r>
            <a:r>
              <a:rPr lang="cs-CZ" sz="1400" b="1" dirty="0" smtClean="0">
                <a:solidFill>
                  <a:srgbClr val="FF0000"/>
                </a:solidFill>
              </a:rPr>
              <a:t>2020 </a:t>
            </a:r>
            <a:r>
              <a:rPr lang="cs-CZ" sz="1400" dirty="0">
                <a:solidFill>
                  <a:srgbClr val="002060"/>
                </a:solidFill>
              </a:rPr>
              <a:t>– uzavírání </a:t>
            </a:r>
            <a:r>
              <a:rPr lang="cs-CZ" sz="1400" i="1" dirty="0">
                <a:solidFill>
                  <a:srgbClr val="002060"/>
                </a:solidFill>
              </a:rPr>
              <a:t>Výkazu Skutečnost</a:t>
            </a:r>
            <a:r>
              <a:rPr lang="cs-CZ" sz="1400" dirty="0">
                <a:solidFill>
                  <a:srgbClr val="002060"/>
                </a:solidFill>
              </a:rPr>
              <a:t> k 31.12. bude nově časově omezeno nejen datem, ale i časem </a:t>
            </a:r>
            <a:r>
              <a:rPr lang="cs-CZ" sz="1400" dirty="0" smtClean="0">
                <a:solidFill>
                  <a:srgbClr val="002060"/>
                </a:solidFill>
              </a:rPr>
              <a:t>(např. 21. 2. </a:t>
            </a:r>
            <a:r>
              <a:rPr lang="cs-CZ" sz="1400" smtClean="0">
                <a:solidFill>
                  <a:srgbClr val="002060"/>
                </a:solidFill>
              </a:rPr>
              <a:t>2021 </a:t>
            </a:r>
            <a:r>
              <a:rPr lang="cs-CZ" sz="1400" dirty="0">
                <a:solidFill>
                  <a:srgbClr val="002060"/>
                </a:solidFill>
              </a:rPr>
              <a:t>v 16:00)!</a:t>
            </a:r>
          </a:p>
          <a:p>
            <a:endParaRPr lang="cs-CZ" sz="1400" dirty="0">
              <a:solidFill>
                <a:srgbClr val="002060"/>
              </a:solidFill>
            </a:endParaRPr>
          </a:p>
        </p:txBody>
      </p:sp>
    </p:spTree>
    <p:extLst>
      <p:ext uri="{BB962C8B-B14F-4D97-AF65-F5344CB8AC3E}">
        <p14:creationId xmlns:p14="http://schemas.microsoft.com/office/powerpoint/2010/main" val="33296473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84214" y="1340768"/>
            <a:ext cx="7991475" cy="576262"/>
          </a:xfrm>
        </p:spPr>
        <p:txBody>
          <a:bodyPr/>
          <a:lstStyle/>
          <a:p>
            <a:r>
              <a:rPr lang="cs-CZ" sz="2000" dirty="0"/>
              <a:t>Nejčastější technické </a:t>
            </a:r>
            <a:r>
              <a:rPr lang="cs-CZ" sz="2000" dirty="0" smtClean="0"/>
              <a:t>požadavky/dotazy</a:t>
            </a:r>
            <a:endParaRPr lang="cs-CZ" sz="2000" dirty="0"/>
          </a:p>
        </p:txBody>
      </p:sp>
      <p:sp>
        <p:nvSpPr>
          <p:cNvPr id="3" name="Zástupný symbol pro obsah 2"/>
          <p:cNvSpPr>
            <a:spLocks noGrp="1"/>
          </p:cNvSpPr>
          <p:nvPr>
            <p:ph idx="1"/>
          </p:nvPr>
        </p:nvSpPr>
        <p:spPr>
          <a:xfrm>
            <a:off x="684214" y="1917030"/>
            <a:ext cx="7991475" cy="4248274"/>
          </a:xfrm>
        </p:spPr>
        <p:txBody>
          <a:bodyPr/>
          <a:lstStyle/>
          <a:p>
            <a:pPr>
              <a:buFont typeface="Arial" panose="020B0604020202020204" pitchFamily="34" charset="0"/>
              <a:buChar char="•"/>
            </a:pPr>
            <a:r>
              <a:rPr lang="cs-CZ" sz="1400" dirty="0">
                <a:solidFill>
                  <a:srgbClr val="002060"/>
                </a:solidFill>
              </a:rPr>
              <a:t>Nepřehledné vyplňování rozpočtů, nepřívětivé rolování, změna pořadí sloupců – vyřeší skrývání sloupců zdrojů?</a:t>
            </a:r>
          </a:p>
          <a:p>
            <a:pPr>
              <a:buFont typeface="Arial" panose="020B0604020202020204" pitchFamily="34" charset="0"/>
              <a:buChar char="•"/>
            </a:pPr>
            <a:endParaRPr lang="cs-CZ" sz="1400" dirty="0">
              <a:solidFill>
                <a:srgbClr val="002060"/>
              </a:solidFill>
            </a:endParaRPr>
          </a:p>
          <a:p>
            <a:pPr>
              <a:buFont typeface="Arial" panose="020B0604020202020204" pitchFamily="34" charset="0"/>
              <a:buChar char="•"/>
            </a:pPr>
            <a:r>
              <a:rPr lang="cs-CZ" sz="1400" dirty="0">
                <a:solidFill>
                  <a:srgbClr val="002060"/>
                </a:solidFill>
              </a:rPr>
              <a:t>Oddělování tisíců v sadě Finance ve Výkazech skutečnost – zatím není možné, DERS plánuje modernizací zastaralých modulů</a:t>
            </a:r>
          </a:p>
          <a:p>
            <a:pPr>
              <a:buFont typeface="Arial" panose="020B0604020202020204" pitchFamily="34" charset="0"/>
              <a:buChar char="•"/>
            </a:pPr>
            <a:endParaRPr lang="cs-CZ" sz="1400" dirty="0">
              <a:solidFill>
                <a:srgbClr val="002060"/>
              </a:solidFill>
            </a:endParaRPr>
          </a:p>
          <a:p>
            <a:pPr>
              <a:buFont typeface="Arial" panose="020B0604020202020204" pitchFamily="34" charset="0"/>
              <a:buChar char="•"/>
            </a:pPr>
            <a:r>
              <a:rPr lang="cs-CZ" sz="1400" dirty="0">
                <a:solidFill>
                  <a:srgbClr val="002060"/>
                </a:solidFill>
              </a:rPr>
              <a:t>Rozpočet 1.Q – zbytečný? Ne – vazba na plánování a financování služeb</a:t>
            </a:r>
          </a:p>
          <a:p>
            <a:pPr>
              <a:buFont typeface="Arial" panose="020B0604020202020204" pitchFamily="34" charset="0"/>
              <a:buChar char="•"/>
            </a:pPr>
            <a:endParaRPr lang="cs-CZ" sz="1400" dirty="0">
              <a:solidFill>
                <a:srgbClr val="002060"/>
              </a:solidFill>
            </a:endParaRPr>
          </a:p>
          <a:p>
            <a:pPr>
              <a:buFont typeface="Arial" panose="020B0604020202020204" pitchFamily="34" charset="0"/>
              <a:buChar char="•"/>
            </a:pPr>
            <a:r>
              <a:rPr lang="cs-CZ" sz="1400" dirty="0">
                <a:solidFill>
                  <a:srgbClr val="002060"/>
                </a:solidFill>
              </a:rPr>
              <a:t>Sjednocení výkazů v </a:t>
            </a:r>
            <a:r>
              <a:rPr lang="cs-CZ" sz="1400" dirty="0" err="1">
                <a:solidFill>
                  <a:srgbClr val="002060"/>
                </a:solidFill>
              </a:rPr>
              <a:t>KISSoS</a:t>
            </a:r>
            <a:r>
              <a:rPr lang="cs-CZ" sz="1400" dirty="0">
                <a:solidFill>
                  <a:srgbClr val="002060"/>
                </a:solidFill>
              </a:rPr>
              <a:t> a </a:t>
            </a:r>
            <a:r>
              <a:rPr lang="cs-CZ" sz="1400" b="1" i="1" dirty="0" err="1">
                <a:solidFill>
                  <a:srgbClr val="002060"/>
                </a:solidFill>
              </a:rPr>
              <a:t>Okslužby</a:t>
            </a:r>
            <a:r>
              <a:rPr lang="cs-CZ" sz="1400" b="1" i="1" dirty="0">
                <a:solidFill>
                  <a:srgbClr val="002060"/>
                </a:solidFill>
              </a:rPr>
              <a:t>-poskytovatel </a:t>
            </a:r>
            <a:r>
              <a:rPr lang="cs-CZ" sz="1400" dirty="0">
                <a:solidFill>
                  <a:srgbClr val="002060"/>
                </a:solidFill>
              </a:rPr>
              <a:t>(- vykazuje se do 30.6</a:t>
            </a:r>
            <a:r>
              <a:rPr lang="cs-CZ" sz="1400" dirty="0" smtClean="0">
                <a:solidFill>
                  <a:srgbClr val="002060"/>
                </a:solidFill>
              </a:rPr>
              <a:t>., jiné </a:t>
            </a:r>
            <a:r>
              <a:rPr lang="cs-CZ" sz="1400" dirty="0">
                <a:solidFill>
                  <a:srgbClr val="002060"/>
                </a:solidFill>
              </a:rPr>
              <a:t>údaje pro MPSV)</a:t>
            </a:r>
          </a:p>
          <a:p>
            <a:pPr>
              <a:buFont typeface="Arial" panose="020B0604020202020204" pitchFamily="34" charset="0"/>
              <a:buChar char="•"/>
            </a:pPr>
            <a:endParaRPr lang="cs-CZ" sz="1400" dirty="0">
              <a:solidFill>
                <a:srgbClr val="002060"/>
              </a:solidFill>
            </a:endParaRPr>
          </a:p>
          <a:p>
            <a:pPr>
              <a:buFont typeface="Arial" panose="020B0604020202020204" pitchFamily="34" charset="0"/>
              <a:buChar char="•"/>
            </a:pPr>
            <a:r>
              <a:rPr lang="cs-CZ" sz="1400" dirty="0">
                <a:solidFill>
                  <a:srgbClr val="002060"/>
                </a:solidFill>
              </a:rPr>
              <a:t>Import dat z ekonomických programů (mnoho různých IS, finanční náročnost, změny…)</a:t>
            </a:r>
          </a:p>
          <a:p>
            <a:pPr>
              <a:buFont typeface="Arial" panose="020B0604020202020204" pitchFamily="34" charset="0"/>
              <a:buChar char="•"/>
            </a:pPr>
            <a:endParaRPr lang="cs-CZ" sz="1400" dirty="0">
              <a:solidFill>
                <a:srgbClr val="002060"/>
              </a:solidFill>
            </a:endParaRPr>
          </a:p>
          <a:p>
            <a:pPr>
              <a:buFont typeface="Arial" panose="020B0604020202020204" pitchFamily="34" charset="0"/>
              <a:buChar char="•"/>
            </a:pPr>
            <a:r>
              <a:rPr lang="cs-CZ" sz="1400" dirty="0">
                <a:solidFill>
                  <a:srgbClr val="002060"/>
                </a:solidFill>
              </a:rPr>
              <a:t>Pomalá práce, dlouhé ukládání</a:t>
            </a:r>
          </a:p>
          <a:p>
            <a:pPr>
              <a:buFont typeface="Arial" panose="020B0604020202020204" pitchFamily="34" charset="0"/>
              <a:buChar char="•"/>
            </a:pPr>
            <a:endParaRPr lang="cs-CZ" sz="1400" dirty="0">
              <a:solidFill>
                <a:srgbClr val="002060"/>
              </a:solidFill>
            </a:endParaRPr>
          </a:p>
          <a:p>
            <a:pPr>
              <a:buFont typeface="Arial" panose="020B0604020202020204" pitchFamily="34" charset="0"/>
              <a:buChar char="•"/>
            </a:pPr>
            <a:r>
              <a:rPr lang="cs-CZ" sz="1400" dirty="0">
                <a:solidFill>
                  <a:srgbClr val="002060"/>
                </a:solidFill>
              </a:rPr>
              <a:t>Technická pomoc: </a:t>
            </a:r>
            <a:r>
              <a:rPr lang="cs-CZ" sz="1400" b="1" u="sng" dirty="0">
                <a:hlinkClick r:id="rId2"/>
              </a:rPr>
              <a:t>kissos@ders.cz</a:t>
            </a:r>
            <a:r>
              <a:rPr lang="cs-CZ" sz="1400" dirty="0"/>
              <a:t>, </a:t>
            </a:r>
            <a:r>
              <a:rPr lang="cs-CZ" sz="1400" dirty="0" smtClean="0">
                <a:solidFill>
                  <a:srgbClr val="002060"/>
                </a:solidFill>
              </a:rPr>
              <a:t>+420 737 </a:t>
            </a:r>
            <a:r>
              <a:rPr lang="cs-CZ" sz="1400" dirty="0">
                <a:solidFill>
                  <a:srgbClr val="002060"/>
                </a:solidFill>
              </a:rPr>
              <a:t>916 007</a:t>
            </a:r>
          </a:p>
          <a:p>
            <a:endParaRPr lang="cs-CZ" dirty="0"/>
          </a:p>
        </p:txBody>
      </p:sp>
    </p:spTree>
    <p:extLst>
      <p:ext uri="{BB962C8B-B14F-4D97-AF65-F5344CB8AC3E}">
        <p14:creationId xmlns:p14="http://schemas.microsoft.com/office/powerpoint/2010/main" val="32951654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84214" y="1268760"/>
            <a:ext cx="7991475" cy="576262"/>
          </a:xfrm>
        </p:spPr>
        <p:txBody>
          <a:bodyPr/>
          <a:lstStyle/>
          <a:p>
            <a:r>
              <a:rPr lang="cs-CZ" sz="2000" dirty="0"/>
              <a:t>Výkaznictví – </a:t>
            </a:r>
            <a:r>
              <a:rPr lang="cs-CZ" sz="2000" dirty="0" err="1"/>
              <a:t>KISSoS</a:t>
            </a:r>
            <a:r>
              <a:rPr lang="cs-CZ" sz="2000" dirty="0"/>
              <a:t> </a:t>
            </a:r>
            <a:r>
              <a:rPr lang="cs-CZ" sz="2000" dirty="0" smtClean="0"/>
              <a:t>– Rozpočet a vyúčtování – NÁKLADY</a:t>
            </a:r>
            <a:endParaRPr lang="cs-CZ" sz="2000" dirty="0"/>
          </a:p>
        </p:txBody>
      </p:sp>
      <p:sp>
        <p:nvSpPr>
          <p:cNvPr id="3" name="Zástupný symbol pro obsah 2"/>
          <p:cNvSpPr>
            <a:spLocks noGrp="1"/>
          </p:cNvSpPr>
          <p:nvPr>
            <p:ph idx="1"/>
          </p:nvPr>
        </p:nvSpPr>
        <p:spPr>
          <a:xfrm>
            <a:off x="684214" y="1845022"/>
            <a:ext cx="7991475" cy="4680322"/>
          </a:xfrm>
        </p:spPr>
        <p:txBody>
          <a:bodyPr/>
          <a:lstStyle/>
          <a:p>
            <a:pPr marL="285750" indent="-285750" algn="just">
              <a:buFont typeface="Wingdings" panose="05000000000000000000" pitchFamily="2" charset="2"/>
              <a:buChar char="q"/>
            </a:pPr>
            <a:r>
              <a:rPr lang="cs-CZ" sz="1400" dirty="0" smtClean="0">
                <a:solidFill>
                  <a:srgbClr val="002060"/>
                </a:solidFill>
              </a:rPr>
              <a:t>Hodnoty nákladů a výnosů, které organizace vykazuje v rámci čtvrtletních Rozpočtů a vyúčtování a ročního Výkazu, se vztahují </a:t>
            </a:r>
            <a:r>
              <a:rPr lang="cs-CZ" sz="1400" b="1" dirty="0" smtClean="0">
                <a:solidFill>
                  <a:srgbClr val="002060"/>
                </a:solidFill>
              </a:rPr>
              <a:t>POUZE K ZÁKLADNÍM ČINNOSTEM SOCIÁLNÍCH SLUŽEB</a:t>
            </a:r>
            <a:r>
              <a:rPr lang="cs-CZ" sz="1400" dirty="0" smtClean="0">
                <a:solidFill>
                  <a:srgbClr val="002060"/>
                </a:solidFill>
              </a:rPr>
              <a:t> dle definice prováděcí vyhlášky č. 505/2006 Sb. zákona o sociálních službách č. 108/2006 Sb.</a:t>
            </a:r>
          </a:p>
          <a:p>
            <a:pPr algn="just"/>
            <a:endParaRPr lang="cs-CZ" sz="1400" dirty="0" smtClean="0">
              <a:solidFill>
                <a:srgbClr val="002060"/>
              </a:solidFill>
            </a:endParaRPr>
          </a:p>
          <a:p>
            <a:pPr marL="285750" indent="-285750" algn="just">
              <a:buFont typeface="Wingdings" panose="05000000000000000000" pitchFamily="2" charset="2"/>
              <a:buChar char="q"/>
            </a:pPr>
            <a:r>
              <a:rPr lang="cs-CZ" sz="1400" dirty="0" smtClean="0">
                <a:solidFill>
                  <a:srgbClr val="002060"/>
                </a:solidFill>
              </a:rPr>
              <a:t>Neziskové </a:t>
            </a:r>
            <a:r>
              <a:rPr lang="cs-CZ" sz="1400" dirty="0">
                <a:solidFill>
                  <a:srgbClr val="002060"/>
                </a:solidFill>
              </a:rPr>
              <a:t>organizace účtují na jiné účtové skupiny než příspěvkové organizace, </a:t>
            </a:r>
            <a:endParaRPr lang="cs-CZ" sz="1400" dirty="0" smtClean="0">
              <a:solidFill>
                <a:srgbClr val="002060"/>
              </a:solidFill>
            </a:endParaRPr>
          </a:p>
          <a:p>
            <a:pPr algn="just"/>
            <a:r>
              <a:rPr lang="cs-CZ" sz="1400" dirty="0" smtClean="0">
                <a:solidFill>
                  <a:srgbClr val="002060"/>
                </a:solidFill>
              </a:rPr>
              <a:t>      proto příklady jednotlivých účtů k nákladovým položkám jsou uvedeny pouze orientačně, </a:t>
            </a:r>
          </a:p>
          <a:p>
            <a:pPr algn="just"/>
            <a:r>
              <a:rPr lang="cs-CZ" sz="1400" dirty="0">
                <a:solidFill>
                  <a:srgbClr val="002060"/>
                </a:solidFill>
              </a:rPr>
              <a:t> </a:t>
            </a:r>
            <a:r>
              <a:rPr lang="cs-CZ" sz="1400" dirty="0" smtClean="0">
                <a:solidFill>
                  <a:srgbClr val="002060"/>
                </a:solidFill>
              </a:rPr>
              <a:t>     je na dané organizaci, jak k účtování položek přistoupí dle vlastních vnitřních směrnic.</a:t>
            </a:r>
          </a:p>
          <a:p>
            <a:pPr algn="just"/>
            <a:endParaRPr lang="cs-CZ" sz="1400" b="1" dirty="0">
              <a:solidFill>
                <a:srgbClr val="002060"/>
              </a:solidFill>
            </a:endParaRPr>
          </a:p>
          <a:p>
            <a:pPr marL="285750" indent="-285750" algn="just">
              <a:buFont typeface="Wingdings" panose="05000000000000000000" pitchFamily="2" charset="2"/>
              <a:buChar char="q"/>
            </a:pPr>
            <a:r>
              <a:rPr lang="cs-CZ" sz="1400" b="1" dirty="0" smtClean="0">
                <a:solidFill>
                  <a:srgbClr val="002060"/>
                </a:solidFill>
              </a:rPr>
              <a:t>Náklady v rámci modulu Rozpočet a vyúčtování jsou přenášeny po čtvrtém termínu do Výkazu, pro rok 2019 nejpozději do 21. 2. 2020.</a:t>
            </a:r>
          </a:p>
          <a:p>
            <a:pPr marL="0" indent="0" algn="just"/>
            <a:endParaRPr lang="cs-CZ" sz="1400" b="1" dirty="0" smtClean="0">
              <a:solidFill>
                <a:srgbClr val="002060"/>
              </a:solidFill>
            </a:endParaRPr>
          </a:p>
          <a:p>
            <a:pPr marL="285750" indent="-285750" algn="just">
              <a:buFont typeface="Wingdings" panose="05000000000000000000" pitchFamily="2" charset="2"/>
              <a:buChar char="q"/>
            </a:pPr>
            <a:r>
              <a:rPr lang="cs-CZ" sz="1400" b="1" dirty="0">
                <a:solidFill>
                  <a:srgbClr val="002060"/>
                </a:solidFill>
              </a:rPr>
              <a:t>U</a:t>
            </a:r>
            <a:r>
              <a:rPr lang="cs-CZ" sz="1400" b="1" dirty="0" smtClean="0">
                <a:solidFill>
                  <a:srgbClr val="002060"/>
                </a:solidFill>
              </a:rPr>
              <a:t> vybraných skupin nákladových účtů se teď zastavíme:</a:t>
            </a:r>
          </a:p>
          <a:p>
            <a:pPr marL="285750" indent="-285750" algn="just">
              <a:buFont typeface="Wingdings" panose="05000000000000000000" pitchFamily="2" charset="2"/>
              <a:buChar char="q"/>
            </a:pPr>
            <a:endParaRPr lang="cs-CZ" sz="1400" b="1" dirty="0">
              <a:solidFill>
                <a:srgbClr val="002060"/>
              </a:solidFill>
            </a:endParaRPr>
          </a:p>
          <a:p>
            <a:pPr marL="0" indent="0" algn="just"/>
            <a:r>
              <a:rPr lang="cs-CZ" sz="1400" b="1" u="sng" dirty="0" smtClean="0">
                <a:solidFill>
                  <a:srgbClr val="002060"/>
                </a:solidFill>
              </a:rPr>
              <a:t>ř. 2 v Rozpočtu </a:t>
            </a:r>
            <a:r>
              <a:rPr lang="cs-CZ" sz="1400" b="1" u="sng" dirty="0">
                <a:solidFill>
                  <a:srgbClr val="002060"/>
                </a:solidFill>
              </a:rPr>
              <a:t>a vyúčtování </a:t>
            </a:r>
            <a:r>
              <a:rPr lang="cs-CZ" sz="1400" b="1" u="sng" dirty="0" smtClean="0">
                <a:solidFill>
                  <a:srgbClr val="002060"/>
                </a:solidFill>
              </a:rPr>
              <a:t>- Mzdové </a:t>
            </a:r>
            <a:r>
              <a:rPr lang="cs-CZ" sz="1400" b="1" u="sng" dirty="0">
                <a:solidFill>
                  <a:srgbClr val="002060"/>
                </a:solidFill>
              </a:rPr>
              <a:t>náklady </a:t>
            </a:r>
            <a:endParaRPr lang="cs-CZ" sz="1400" b="1" u="sng" dirty="0" smtClean="0">
              <a:solidFill>
                <a:srgbClr val="002060"/>
              </a:solidFill>
            </a:endParaRPr>
          </a:p>
          <a:p>
            <a:pPr marL="0" indent="0" algn="just"/>
            <a:r>
              <a:rPr lang="cs-CZ" sz="1400" b="1" dirty="0" smtClean="0">
                <a:solidFill>
                  <a:srgbClr val="002060"/>
                </a:solidFill>
              </a:rPr>
              <a:t>Účet 521 </a:t>
            </a:r>
            <a:r>
              <a:rPr lang="cs-CZ" sz="1400" b="1" dirty="0" err="1" smtClean="0">
                <a:solidFill>
                  <a:srgbClr val="002060"/>
                </a:solidFill>
              </a:rPr>
              <a:t>xxxx</a:t>
            </a:r>
            <a:r>
              <a:rPr lang="cs-CZ" sz="1400" b="1" dirty="0" smtClean="0">
                <a:solidFill>
                  <a:srgbClr val="002060"/>
                </a:solidFill>
              </a:rPr>
              <a:t>  včetně náhrady mzdy v době nemoci zaměstnance hrazené zaměstnavatelem</a:t>
            </a:r>
          </a:p>
          <a:p>
            <a:pPr marL="0" indent="0" algn="just"/>
            <a:r>
              <a:rPr lang="cs-CZ" sz="1400" b="1" dirty="0" smtClean="0">
                <a:solidFill>
                  <a:srgbClr val="002060"/>
                </a:solidFill>
              </a:rPr>
              <a:t> </a:t>
            </a:r>
          </a:p>
          <a:p>
            <a:pPr marL="0" indent="0" algn="just"/>
            <a:r>
              <a:rPr lang="cs-CZ" sz="1400" b="1" u="sng" dirty="0" smtClean="0">
                <a:solidFill>
                  <a:srgbClr val="002060"/>
                </a:solidFill>
              </a:rPr>
              <a:t>Položen dotaz: </a:t>
            </a:r>
            <a:r>
              <a:rPr lang="cs-CZ" sz="1400" b="1" dirty="0" smtClean="0">
                <a:solidFill>
                  <a:srgbClr val="002060"/>
                </a:solidFill>
              </a:rPr>
              <a:t>nesoulad účtu 521 s účtem 524 při vyúčtování náhrady mzdy v době nemoci</a:t>
            </a:r>
          </a:p>
          <a:p>
            <a:pPr marL="0" indent="0" algn="just"/>
            <a:r>
              <a:rPr lang="cs-CZ" sz="1400" b="1" dirty="0" smtClean="0">
                <a:solidFill>
                  <a:srgbClr val="002060"/>
                </a:solidFill>
              </a:rPr>
              <a:t>zaměstnance – analytické evidence mzdových nákladů bez náhrady mzdy za nemoc – odpovídá souhrnu odvodů sociálního a zdravotního pojištění ze mzdy zaměstnanců</a:t>
            </a:r>
          </a:p>
          <a:p>
            <a:pPr marL="0" indent="0" algn="just"/>
            <a:endParaRPr lang="cs-CZ" sz="1400" b="1" dirty="0" smtClean="0">
              <a:solidFill>
                <a:srgbClr val="002060"/>
              </a:solidFill>
            </a:endParaRPr>
          </a:p>
          <a:p>
            <a:pPr marL="0" indent="0" algn="just"/>
            <a:r>
              <a:rPr lang="cs-CZ" sz="1400" b="1" dirty="0">
                <a:solidFill>
                  <a:srgbClr val="002060"/>
                </a:solidFill>
              </a:rPr>
              <a:t> </a:t>
            </a:r>
            <a:r>
              <a:rPr lang="cs-CZ" sz="1400" b="1" dirty="0" smtClean="0">
                <a:solidFill>
                  <a:srgbClr val="002060"/>
                </a:solidFill>
              </a:rPr>
              <a:t>                 	</a:t>
            </a:r>
            <a:endParaRPr lang="cs-CZ" sz="1400" b="1" dirty="0">
              <a:solidFill>
                <a:srgbClr val="002060"/>
              </a:solidFill>
            </a:endParaRPr>
          </a:p>
          <a:p>
            <a:pPr algn="just"/>
            <a:endParaRPr lang="cs-CZ" sz="1400" dirty="0" smtClean="0">
              <a:solidFill>
                <a:srgbClr val="002060"/>
              </a:solidFill>
            </a:endParaRPr>
          </a:p>
          <a:p>
            <a:pPr marL="0" indent="0" algn="just"/>
            <a:endParaRPr lang="cs-CZ" sz="1400" dirty="0" smtClean="0">
              <a:solidFill>
                <a:srgbClr val="002060"/>
              </a:solidFill>
            </a:endParaRPr>
          </a:p>
          <a:p>
            <a:pPr marL="285750" indent="-285750" algn="just">
              <a:buFont typeface="Arial" panose="020B0604020202020204" pitchFamily="34" charset="0"/>
              <a:buChar char="•"/>
            </a:pPr>
            <a:endParaRPr lang="cs-CZ" sz="1400" dirty="0" smtClean="0">
              <a:solidFill>
                <a:srgbClr val="002060"/>
              </a:solidFill>
            </a:endParaRPr>
          </a:p>
          <a:p>
            <a:pPr marL="0" indent="0" algn="just"/>
            <a:endParaRPr lang="cs-CZ" sz="1400" b="1" dirty="0">
              <a:solidFill>
                <a:srgbClr val="002060"/>
              </a:solidFill>
            </a:endParaRPr>
          </a:p>
          <a:p>
            <a:endParaRPr lang="cs-CZ" sz="1400" dirty="0">
              <a:solidFill>
                <a:srgbClr val="002060"/>
              </a:solidFill>
            </a:endParaRPr>
          </a:p>
        </p:txBody>
      </p:sp>
    </p:spTree>
    <p:extLst>
      <p:ext uri="{BB962C8B-B14F-4D97-AF65-F5344CB8AC3E}">
        <p14:creationId xmlns:p14="http://schemas.microsoft.com/office/powerpoint/2010/main" val="42264106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2000" dirty="0"/>
              <a:t>Mzdové náklady – Rozpočet a vyúčtování</a:t>
            </a:r>
          </a:p>
        </p:txBody>
      </p:sp>
      <p:pic>
        <p:nvPicPr>
          <p:cNvPr id="6" name="Zástupný symbol pro obsah 5"/>
          <p:cNvPicPr>
            <a:picLocks noGrp="1" noChangeAspect="1"/>
          </p:cNvPicPr>
          <p:nvPr>
            <p:ph idx="1"/>
          </p:nvPr>
        </p:nvPicPr>
        <p:blipFill>
          <a:blip r:embed="rId2"/>
          <a:stretch>
            <a:fillRect/>
          </a:stretch>
        </p:blipFill>
        <p:spPr>
          <a:xfrm>
            <a:off x="708994" y="2348880"/>
            <a:ext cx="7632203" cy="2808312"/>
          </a:xfrm>
          <a:prstGeom prst="rect">
            <a:avLst/>
          </a:prstGeom>
        </p:spPr>
      </p:pic>
      <p:sp>
        <p:nvSpPr>
          <p:cNvPr id="7" name="Ovál 6"/>
          <p:cNvSpPr/>
          <p:nvPr/>
        </p:nvSpPr>
        <p:spPr>
          <a:xfrm>
            <a:off x="755576" y="3501008"/>
            <a:ext cx="1440160" cy="144016"/>
          </a:xfrm>
          <a:prstGeom prst="ellipse">
            <a:avLst/>
          </a:prstGeom>
          <a:solidFill>
            <a:schemeClr val="bg1">
              <a:alpha val="0"/>
            </a:scheme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Ovál 7"/>
          <p:cNvSpPr/>
          <p:nvPr/>
        </p:nvSpPr>
        <p:spPr>
          <a:xfrm>
            <a:off x="755576" y="4221088"/>
            <a:ext cx="1512168" cy="144016"/>
          </a:xfrm>
          <a:prstGeom prst="ellipse">
            <a:avLst/>
          </a:prstGeom>
          <a:solidFill>
            <a:schemeClr val="bg1">
              <a:alpha val="0"/>
            </a:scheme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Ovál 8"/>
          <p:cNvSpPr/>
          <p:nvPr/>
        </p:nvSpPr>
        <p:spPr>
          <a:xfrm>
            <a:off x="755576" y="4365104"/>
            <a:ext cx="1512168" cy="144016"/>
          </a:xfrm>
          <a:prstGeom prst="ellipse">
            <a:avLst/>
          </a:prstGeom>
          <a:solidFill>
            <a:schemeClr val="bg1">
              <a:alpha val="0"/>
            </a:scheme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Ovál 9"/>
          <p:cNvSpPr/>
          <p:nvPr/>
        </p:nvSpPr>
        <p:spPr>
          <a:xfrm>
            <a:off x="755576" y="4509120"/>
            <a:ext cx="1512168" cy="216024"/>
          </a:xfrm>
          <a:prstGeom prst="ellipse">
            <a:avLst/>
          </a:prstGeom>
          <a:solidFill>
            <a:schemeClr val="bg1">
              <a:alpha val="0"/>
            </a:scheme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2" name="Šipka doprava 11"/>
          <p:cNvSpPr/>
          <p:nvPr/>
        </p:nvSpPr>
        <p:spPr>
          <a:xfrm>
            <a:off x="2987824" y="3501008"/>
            <a:ext cx="432048" cy="45719"/>
          </a:xfrm>
          <a:prstGeom prst="rightArrow">
            <a:avLst/>
          </a:prstGeom>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 name="Šipka doprava 12"/>
          <p:cNvSpPr/>
          <p:nvPr/>
        </p:nvSpPr>
        <p:spPr>
          <a:xfrm>
            <a:off x="4139952" y="3501008"/>
            <a:ext cx="216024" cy="45719"/>
          </a:xfrm>
          <a:prstGeom prst="rightArrow">
            <a:avLst/>
          </a:prstGeom>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5" name="Šipka doprava 14"/>
          <p:cNvSpPr/>
          <p:nvPr/>
        </p:nvSpPr>
        <p:spPr>
          <a:xfrm>
            <a:off x="5046712" y="3501008"/>
            <a:ext cx="216024" cy="45719"/>
          </a:xfrm>
          <a:prstGeom prst="rightArrow">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5266293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2000" dirty="0" smtClean="0"/>
              <a:t>Pokračování Mzdové náklady - Rozpočet a Vyúčtování</a:t>
            </a:r>
            <a:endParaRPr lang="cs-CZ" sz="2000" dirty="0"/>
          </a:p>
        </p:txBody>
      </p:sp>
      <p:sp>
        <p:nvSpPr>
          <p:cNvPr id="5" name="Zástupný symbol pro obsah 4"/>
          <p:cNvSpPr>
            <a:spLocks noGrp="1"/>
          </p:cNvSpPr>
          <p:nvPr>
            <p:ph idx="1"/>
          </p:nvPr>
        </p:nvSpPr>
        <p:spPr>
          <a:xfrm>
            <a:off x="684214" y="2060574"/>
            <a:ext cx="7991475" cy="4104729"/>
          </a:xfrm>
        </p:spPr>
        <p:txBody>
          <a:bodyPr/>
          <a:lstStyle/>
          <a:p>
            <a:r>
              <a:rPr lang="cs-CZ" sz="1400" b="1" dirty="0" smtClean="0">
                <a:solidFill>
                  <a:srgbClr val="002060"/>
                </a:solidFill>
              </a:rPr>
              <a:t>ř. 3 a ř. 4 Rozpočtu a vyúčtování – Mzdové náklady HPP/DPČ/DPP</a:t>
            </a:r>
          </a:p>
          <a:p>
            <a:pPr marL="285750" indent="-285750">
              <a:buFontTx/>
              <a:buChar char="-"/>
            </a:pPr>
            <a:r>
              <a:rPr lang="cs-CZ" sz="1400" dirty="0" smtClean="0">
                <a:solidFill>
                  <a:srgbClr val="002060"/>
                </a:solidFill>
              </a:rPr>
              <a:t>odpovídající výše </a:t>
            </a:r>
            <a:r>
              <a:rPr lang="cs-CZ" sz="1400" dirty="0">
                <a:solidFill>
                  <a:srgbClr val="002060"/>
                </a:solidFill>
              </a:rPr>
              <a:t>mzdových </a:t>
            </a:r>
            <a:r>
              <a:rPr lang="cs-CZ" sz="1400" dirty="0" smtClean="0">
                <a:solidFill>
                  <a:srgbClr val="002060"/>
                </a:solidFill>
              </a:rPr>
              <a:t>nákladů k průměrným přepočteným úvazků na HPP, DPP, DPČ pracovníků v přímé i nepřímé péči souhrnně</a:t>
            </a:r>
          </a:p>
          <a:p>
            <a:pPr marL="0" indent="0"/>
            <a:r>
              <a:rPr lang="cs-CZ" sz="1400" b="1" dirty="0">
                <a:solidFill>
                  <a:srgbClr val="002060"/>
                </a:solidFill>
              </a:rPr>
              <a:t>ř. </a:t>
            </a:r>
            <a:r>
              <a:rPr lang="cs-CZ" sz="1400" b="1" dirty="0" smtClean="0">
                <a:solidFill>
                  <a:srgbClr val="002060"/>
                </a:solidFill>
              </a:rPr>
              <a:t>6 Rozpočtu </a:t>
            </a:r>
            <a:r>
              <a:rPr lang="cs-CZ" sz="1400" b="1" dirty="0">
                <a:solidFill>
                  <a:srgbClr val="002060"/>
                </a:solidFill>
              </a:rPr>
              <a:t>a vyúčtování </a:t>
            </a:r>
            <a:r>
              <a:rPr lang="cs-CZ" sz="1400" b="1" dirty="0" smtClean="0">
                <a:solidFill>
                  <a:srgbClr val="002060"/>
                </a:solidFill>
              </a:rPr>
              <a:t>– Zákonné sociální</a:t>
            </a:r>
            <a:r>
              <a:rPr lang="cs-CZ" sz="1400" b="1" dirty="0" smtClean="0">
                <a:solidFill>
                  <a:srgbClr val="FF0000"/>
                </a:solidFill>
              </a:rPr>
              <a:t> </a:t>
            </a:r>
            <a:r>
              <a:rPr lang="cs-CZ" sz="1400" b="1" dirty="0" smtClean="0">
                <a:solidFill>
                  <a:srgbClr val="002060"/>
                </a:solidFill>
              </a:rPr>
              <a:t>pojištění </a:t>
            </a:r>
            <a:endParaRPr lang="cs-CZ" sz="1400" dirty="0" smtClean="0"/>
          </a:p>
          <a:p>
            <a:pPr marL="285750" indent="-285750">
              <a:buFontTx/>
              <a:buChar char="-"/>
            </a:pPr>
            <a:r>
              <a:rPr lang="cs-CZ" sz="1400" dirty="0" smtClean="0">
                <a:solidFill>
                  <a:srgbClr val="002060"/>
                </a:solidFill>
              </a:rPr>
              <a:t>Účet 524 </a:t>
            </a:r>
            <a:r>
              <a:rPr lang="cs-CZ" sz="1400" dirty="0" err="1" smtClean="0">
                <a:solidFill>
                  <a:srgbClr val="002060"/>
                </a:solidFill>
              </a:rPr>
              <a:t>xxxx</a:t>
            </a:r>
            <a:r>
              <a:rPr lang="cs-CZ" sz="1400" dirty="0" smtClean="0">
                <a:solidFill>
                  <a:srgbClr val="002060"/>
                </a:solidFill>
              </a:rPr>
              <a:t> – zákonné náklady z titulu sociálního pojištění a veřejného zdrav. </a:t>
            </a:r>
            <a:r>
              <a:rPr lang="cs-CZ" sz="1400" dirty="0">
                <a:solidFill>
                  <a:srgbClr val="002060"/>
                </a:solidFill>
              </a:rPr>
              <a:t>p</a:t>
            </a:r>
            <a:r>
              <a:rPr lang="cs-CZ" sz="1400" dirty="0" smtClean="0">
                <a:solidFill>
                  <a:srgbClr val="002060"/>
                </a:solidFill>
              </a:rPr>
              <a:t>ojištění</a:t>
            </a:r>
          </a:p>
          <a:p>
            <a:pPr marL="0" indent="0"/>
            <a:r>
              <a:rPr lang="cs-CZ" sz="1400" b="1" dirty="0">
                <a:solidFill>
                  <a:srgbClr val="002060"/>
                </a:solidFill>
              </a:rPr>
              <a:t>ř. </a:t>
            </a:r>
            <a:r>
              <a:rPr lang="cs-CZ" sz="1400" b="1" dirty="0" smtClean="0">
                <a:solidFill>
                  <a:srgbClr val="002060"/>
                </a:solidFill>
              </a:rPr>
              <a:t>7 </a:t>
            </a:r>
            <a:r>
              <a:rPr lang="cs-CZ" sz="1400" b="1" dirty="0">
                <a:solidFill>
                  <a:srgbClr val="002060"/>
                </a:solidFill>
              </a:rPr>
              <a:t>Rozpočtu a vyúčtování – Zákonné sociální </a:t>
            </a:r>
            <a:r>
              <a:rPr lang="cs-CZ" sz="1400" b="1" dirty="0" smtClean="0">
                <a:solidFill>
                  <a:srgbClr val="002060"/>
                </a:solidFill>
              </a:rPr>
              <a:t>náklady</a:t>
            </a:r>
            <a:endParaRPr lang="cs-CZ" sz="1400" dirty="0"/>
          </a:p>
          <a:p>
            <a:pPr marL="285750" indent="-285750">
              <a:buFontTx/>
              <a:buChar char="-"/>
            </a:pPr>
            <a:r>
              <a:rPr lang="cs-CZ" sz="1400" dirty="0">
                <a:solidFill>
                  <a:srgbClr val="002060"/>
                </a:solidFill>
              </a:rPr>
              <a:t>Účet </a:t>
            </a:r>
            <a:r>
              <a:rPr lang="cs-CZ" sz="1400" dirty="0" smtClean="0">
                <a:solidFill>
                  <a:srgbClr val="002060"/>
                </a:solidFill>
              </a:rPr>
              <a:t>525, 527 </a:t>
            </a:r>
            <a:r>
              <a:rPr lang="cs-CZ" sz="1400" dirty="0" err="1">
                <a:solidFill>
                  <a:srgbClr val="002060"/>
                </a:solidFill>
              </a:rPr>
              <a:t>xxxx</a:t>
            </a:r>
            <a:r>
              <a:rPr lang="cs-CZ" sz="1400" dirty="0">
                <a:solidFill>
                  <a:srgbClr val="002060"/>
                </a:solidFill>
              </a:rPr>
              <a:t> – </a:t>
            </a:r>
            <a:r>
              <a:rPr lang="cs-CZ" sz="1400" dirty="0" smtClean="0">
                <a:solidFill>
                  <a:srgbClr val="002060"/>
                </a:solidFill>
              </a:rPr>
              <a:t>povinné úrazové pojištění zaměstnanců, základní příděl do fondu kulturních a soc. potřeb, </a:t>
            </a:r>
            <a:r>
              <a:rPr lang="pl-PL" sz="1400" dirty="0" smtClean="0">
                <a:solidFill>
                  <a:srgbClr val="002060"/>
                </a:solidFill>
              </a:rPr>
              <a:t>náklady </a:t>
            </a:r>
            <a:r>
              <a:rPr lang="pl-PL" sz="1400" dirty="0">
                <a:solidFill>
                  <a:srgbClr val="002060"/>
                </a:solidFill>
              </a:rPr>
              <a:t>do limitu dle § </a:t>
            </a:r>
            <a:r>
              <a:rPr lang="pl-PL" sz="1400" dirty="0" smtClean="0">
                <a:solidFill>
                  <a:srgbClr val="002060"/>
                </a:solidFill>
              </a:rPr>
              <a:t>24 odst. 2 písm. j) zákona č. 586/1992 Sb., o daních z příjmu, preventivní prohlídky,..</a:t>
            </a:r>
          </a:p>
          <a:p>
            <a:pPr marL="0" indent="0"/>
            <a:r>
              <a:rPr lang="cs-CZ" sz="1400" b="1" dirty="0">
                <a:solidFill>
                  <a:srgbClr val="002060"/>
                </a:solidFill>
              </a:rPr>
              <a:t>ř. </a:t>
            </a:r>
            <a:r>
              <a:rPr lang="cs-CZ" sz="1400" b="1" dirty="0" smtClean="0">
                <a:solidFill>
                  <a:srgbClr val="002060"/>
                </a:solidFill>
              </a:rPr>
              <a:t>8 </a:t>
            </a:r>
            <a:r>
              <a:rPr lang="cs-CZ" sz="1400" b="1" dirty="0">
                <a:solidFill>
                  <a:srgbClr val="002060"/>
                </a:solidFill>
              </a:rPr>
              <a:t>Rozpočtu a vyúčtování – </a:t>
            </a:r>
            <a:r>
              <a:rPr lang="cs-CZ" sz="1400" b="1" dirty="0" smtClean="0">
                <a:solidFill>
                  <a:srgbClr val="002060"/>
                </a:solidFill>
              </a:rPr>
              <a:t>Ostatní </a:t>
            </a:r>
            <a:r>
              <a:rPr lang="cs-CZ" sz="1400" b="1" dirty="0">
                <a:solidFill>
                  <a:srgbClr val="002060"/>
                </a:solidFill>
              </a:rPr>
              <a:t>sociální </a:t>
            </a:r>
            <a:r>
              <a:rPr lang="cs-CZ" sz="1400" b="1" dirty="0" smtClean="0">
                <a:solidFill>
                  <a:srgbClr val="002060"/>
                </a:solidFill>
              </a:rPr>
              <a:t>náklady (ř. 9+10+11)</a:t>
            </a:r>
            <a:endParaRPr lang="cs-CZ" sz="1400" dirty="0"/>
          </a:p>
          <a:p>
            <a:pPr marL="285750" indent="-285750">
              <a:buFontTx/>
              <a:buChar char="-"/>
            </a:pPr>
            <a:r>
              <a:rPr lang="cs-CZ" sz="1400" dirty="0" smtClean="0">
                <a:solidFill>
                  <a:srgbClr val="002060"/>
                </a:solidFill>
              </a:rPr>
              <a:t>Účet 528 </a:t>
            </a:r>
            <a:r>
              <a:rPr lang="cs-CZ" sz="1400" dirty="0" err="1" smtClean="0">
                <a:solidFill>
                  <a:srgbClr val="002060"/>
                </a:solidFill>
              </a:rPr>
              <a:t>xxxx</a:t>
            </a:r>
            <a:r>
              <a:rPr lang="cs-CZ" sz="1400" dirty="0" smtClean="0">
                <a:solidFill>
                  <a:srgbClr val="002060"/>
                </a:solidFill>
              </a:rPr>
              <a:t> se jedná o úhradu nákladů na zlepšení pracovních a sociálních podmínek na pracovišti nad rámec daňově uznatelných nákladů, např. příspěvek na stravování zaměstnanců nad limit (např. prodej stravenek zaměstnanci hodnota nad 55% (528xxx/213xxx)</a:t>
            </a:r>
          </a:p>
          <a:p>
            <a:pPr marL="0" indent="0"/>
            <a:r>
              <a:rPr lang="cs-CZ" sz="1400" b="1" dirty="0" smtClean="0">
                <a:solidFill>
                  <a:srgbClr val="002060"/>
                </a:solidFill>
              </a:rPr>
              <a:t>ř</a:t>
            </a:r>
            <a:r>
              <a:rPr lang="cs-CZ" sz="1400" b="1" dirty="0">
                <a:solidFill>
                  <a:srgbClr val="002060"/>
                </a:solidFill>
              </a:rPr>
              <a:t>. </a:t>
            </a:r>
            <a:r>
              <a:rPr lang="cs-CZ" sz="1400" b="1" dirty="0" smtClean="0">
                <a:solidFill>
                  <a:srgbClr val="002060"/>
                </a:solidFill>
              </a:rPr>
              <a:t>9   </a:t>
            </a:r>
            <a:r>
              <a:rPr lang="cs-CZ" sz="1400" b="1" dirty="0">
                <a:solidFill>
                  <a:srgbClr val="002060"/>
                </a:solidFill>
              </a:rPr>
              <a:t>Rozpočtu a </a:t>
            </a:r>
            <a:r>
              <a:rPr lang="cs-CZ" sz="1400" b="1" dirty="0" smtClean="0">
                <a:solidFill>
                  <a:srgbClr val="002060"/>
                </a:solidFill>
              </a:rPr>
              <a:t>vyúčtování – Vzdělávání zaměstnanců (veškeré) </a:t>
            </a:r>
          </a:p>
          <a:p>
            <a:pPr marL="0" indent="0"/>
            <a:r>
              <a:rPr lang="cs-CZ" sz="1400" b="1" dirty="0">
                <a:solidFill>
                  <a:srgbClr val="002060"/>
                </a:solidFill>
              </a:rPr>
              <a:t>ř. </a:t>
            </a:r>
            <a:r>
              <a:rPr lang="cs-CZ" sz="1400" b="1" dirty="0" smtClean="0">
                <a:solidFill>
                  <a:srgbClr val="002060"/>
                </a:solidFill>
              </a:rPr>
              <a:t>10 </a:t>
            </a:r>
            <a:r>
              <a:rPr lang="cs-CZ" sz="1400" b="1" dirty="0">
                <a:solidFill>
                  <a:srgbClr val="002060"/>
                </a:solidFill>
              </a:rPr>
              <a:t>Rozpočtu a </a:t>
            </a:r>
            <a:r>
              <a:rPr lang="cs-CZ" sz="1400" b="1" dirty="0" smtClean="0">
                <a:solidFill>
                  <a:srgbClr val="002060"/>
                </a:solidFill>
              </a:rPr>
              <a:t>vyúčtování – Ochranné pracovní pomůcky</a:t>
            </a:r>
          </a:p>
          <a:p>
            <a:pPr marL="0" indent="0"/>
            <a:r>
              <a:rPr lang="cs-CZ" sz="1400" b="1" dirty="0">
                <a:solidFill>
                  <a:srgbClr val="002060"/>
                </a:solidFill>
              </a:rPr>
              <a:t>ř. </a:t>
            </a:r>
            <a:r>
              <a:rPr lang="cs-CZ" sz="1400" b="1" dirty="0" smtClean="0">
                <a:solidFill>
                  <a:srgbClr val="002060"/>
                </a:solidFill>
              </a:rPr>
              <a:t>11 </a:t>
            </a:r>
            <a:r>
              <a:rPr lang="cs-CZ" sz="1400" b="1" dirty="0">
                <a:solidFill>
                  <a:srgbClr val="002060"/>
                </a:solidFill>
              </a:rPr>
              <a:t>Rozpočtu a </a:t>
            </a:r>
            <a:r>
              <a:rPr lang="cs-CZ" sz="1400" b="1" dirty="0" smtClean="0">
                <a:solidFill>
                  <a:srgbClr val="002060"/>
                </a:solidFill>
              </a:rPr>
              <a:t>vyúčtování - Ostatní</a:t>
            </a:r>
            <a:endParaRPr lang="cs-CZ" sz="1400" dirty="0">
              <a:solidFill>
                <a:srgbClr val="002060"/>
              </a:solidFill>
            </a:endParaRPr>
          </a:p>
        </p:txBody>
      </p:sp>
    </p:spTree>
    <p:extLst>
      <p:ext uri="{BB962C8B-B14F-4D97-AF65-F5344CB8AC3E}">
        <p14:creationId xmlns:p14="http://schemas.microsoft.com/office/powerpoint/2010/main" val="10682388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11560" y="1268760"/>
            <a:ext cx="7991475" cy="576262"/>
          </a:xfrm>
        </p:spPr>
        <p:txBody>
          <a:bodyPr/>
          <a:lstStyle/>
          <a:p>
            <a:r>
              <a:rPr lang="cs-CZ" sz="2000" dirty="0" smtClean="0"/>
              <a:t>Ostatní </a:t>
            </a:r>
            <a:r>
              <a:rPr lang="cs-CZ" sz="2000" dirty="0"/>
              <a:t>náklady - Rozpočet a Vyúčtování</a:t>
            </a:r>
          </a:p>
        </p:txBody>
      </p:sp>
      <p:pic>
        <p:nvPicPr>
          <p:cNvPr id="6" name="Zástupný symbol pro obsah 5"/>
          <p:cNvPicPr>
            <a:picLocks noGrp="1" noChangeAspect="1"/>
          </p:cNvPicPr>
          <p:nvPr>
            <p:ph idx="1"/>
          </p:nvPr>
        </p:nvPicPr>
        <p:blipFill>
          <a:blip r:embed="rId2"/>
          <a:stretch>
            <a:fillRect/>
          </a:stretch>
        </p:blipFill>
        <p:spPr>
          <a:xfrm>
            <a:off x="1907704" y="1845022"/>
            <a:ext cx="5112568" cy="4464646"/>
          </a:xfrm>
          <a:prstGeom prst="rect">
            <a:avLst/>
          </a:prstGeom>
        </p:spPr>
      </p:pic>
      <p:sp>
        <p:nvSpPr>
          <p:cNvPr id="7" name="Ovál 6"/>
          <p:cNvSpPr/>
          <p:nvPr/>
        </p:nvSpPr>
        <p:spPr>
          <a:xfrm>
            <a:off x="2051720" y="2780928"/>
            <a:ext cx="1152128" cy="216024"/>
          </a:xfrm>
          <a:prstGeom prst="ellipse">
            <a:avLst/>
          </a:prstGeom>
          <a:solidFill>
            <a:schemeClr val="bg1">
              <a:alpha val="0"/>
            </a:scheme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Ovál 7"/>
          <p:cNvSpPr/>
          <p:nvPr/>
        </p:nvSpPr>
        <p:spPr>
          <a:xfrm>
            <a:off x="2155378" y="5517232"/>
            <a:ext cx="544413" cy="216024"/>
          </a:xfrm>
          <a:prstGeom prst="ellipse">
            <a:avLst/>
          </a:prstGeom>
          <a:solidFill>
            <a:schemeClr val="bg1">
              <a:alpha val="0"/>
            </a:scheme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Ovál 8"/>
          <p:cNvSpPr/>
          <p:nvPr/>
        </p:nvSpPr>
        <p:spPr>
          <a:xfrm>
            <a:off x="2159732" y="5913450"/>
            <a:ext cx="936104" cy="216024"/>
          </a:xfrm>
          <a:prstGeom prst="ellipse">
            <a:avLst/>
          </a:prstGeom>
          <a:solidFill>
            <a:schemeClr val="bg1">
              <a:alpha val="0"/>
            </a:scheme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Ovál 9"/>
          <p:cNvSpPr/>
          <p:nvPr/>
        </p:nvSpPr>
        <p:spPr>
          <a:xfrm>
            <a:off x="2155378" y="5085184"/>
            <a:ext cx="1984574" cy="216024"/>
          </a:xfrm>
          <a:prstGeom prst="ellipse">
            <a:avLst/>
          </a:prstGeom>
          <a:solidFill>
            <a:schemeClr val="bg1">
              <a:alpha val="0"/>
            </a:scheme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7215033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84212" y="1268760"/>
            <a:ext cx="7991475" cy="576262"/>
          </a:xfrm>
        </p:spPr>
        <p:txBody>
          <a:bodyPr/>
          <a:lstStyle/>
          <a:p>
            <a:r>
              <a:rPr lang="cs-CZ" dirty="0"/>
              <a:t>Obsah </a:t>
            </a:r>
            <a:r>
              <a:rPr lang="cs-CZ" dirty="0" smtClean="0"/>
              <a:t>prezentace – témata k diskuzi:</a:t>
            </a:r>
            <a:endParaRPr lang="cs-CZ" dirty="0"/>
          </a:p>
        </p:txBody>
      </p:sp>
      <p:sp>
        <p:nvSpPr>
          <p:cNvPr id="3" name="Zástupný symbol pro obsah 2"/>
          <p:cNvSpPr>
            <a:spLocks noGrp="1"/>
          </p:cNvSpPr>
          <p:nvPr>
            <p:ph idx="1"/>
          </p:nvPr>
        </p:nvSpPr>
        <p:spPr>
          <a:xfrm>
            <a:off x="687339" y="1845022"/>
            <a:ext cx="7991475" cy="4464770"/>
          </a:xfrm>
        </p:spPr>
        <p:txBody>
          <a:bodyPr/>
          <a:lstStyle/>
          <a:p>
            <a:pPr>
              <a:buFont typeface="Wingdings" panose="05000000000000000000" pitchFamily="2" charset="2"/>
              <a:buChar char="v"/>
            </a:pPr>
            <a:r>
              <a:rPr lang="cs-CZ" dirty="0" smtClean="0">
                <a:solidFill>
                  <a:srgbClr val="002060"/>
                </a:solidFill>
              </a:rPr>
              <a:t>Vícezdrojové financování, financování SSL po ukončení Individuálního projektu</a:t>
            </a:r>
          </a:p>
          <a:p>
            <a:pPr>
              <a:buFont typeface="Wingdings" panose="05000000000000000000" pitchFamily="2" charset="2"/>
              <a:buChar char="v"/>
            </a:pPr>
            <a:endParaRPr lang="cs-CZ" dirty="0">
              <a:solidFill>
                <a:srgbClr val="002060"/>
              </a:solidFill>
            </a:endParaRPr>
          </a:p>
          <a:p>
            <a:pPr>
              <a:buFont typeface="Wingdings" panose="05000000000000000000" pitchFamily="2" charset="2"/>
              <a:buChar char="v"/>
            </a:pPr>
            <a:r>
              <a:rPr lang="cs-CZ" dirty="0" smtClean="0">
                <a:solidFill>
                  <a:srgbClr val="002060"/>
                </a:solidFill>
              </a:rPr>
              <a:t>Mechanismus vyrovnávací platby</a:t>
            </a:r>
          </a:p>
          <a:p>
            <a:pPr>
              <a:buFont typeface="Wingdings" panose="05000000000000000000" pitchFamily="2" charset="2"/>
              <a:buChar char="v"/>
            </a:pPr>
            <a:endParaRPr lang="cs-CZ" dirty="0" smtClean="0">
              <a:solidFill>
                <a:srgbClr val="002060"/>
              </a:solidFill>
            </a:endParaRPr>
          </a:p>
          <a:p>
            <a:pPr>
              <a:buFont typeface="Wingdings" panose="05000000000000000000" pitchFamily="2" charset="2"/>
              <a:buChar char="v"/>
            </a:pPr>
            <a:r>
              <a:rPr lang="cs-CZ" dirty="0" smtClean="0">
                <a:solidFill>
                  <a:srgbClr val="002060"/>
                </a:solidFill>
              </a:rPr>
              <a:t>Financování sociálních služeb v roce 2019 a 2020</a:t>
            </a:r>
          </a:p>
          <a:p>
            <a:pPr>
              <a:buFont typeface="Wingdings" panose="05000000000000000000" pitchFamily="2" charset="2"/>
              <a:buChar char="v"/>
            </a:pPr>
            <a:endParaRPr lang="cs-CZ" dirty="0" smtClean="0">
              <a:solidFill>
                <a:srgbClr val="002060"/>
              </a:solidFill>
            </a:endParaRPr>
          </a:p>
          <a:p>
            <a:pPr>
              <a:buFont typeface="Wingdings" panose="05000000000000000000" pitchFamily="2" charset="2"/>
              <a:buChar char="v"/>
            </a:pPr>
            <a:r>
              <a:rPr lang="cs-CZ" dirty="0" smtClean="0">
                <a:solidFill>
                  <a:srgbClr val="002060"/>
                </a:solidFill>
              </a:rPr>
              <a:t>Výkaznictví </a:t>
            </a:r>
            <a:r>
              <a:rPr lang="cs-CZ" dirty="0" err="1" smtClean="0">
                <a:solidFill>
                  <a:srgbClr val="002060"/>
                </a:solidFill>
              </a:rPr>
              <a:t>KISSoS</a:t>
            </a:r>
            <a:r>
              <a:rPr lang="cs-CZ" dirty="0" smtClean="0">
                <a:solidFill>
                  <a:srgbClr val="002060"/>
                </a:solidFill>
              </a:rPr>
              <a:t> – vstupní data – nejvýznamnější změny </a:t>
            </a:r>
            <a:endParaRPr lang="cs-CZ" dirty="0" smtClean="0">
              <a:solidFill>
                <a:srgbClr val="002060"/>
              </a:solidFill>
            </a:endParaRPr>
          </a:p>
          <a:p>
            <a:pPr>
              <a:buFont typeface="Wingdings" panose="05000000000000000000" pitchFamily="2" charset="2"/>
              <a:buChar char="v"/>
            </a:pPr>
            <a:endParaRPr lang="cs-CZ" dirty="0" smtClean="0">
              <a:solidFill>
                <a:srgbClr val="002060"/>
              </a:solidFill>
            </a:endParaRPr>
          </a:p>
          <a:p>
            <a:pPr>
              <a:buFont typeface="Wingdings" panose="05000000000000000000" pitchFamily="2" charset="2"/>
              <a:buChar char="v"/>
            </a:pPr>
            <a:r>
              <a:rPr lang="cs-CZ" dirty="0">
                <a:solidFill>
                  <a:srgbClr val="002060"/>
                </a:solidFill>
              </a:rPr>
              <a:t>Technické požadavky na webovou aplikaci </a:t>
            </a:r>
            <a:r>
              <a:rPr lang="cs-CZ" dirty="0" err="1" smtClean="0">
                <a:solidFill>
                  <a:srgbClr val="002060"/>
                </a:solidFill>
              </a:rPr>
              <a:t>KISSoS</a:t>
            </a:r>
            <a:endParaRPr lang="cs-CZ" dirty="0" smtClean="0">
              <a:solidFill>
                <a:srgbClr val="002060"/>
              </a:solidFill>
            </a:endParaRPr>
          </a:p>
          <a:p>
            <a:pPr>
              <a:buFont typeface="Wingdings" panose="05000000000000000000" pitchFamily="2" charset="2"/>
              <a:buChar char="v"/>
            </a:pPr>
            <a:endParaRPr lang="cs-CZ" dirty="0" smtClean="0">
              <a:solidFill>
                <a:srgbClr val="002060"/>
              </a:solidFill>
            </a:endParaRPr>
          </a:p>
          <a:p>
            <a:pPr>
              <a:buFont typeface="Wingdings" panose="05000000000000000000" pitchFamily="2" charset="2"/>
              <a:buChar char="v"/>
            </a:pPr>
            <a:r>
              <a:rPr lang="cs-CZ" dirty="0" smtClean="0">
                <a:solidFill>
                  <a:srgbClr val="002060"/>
                </a:solidFill>
              </a:rPr>
              <a:t>Výkaznictví </a:t>
            </a:r>
            <a:r>
              <a:rPr lang="cs-CZ" dirty="0" err="1" smtClean="0">
                <a:solidFill>
                  <a:srgbClr val="002060"/>
                </a:solidFill>
              </a:rPr>
              <a:t>KISSoS</a:t>
            </a:r>
            <a:r>
              <a:rPr lang="cs-CZ" dirty="0" smtClean="0">
                <a:solidFill>
                  <a:srgbClr val="002060"/>
                </a:solidFill>
              </a:rPr>
              <a:t> – Rozpočet a vyúčtování – NÁKLADY</a:t>
            </a:r>
          </a:p>
          <a:p>
            <a:pPr>
              <a:buFont typeface="Wingdings" panose="05000000000000000000" pitchFamily="2" charset="2"/>
              <a:buChar char="v"/>
            </a:pPr>
            <a:endParaRPr lang="cs-CZ" dirty="0" smtClean="0">
              <a:solidFill>
                <a:srgbClr val="002060"/>
              </a:solidFill>
            </a:endParaRPr>
          </a:p>
          <a:p>
            <a:pPr>
              <a:buFont typeface="Wingdings" panose="05000000000000000000" pitchFamily="2" charset="2"/>
              <a:buChar char="v"/>
            </a:pPr>
            <a:r>
              <a:rPr lang="cs-CZ" dirty="0">
                <a:solidFill>
                  <a:srgbClr val="002060"/>
                </a:solidFill>
              </a:rPr>
              <a:t>Výkaznictví </a:t>
            </a:r>
            <a:r>
              <a:rPr lang="cs-CZ" dirty="0" err="1">
                <a:solidFill>
                  <a:srgbClr val="002060"/>
                </a:solidFill>
              </a:rPr>
              <a:t>KISSoS</a:t>
            </a:r>
            <a:r>
              <a:rPr lang="cs-CZ" dirty="0">
                <a:solidFill>
                  <a:srgbClr val="002060"/>
                </a:solidFill>
              </a:rPr>
              <a:t> – Rozpočet a vyúčtování </a:t>
            </a:r>
            <a:r>
              <a:rPr lang="cs-CZ" dirty="0" smtClean="0">
                <a:solidFill>
                  <a:srgbClr val="002060"/>
                </a:solidFill>
              </a:rPr>
              <a:t>– ZDROJE</a:t>
            </a:r>
          </a:p>
          <a:p>
            <a:pPr marL="0" indent="0"/>
            <a:endParaRPr lang="cs-CZ" dirty="0" smtClean="0">
              <a:solidFill>
                <a:srgbClr val="002060"/>
              </a:solidFill>
            </a:endParaRPr>
          </a:p>
          <a:p>
            <a:pPr>
              <a:buFont typeface="Wingdings" panose="05000000000000000000" pitchFamily="2" charset="2"/>
              <a:buChar char="v"/>
            </a:pPr>
            <a:r>
              <a:rPr lang="cs-CZ" dirty="0" smtClean="0">
                <a:solidFill>
                  <a:srgbClr val="002060"/>
                </a:solidFill>
              </a:rPr>
              <a:t>Nefinanční podpora z veřejných zdrojů</a:t>
            </a:r>
          </a:p>
          <a:p>
            <a:pPr>
              <a:buFont typeface="Wingdings" panose="05000000000000000000" pitchFamily="2" charset="2"/>
              <a:buChar char="v"/>
            </a:pPr>
            <a:endParaRPr lang="cs-CZ" dirty="0" smtClean="0">
              <a:solidFill>
                <a:srgbClr val="002060"/>
              </a:solidFill>
            </a:endParaRPr>
          </a:p>
          <a:p>
            <a:pPr>
              <a:buFont typeface="Wingdings" panose="05000000000000000000" pitchFamily="2" charset="2"/>
              <a:buChar char="v"/>
            </a:pPr>
            <a:r>
              <a:rPr lang="cs-CZ" dirty="0" smtClean="0">
                <a:solidFill>
                  <a:srgbClr val="002060"/>
                </a:solidFill>
              </a:rPr>
              <a:t>Přiměřený zisk</a:t>
            </a:r>
          </a:p>
          <a:p>
            <a:pPr marL="0" indent="0"/>
            <a:endParaRPr lang="cs-CZ" dirty="0" smtClean="0">
              <a:solidFill>
                <a:srgbClr val="002060"/>
              </a:solidFill>
            </a:endParaRPr>
          </a:p>
          <a:p>
            <a:pPr>
              <a:buFont typeface="Wingdings" panose="05000000000000000000" pitchFamily="2" charset="2"/>
              <a:buChar char="v"/>
            </a:pPr>
            <a:endParaRPr lang="cs-CZ" dirty="0">
              <a:solidFill>
                <a:srgbClr val="002060"/>
              </a:solidFill>
            </a:endParaRPr>
          </a:p>
        </p:txBody>
      </p:sp>
    </p:spTree>
    <p:extLst>
      <p:ext uri="{BB962C8B-B14F-4D97-AF65-F5344CB8AC3E}">
        <p14:creationId xmlns:p14="http://schemas.microsoft.com/office/powerpoint/2010/main" val="34527524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84214" y="1268760"/>
            <a:ext cx="7991475" cy="360040"/>
          </a:xfrm>
        </p:spPr>
        <p:txBody>
          <a:bodyPr/>
          <a:lstStyle/>
          <a:p>
            <a:r>
              <a:rPr lang="cs-CZ" sz="2000" dirty="0"/>
              <a:t>Pokračování Ostatní náklady - Rozpočet a Vyúčtování</a:t>
            </a:r>
          </a:p>
        </p:txBody>
      </p:sp>
      <p:sp>
        <p:nvSpPr>
          <p:cNvPr id="3" name="Zástupný symbol pro obsah 2"/>
          <p:cNvSpPr>
            <a:spLocks noGrp="1"/>
          </p:cNvSpPr>
          <p:nvPr>
            <p:ph idx="1"/>
          </p:nvPr>
        </p:nvSpPr>
        <p:spPr>
          <a:xfrm>
            <a:off x="684214" y="1628800"/>
            <a:ext cx="7991475" cy="4824536"/>
          </a:xfrm>
        </p:spPr>
        <p:txBody>
          <a:bodyPr/>
          <a:lstStyle/>
          <a:p>
            <a:r>
              <a:rPr lang="cs-CZ" sz="1400" b="1" dirty="0">
                <a:solidFill>
                  <a:srgbClr val="002060"/>
                </a:solidFill>
              </a:rPr>
              <a:t>ř. </a:t>
            </a:r>
            <a:r>
              <a:rPr lang="cs-CZ" sz="1400" b="1" dirty="0" smtClean="0">
                <a:solidFill>
                  <a:srgbClr val="002060"/>
                </a:solidFill>
              </a:rPr>
              <a:t>32 </a:t>
            </a:r>
            <a:r>
              <a:rPr lang="cs-CZ" sz="1400" b="1" dirty="0">
                <a:solidFill>
                  <a:srgbClr val="002060"/>
                </a:solidFill>
              </a:rPr>
              <a:t>Rozpočtu a vyúčtování </a:t>
            </a:r>
            <a:r>
              <a:rPr lang="cs-CZ" sz="1400" b="1" dirty="0" smtClean="0">
                <a:solidFill>
                  <a:srgbClr val="002060"/>
                </a:solidFill>
              </a:rPr>
              <a:t>– Náklady na reprezentaci </a:t>
            </a:r>
            <a:r>
              <a:rPr lang="cs-CZ" sz="1400" dirty="0">
                <a:solidFill>
                  <a:srgbClr val="002060"/>
                </a:solidFill>
              </a:rPr>
              <a:t>(ř. </a:t>
            </a:r>
            <a:r>
              <a:rPr lang="cs-CZ" sz="1400" dirty="0" smtClean="0">
                <a:solidFill>
                  <a:srgbClr val="002060"/>
                </a:solidFill>
              </a:rPr>
              <a:t>33 </a:t>
            </a:r>
            <a:r>
              <a:rPr lang="cs-CZ" sz="1400" dirty="0">
                <a:solidFill>
                  <a:srgbClr val="002060"/>
                </a:solidFill>
              </a:rPr>
              <a:t>- Výkaz k 31.12.) </a:t>
            </a:r>
            <a:endParaRPr lang="cs-CZ" sz="1400" b="1" dirty="0" smtClean="0">
              <a:solidFill>
                <a:srgbClr val="002060"/>
              </a:solidFill>
            </a:endParaRPr>
          </a:p>
          <a:p>
            <a:r>
              <a:rPr lang="cs-CZ" sz="1400" dirty="0" smtClean="0">
                <a:solidFill>
                  <a:srgbClr val="002060"/>
                </a:solidFill>
              </a:rPr>
              <a:t>(duplicita s popisem k Nedaňovým nákladům odstraněna)</a:t>
            </a:r>
            <a:endParaRPr lang="cs-CZ" sz="1400" dirty="0">
              <a:solidFill>
                <a:srgbClr val="002060"/>
              </a:solidFill>
            </a:endParaRPr>
          </a:p>
          <a:p>
            <a:r>
              <a:rPr lang="cs-CZ" sz="1400" b="1" u="sng" dirty="0" smtClean="0">
                <a:solidFill>
                  <a:srgbClr val="002060"/>
                </a:solidFill>
              </a:rPr>
              <a:t>Mezi další skupinu nákladů, na které byly kladeny dotazy patří:</a:t>
            </a:r>
          </a:p>
          <a:p>
            <a:r>
              <a:rPr lang="cs-CZ" sz="1400" b="1" dirty="0">
                <a:solidFill>
                  <a:srgbClr val="002060"/>
                </a:solidFill>
              </a:rPr>
              <a:t>ř. </a:t>
            </a:r>
            <a:r>
              <a:rPr lang="cs-CZ" sz="1400" b="1" dirty="0" smtClean="0">
                <a:solidFill>
                  <a:srgbClr val="002060"/>
                </a:solidFill>
              </a:rPr>
              <a:t>44 </a:t>
            </a:r>
            <a:r>
              <a:rPr lang="cs-CZ" sz="1400" b="1" dirty="0">
                <a:solidFill>
                  <a:srgbClr val="002060"/>
                </a:solidFill>
              </a:rPr>
              <a:t>Rozpočtu a vyúčtování – </a:t>
            </a:r>
            <a:r>
              <a:rPr lang="cs-CZ" sz="1400" b="1" dirty="0" smtClean="0">
                <a:solidFill>
                  <a:srgbClr val="002060"/>
                </a:solidFill>
              </a:rPr>
              <a:t>Ostatní provozní náklady vč. daně z příjmu celkem (ř.45 + ř.46) (</a:t>
            </a:r>
            <a:r>
              <a:rPr lang="cs-CZ" sz="1400" dirty="0" smtClean="0">
                <a:solidFill>
                  <a:srgbClr val="002060"/>
                </a:solidFill>
              </a:rPr>
              <a:t>tj. ř. 45 – Výkaz k 31.12.)</a:t>
            </a:r>
            <a:endParaRPr lang="cs-CZ" sz="1400" dirty="0">
              <a:solidFill>
                <a:srgbClr val="002060"/>
              </a:solidFill>
            </a:endParaRPr>
          </a:p>
          <a:p>
            <a:r>
              <a:rPr lang="cs-CZ" sz="1400" dirty="0" smtClean="0">
                <a:solidFill>
                  <a:srgbClr val="002060"/>
                </a:solidFill>
              </a:rPr>
              <a:t>ř. 45 Rozpočtu </a:t>
            </a:r>
            <a:r>
              <a:rPr lang="cs-CZ" sz="1400" dirty="0">
                <a:solidFill>
                  <a:srgbClr val="002060"/>
                </a:solidFill>
              </a:rPr>
              <a:t>a </a:t>
            </a:r>
            <a:r>
              <a:rPr lang="cs-CZ" sz="1400" dirty="0" smtClean="0">
                <a:solidFill>
                  <a:srgbClr val="002060"/>
                </a:solidFill>
              </a:rPr>
              <a:t>vyúčtování – </a:t>
            </a:r>
            <a:r>
              <a:rPr lang="cs-CZ" sz="1400" b="1" dirty="0" smtClean="0">
                <a:solidFill>
                  <a:srgbClr val="002060"/>
                </a:solidFill>
              </a:rPr>
              <a:t>Pojištění (dle </a:t>
            </a:r>
            <a:r>
              <a:rPr lang="cs-CZ" sz="1400" b="1" dirty="0" smtClean="0">
                <a:solidFill>
                  <a:srgbClr val="002060"/>
                </a:solidFill>
                <a:cs typeface="Calibri" panose="020F0502020204030204" pitchFamily="34" charset="0"/>
              </a:rPr>
              <a:t>§ 80 zákona o sociálních službách)</a:t>
            </a:r>
            <a:r>
              <a:rPr lang="cs-CZ" sz="1400" dirty="0" smtClean="0">
                <a:solidFill>
                  <a:srgbClr val="002060"/>
                </a:solidFill>
                <a:cs typeface="Calibri" panose="020F0502020204030204" pitchFamily="34" charset="0"/>
              </a:rPr>
              <a:t> tj. ř. 46 –Výkaz k 31.12. –</a:t>
            </a:r>
            <a:r>
              <a:rPr lang="cs-CZ" sz="1400" dirty="0" smtClean="0">
                <a:solidFill>
                  <a:srgbClr val="002060"/>
                </a:solidFill>
              </a:rPr>
              <a:t> pouze pojistné sjednané pro případ odpovědnosti za škodu způsobenou při poskytování SSL</a:t>
            </a:r>
          </a:p>
          <a:p>
            <a:r>
              <a:rPr lang="cs-CZ" sz="1400" dirty="0">
                <a:solidFill>
                  <a:srgbClr val="002060"/>
                </a:solidFill>
              </a:rPr>
              <a:t>ř. </a:t>
            </a:r>
            <a:r>
              <a:rPr lang="cs-CZ" sz="1400" dirty="0" smtClean="0">
                <a:solidFill>
                  <a:srgbClr val="002060"/>
                </a:solidFill>
              </a:rPr>
              <a:t>46 </a:t>
            </a:r>
            <a:r>
              <a:rPr lang="cs-CZ" sz="1400" dirty="0">
                <a:solidFill>
                  <a:srgbClr val="002060"/>
                </a:solidFill>
              </a:rPr>
              <a:t>Rozpočtu a vyúčtování – </a:t>
            </a:r>
            <a:r>
              <a:rPr lang="cs-CZ" sz="1400" b="1" dirty="0" smtClean="0">
                <a:solidFill>
                  <a:srgbClr val="002060"/>
                </a:solidFill>
              </a:rPr>
              <a:t>Ostatní </a:t>
            </a:r>
            <a:r>
              <a:rPr lang="cs-CZ" sz="1400" dirty="0" smtClean="0">
                <a:solidFill>
                  <a:srgbClr val="002060"/>
                </a:solidFill>
              </a:rPr>
              <a:t>(ř. 47 – Výkaz k 31.12. – Ostatní provozní náklady)</a:t>
            </a:r>
          </a:p>
          <a:p>
            <a:pPr marL="285750" indent="-285750">
              <a:buFontTx/>
              <a:buChar char="-"/>
            </a:pPr>
            <a:r>
              <a:rPr lang="cs-CZ" sz="1400" dirty="0" smtClean="0">
                <a:solidFill>
                  <a:srgbClr val="002060"/>
                </a:solidFill>
                <a:cs typeface="Calibri" panose="020F0502020204030204" pitchFamily="34" charset="0"/>
              </a:rPr>
              <a:t>např. daně a poplatky </a:t>
            </a:r>
            <a:r>
              <a:rPr lang="cs-CZ" sz="1400" dirty="0" smtClean="0">
                <a:solidFill>
                  <a:srgbClr val="002060"/>
                </a:solidFill>
              </a:rPr>
              <a:t>(silniční daň - u </a:t>
            </a:r>
            <a:r>
              <a:rPr lang="cs-CZ" sz="1400" dirty="0">
                <a:solidFill>
                  <a:srgbClr val="002060"/>
                </a:solidFill>
              </a:rPr>
              <a:t>vybraných </a:t>
            </a:r>
            <a:r>
              <a:rPr lang="cs-CZ" sz="1400" dirty="0" smtClean="0">
                <a:solidFill>
                  <a:srgbClr val="002060"/>
                </a:solidFill>
              </a:rPr>
              <a:t>SSL- provoz </a:t>
            </a:r>
            <a:r>
              <a:rPr lang="cs-CZ" sz="1400" dirty="0">
                <a:solidFill>
                  <a:srgbClr val="002060"/>
                </a:solidFill>
              </a:rPr>
              <a:t>vozidla související se základními činnostmi)</a:t>
            </a:r>
            <a:r>
              <a:rPr lang="cs-CZ" sz="1400" dirty="0" smtClean="0">
                <a:solidFill>
                  <a:srgbClr val="002060"/>
                </a:solidFill>
                <a:cs typeface="Calibri" panose="020F0502020204030204" pitchFamily="34" charset="0"/>
              </a:rPr>
              <a:t>, dálniční známky, notářské poplatky (538), ostatní pojištění (548, zákonné pojištění odpovědnosti </a:t>
            </a:r>
            <a:r>
              <a:rPr lang="cs-CZ" sz="1400" dirty="0">
                <a:solidFill>
                  <a:srgbClr val="002060"/>
                </a:solidFill>
                <a:cs typeface="Calibri" panose="020F0502020204030204" pitchFamily="34" charset="0"/>
              </a:rPr>
              <a:t>-</a:t>
            </a:r>
            <a:r>
              <a:rPr lang="cs-CZ" sz="1400" dirty="0" smtClean="0">
                <a:solidFill>
                  <a:srgbClr val="002060"/>
                </a:solidFill>
                <a:cs typeface="Calibri" panose="020F0502020204030204" pitchFamily="34" charset="0"/>
              </a:rPr>
              <a:t> provoz vozidel, havarijní pojištění,..), 549, </a:t>
            </a:r>
            <a:r>
              <a:rPr lang="cs-CZ" sz="1400" dirty="0" smtClean="0">
                <a:solidFill>
                  <a:srgbClr val="FF6600"/>
                </a:solidFill>
                <a:cs typeface="Calibri" panose="020F0502020204030204" pitchFamily="34" charset="0"/>
              </a:rPr>
              <a:t>546 odpis pohledávky (dle </a:t>
            </a:r>
            <a:r>
              <a:rPr lang="cs-CZ" sz="1400" dirty="0" smtClean="0">
                <a:solidFill>
                  <a:srgbClr val="FF6600"/>
                </a:solidFill>
                <a:latin typeface="Calibri" panose="020F0502020204030204" pitchFamily="34" charset="0"/>
                <a:cs typeface="Calibri" panose="020F0502020204030204" pitchFamily="34" charset="0"/>
              </a:rPr>
              <a:t>§24 ZDP) </a:t>
            </a:r>
          </a:p>
          <a:p>
            <a:pPr marL="0" indent="0"/>
            <a:r>
              <a:rPr lang="cs-CZ" sz="1400" dirty="0" smtClean="0">
                <a:solidFill>
                  <a:srgbClr val="002060"/>
                </a:solidFill>
              </a:rPr>
              <a:t>ř</a:t>
            </a:r>
            <a:r>
              <a:rPr lang="cs-CZ" sz="1400" dirty="0">
                <a:solidFill>
                  <a:srgbClr val="002060"/>
                </a:solidFill>
              </a:rPr>
              <a:t>. </a:t>
            </a:r>
            <a:r>
              <a:rPr lang="cs-CZ" sz="1400" dirty="0" smtClean="0">
                <a:solidFill>
                  <a:srgbClr val="002060"/>
                </a:solidFill>
              </a:rPr>
              <a:t>47 </a:t>
            </a:r>
            <a:r>
              <a:rPr lang="cs-CZ" sz="1400" dirty="0">
                <a:solidFill>
                  <a:srgbClr val="002060"/>
                </a:solidFill>
              </a:rPr>
              <a:t>Rozpočtu a vyúčtování – </a:t>
            </a:r>
            <a:r>
              <a:rPr lang="cs-CZ" sz="1400" b="1" dirty="0" smtClean="0">
                <a:solidFill>
                  <a:srgbClr val="002060"/>
                </a:solidFill>
              </a:rPr>
              <a:t>Nedaňové náklady </a:t>
            </a:r>
            <a:r>
              <a:rPr lang="cs-CZ" sz="1400" dirty="0">
                <a:solidFill>
                  <a:srgbClr val="002060"/>
                </a:solidFill>
              </a:rPr>
              <a:t>(ř. </a:t>
            </a:r>
            <a:r>
              <a:rPr lang="cs-CZ" sz="1400" dirty="0" smtClean="0">
                <a:solidFill>
                  <a:srgbClr val="002060"/>
                </a:solidFill>
              </a:rPr>
              <a:t>48 - Výkaz k 31.12.) </a:t>
            </a:r>
          </a:p>
          <a:p>
            <a:pPr marL="0" indent="0"/>
            <a:r>
              <a:rPr lang="cs-CZ" sz="1400" dirty="0" smtClean="0">
                <a:solidFill>
                  <a:srgbClr val="002060"/>
                </a:solidFill>
                <a:cs typeface="Calibri" panose="020F0502020204030204" pitchFamily="34" charset="0"/>
              </a:rPr>
              <a:t>- </a:t>
            </a:r>
            <a:r>
              <a:rPr lang="cs-CZ" sz="1400" dirty="0">
                <a:solidFill>
                  <a:srgbClr val="002060"/>
                </a:solidFill>
                <a:cs typeface="Calibri" panose="020F0502020204030204" pitchFamily="34" charset="0"/>
              </a:rPr>
              <a:t>v</a:t>
            </a:r>
            <a:r>
              <a:rPr lang="cs-CZ" sz="1400" dirty="0" smtClean="0">
                <a:solidFill>
                  <a:srgbClr val="002060"/>
                </a:solidFill>
                <a:cs typeface="Calibri" panose="020F0502020204030204" pitchFamily="34" charset="0"/>
              </a:rPr>
              <a:t>ýdaje vymezené dle §25 zákona č. 586/1992 Sb., odpis daňově neúčinné části neuhrazené pohledávky, náklady nesouvisející s daným účetním obdobím,..</a:t>
            </a:r>
          </a:p>
          <a:p>
            <a:pPr marL="0" indent="0"/>
            <a:r>
              <a:rPr lang="cs-CZ" sz="1400" dirty="0">
                <a:solidFill>
                  <a:srgbClr val="002060"/>
                </a:solidFill>
              </a:rPr>
              <a:t>ř. </a:t>
            </a:r>
            <a:r>
              <a:rPr lang="cs-CZ" sz="1400" dirty="0" smtClean="0">
                <a:solidFill>
                  <a:srgbClr val="002060"/>
                </a:solidFill>
              </a:rPr>
              <a:t>48 </a:t>
            </a:r>
            <a:r>
              <a:rPr lang="cs-CZ" sz="1400" dirty="0">
                <a:solidFill>
                  <a:srgbClr val="002060"/>
                </a:solidFill>
              </a:rPr>
              <a:t>Rozpočtu a vyúčtování – </a:t>
            </a:r>
            <a:r>
              <a:rPr lang="cs-CZ" sz="1400" b="1" dirty="0" smtClean="0">
                <a:solidFill>
                  <a:srgbClr val="002060"/>
                </a:solidFill>
              </a:rPr>
              <a:t>Ostatní náklady </a:t>
            </a:r>
            <a:r>
              <a:rPr lang="cs-CZ" sz="1400" dirty="0" smtClean="0">
                <a:solidFill>
                  <a:srgbClr val="002060"/>
                </a:solidFill>
              </a:rPr>
              <a:t>(ř</a:t>
            </a:r>
            <a:r>
              <a:rPr lang="cs-CZ" sz="1400" dirty="0">
                <a:solidFill>
                  <a:srgbClr val="002060"/>
                </a:solidFill>
              </a:rPr>
              <a:t>. </a:t>
            </a:r>
            <a:r>
              <a:rPr lang="cs-CZ" sz="1400" dirty="0" smtClean="0">
                <a:solidFill>
                  <a:srgbClr val="002060"/>
                </a:solidFill>
              </a:rPr>
              <a:t>49 </a:t>
            </a:r>
            <a:r>
              <a:rPr lang="cs-CZ" sz="1400" dirty="0">
                <a:solidFill>
                  <a:srgbClr val="002060"/>
                </a:solidFill>
              </a:rPr>
              <a:t>- Výkaz k 31.12.) </a:t>
            </a:r>
          </a:p>
          <a:p>
            <a:pPr marL="285750" indent="-285750">
              <a:buFontTx/>
              <a:buChar char="-"/>
            </a:pPr>
            <a:r>
              <a:rPr lang="cs-CZ" sz="1400" dirty="0" smtClean="0">
                <a:solidFill>
                  <a:srgbClr val="002060"/>
                </a:solidFill>
              </a:rPr>
              <a:t>finanční náklady, </a:t>
            </a:r>
            <a:r>
              <a:rPr lang="cs-CZ" sz="1400" dirty="0">
                <a:solidFill>
                  <a:srgbClr val="002060"/>
                </a:solidFill>
              </a:rPr>
              <a:t>poplatky ze vedení běžného účtu, </a:t>
            </a:r>
            <a:r>
              <a:rPr lang="cs-CZ" sz="1400" dirty="0" smtClean="0">
                <a:solidFill>
                  <a:srgbClr val="FF6600"/>
                </a:solidFill>
              </a:rPr>
              <a:t>tvorba opravných položek</a:t>
            </a:r>
            <a:r>
              <a:rPr lang="cs-CZ" sz="1400" dirty="0" smtClean="0">
                <a:solidFill>
                  <a:srgbClr val="002060"/>
                </a:solidFill>
              </a:rPr>
              <a:t> (</a:t>
            </a:r>
            <a:r>
              <a:rPr lang="cs-CZ" sz="1400" dirty="0" smtClean="0">
                <a:solidFill>
                  <a:srgbClr val="FF6600"/>
                </a:solidFill>
              </a:rPr>
              <a:t>559 ?), Prodané cenné papíry a podíly (561?), Změna stavu, aktivace (skupina 58x)</a:t>
            </a:r>
          </a:p>
          <a:p>
            <a:pPr marL="0" indent="0"/>
            <a:r>
              <a:rPr lang="cs-CZ" sz="1400" b="1" u="sng" dirty="0" smtClean="0">
                <a:solidFill>
                  <a:srgbClr val="002060"/>
                </a:solidFill>
              </a:rPr>
              <a:t>Mimořádné události (ř. 50 </a:t>
            </a:r>
            <a:r>
              <a:rPr lang="cs-CZ" sz="1400" b="1" u="sng" dirty="0">
                <a:solidFill>
                  <a:srgbClr val="002060"/>
                </a:solidFill>
              </a:rPr>
              <a:t>Výkaz k 31.12</a:t>
            </a:r>
            <a:r>
              <a:rPr lang="cs-CZ" sz="1400" b="1" u="sng" dirty="0" smtClean="0">
                <a:solidFill>
                  <a:srgbClr val="002060"/>
                </a:solidFill>
              </a:rPr>
              <a:t>.) </a:t>
            </a:r>
            <a:endParaRPr lang="cs-CZ" sz="1400" b="1" u="sng" dirty="0">
              <a:solidFill>
                <a:srgbClr val="002060"/>
              </a:solidFill>
            </a:endParaRPr>
          </a:p>
          <a:p>
            <a:pPr marL="0" indent="0"/>
            <a:r>
              <a:rPr lang="cs-CZ" sz="1400" dirty="0">
                <a:solidFill>
                  <a:srgbClr val="002060"/>
                </a:solidFill>
              </a:rPr>
              <a:t>Zde se uvádí informace o mimořádných skutečnostech, které se neopakují každoročně, např. mimořádná událost, která může </a:t>
            </a:r>
            <a:r>
              <a:rPr lang="cs-CZ" sz="1400" dirty="0" smtClean="0">
                <a:solidFill>
                  <a:srgbClr val="002060"/>
                </a:solidFill>
              </a:rPr>
              <a:t>významně </a:t>
            </a:r>
            <a:r>
              <a:rPr lang="cs-CZ" sz="1400" dirty="0">
                <a:solidFill>
                  <a:srgbClr val="002060"/>
                </a:solidFill>
              </a:rPr>
              <a:t>ovlivnit hospodaření organizace (např. pojistná událost, významná oprava). </a:t>
            </a:r>
            <a:r>
              <a:rPr lang="cs-CZ" sz="1400" dirty="0" smtClean="0">
                <a:solidFill>
                  <a:srgbClr val="002060"/>
                </a:solidFill>
              </a:rPr>
              <a:t> Viz dotazy …</a:t>
            </a:r>
            <a:endParaRPr lang="cs-CZ" sz="1400" dirty="0" smtClean="0">
              <a:solidFill>
                <a:srgbClr val="002060"/>
              </a:solidFill>
              <a:cs typeface="Calibri" panose="020F0502020204030204" pitchFamily="34" charset="0"/>
            </a:endParaRPr>
          </a:p>
        </p:txBody>
      </p:sp>
    </p:spTree>
    <p:extLst>
      <p:ext uri="{BB962C8B-B14F-4D97-AF65-F5344CB8AC3E}">
        <p14:creationId xmlns:p14="http://schemas.microsoft.com/office/powerpoint/2010/main" val="16355148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1050" b="0" dirty="0"/>
              <a:t/>
            </a:r>
            <a:br>
              <a:rPr lang="cs-CZ" sz="1050" b="0" dirty="0"/>
            </a:br>
            <a:r>
              <a:rPr lang="cs-CZ" sz="1050" b="0" dirty="0" smtClean="0"/>
              <a:t/>
            </a:r>
            <a:br>
              <a:rPr lang="cs-CZ" sz="1050" b="0" dirty="0" smtClean="0"/>
            </a:br>
            <a:r>
              <a:rPr lang="cs-CZ" sz="1050" b="0" dirty="0"/>
              <a:t/>
            </a:r>
            <a:br>
              <a:rPr lang="cs-CZ" sz="1050" b="0" dirty="0"/>
            </a:br>
            <a:r>
              <a:rPr lang="cs-CZ" sz="1050" b="0" dirty="0" smtClean="0"/>
              <a:t/>
            </a:r>
            <a:br>
              <a:rPr lang="cs-CZ" sz="1050" b="0" dirty="0" smtClean="0"/>
            </a:br>
            <a:r>
              <a:rPr lang="cs-CZ" sz="1050" b="0" dirty="0"/>
              <a:t/>
            </a:r>
            <a:br>
              <a:rPr lang="cs-CZ" sz="1050" b="0" dirty="0"/>
            </a:br>
            <a:r>
              <a:rPr lang="cs-CZ" sz="1050" b="0" dirty="0" smtClean="0"/>
              <a:t/>
            </a:r>
            <a:br>
              <a:rPr lang="cs-CZ" sz="1050" b="0" dirty="0" smtClean="0"/>
            </a:br>
            <a:r>
              <a:rPr lang="cs-CZ" sz="1050" b="0" dirty="0"/>
              <a:t/>
            </a:r>
            <a:br>
              <a:rPr lang="cs-CZ" sz="1050" b="0" dirty="0"/>
            </a:br>
            <a:r>
              <a:rPr lang="cs-CZ" sz="1050" b="0" dirty="0" smtClean="0"/>
              <a:t/>
            </a:r>
            <a:br>
              <a:rPr lang="cs-CZ" sz="1050" b="0" dirty="0" smtClean="0"/>
            </a:br>
            <a:r>
              <a:rPr lang="cs-CZ" sz="1050" b="0" dirty="0"/>
              <a:t/>
            </a:r>
            <a:br>
              <a:rPr lang="cs-CZ" sz="1050" b="0" dirty="0"/>
            </a:br>
            <a:r>
              <a:rPr lang="cs-CZ" sz="1050" b="0" dirty="0" smtClean="0"/>
              <a:t/>
            </a:r>
            <a:br>
              <a:rPr lang="cs-CZ" sz="1050" b="0" dirty="0" smtClean="0"/>
            </a:br>
            <a:r>
              <a:rPr lang="cs-CZ" sz="1050" b="0" dirty="0"/>
              <a:t/>
            </a:r>
            <a:br>
              <a:rPr lang="cs-CZ" sz="1050" b="0" dirty="0"/>
            </a:br>
            <a:r>
              <a:rPr lang="cs-CZ" sz="1050" b="0" dirty="0" smtClean="0"/>
              <a:t/>
            </a:r>
            <a:br>
              <a:rPr lang="cs-CZ" sz="1050" b="0" dirty="0" smtClean="0"/>
            </a:br>
            <a:r>
              <a:rPr lang="cs-CZ" sz="1050" b="0" dirty="0"/>
              <a:t/>
            </a:r>
            <a:br>
              <a:rPr lang="cs-CZ" sz="1050" b="0" dirty="0"/>
            </a:br>
            <a:r>
              <a:rPr lang="cs-CZ" sz="1050" b="0" dirty="0" smtClean="0"/>
              <a:t/>
            </a:r>
            <a:br>
              <a:rPr lang="cs-CZ" sz="1050" b="0" dirty="0" smtClean="0"/>
            </a:br>
            <a:r>
              <a:rPr lang="cs-CZ" sz="1050" b="0" dirty="0"/>
              <a:t/>
            </a:r>
            <a:br>
              <a:rPr lang="cs-CZ" sz="1050" b="0" dirty="0"/>
            </a:br>
            <a:r>
              <a:rPr lang="cs-CZ" sz="1050" b="0" dirty="0" smtClean="0"/>
              <a:t/>
            </a:r>
            <a:br>
              <a:rPr lang="cs-CZ" sz="1050" b="0" dirty="0" smtClean="0"/>
            </a:br>
            <a:r>
              <a:rPr lang="cs-CZ" sz="1050" b="0" dirty="0"/>
              <a:t/>
            </a:r>
            <a:br>
              <a:rPr lang="cs-CZ" sz="1050" b="0" dirty="0"/>
            </a:br>
            <a:r>
              <a:rPr lang="cs-CZ" sz="1050" b="0" dirty="0" smtClean="0"/>
              <a:t/>
            </a:r>
            <a:br>
              <a:rPr lang="cs-CZ" sz="1050" b="0" dirty="0" smtClean="0"/>
            </a:br>
            <a:r>
              <a:rPr lang="cs-CZ" sz="1050" b="0" dirty="0"/>
              <a:t/>
            </a:r>
            <a:br>
              <a:rPr lang="cs-CZ" sz="1050" b="0" dirty="0"/>
            </a:br>
            <a:r>
              <a:rPr lang="cs-CZ" sz="1050" b="0" dirty="0" smtClean="0"/>
              <a:t/>
            </a:r>
            <a:br>
              <a:rPr lang="cs-CZ" sz="1050" b="0" dirty="0" smtClean="0"/>
            </a:br>
            <a:r>
              <a:rPr lang="cs-CZ" sz="1050" b="0" dirty="0"/>
              <a:t/>
            </a:r>
            <a:br>
              <a:rPr lang="cs-CZ" sz="1050" b="0" dirty="0"/>
            </a:br>
            <a:r>
              <a:rPr lang="cs-CZ" sz="1050" b="0" dirty="0" smtClean="0"/>
              <a:t/>
            </a:r>
            <a:br>
              <a:rPr lang="cs-CZ" sz="1050" b="0" dirty="0" smtClean="0"/>
            </a:br>
            <a:r>
              <a:rPr lang="cs-CZ" sz="1050" b="0" dirty="0"/>
              <a:t/>
            </a:r>
            <a:br>
              <a:rPr lang="cs-CZ" sz="1050" b="0" dirty="0"/>
            </a:br>
            <a:r>
              <a:rPr lang="cs-CZ" sz="1050" b="0" dirty="0" smtClean="0"/>
              <a:t/>
            </a:r>
            <a:br>
              <a:rPr lang="cs-CZ" sz="1050" b="0" dirty="0" smtClean="0"/>
            </a:br>
            <a:r>
              <a:rPr lang="cs-CZ" sz="1050" b="0" dirty="0"/>
              <a:t/>
            </a:r>
            <a:br>
              <a:rPr lang="cs-CZ" sz="1050" b="0" dirty="0"/>
            </a:br>
            <a:r>
              <a:rPr lang="cs-CZ" sz="1050" b="0" dirty="0" smtClean="0"/>
              <a:t/>
            </a:r>
            <a:br>
              <a:rPr lang="cs-CZ" sz="1050" b="0" dirty="0" smtClean="0"/>
            </a:br>
            <a:r>
              <a:rPr lang="cs-CZ" sz="1050" b="0" dirty="0"/>
              <a:t/>
            </a:r>
            <a:br>
              <a:rPr lang="cs-CZ" sz="1050" b="0" dirty="0"/>
            </a:br>
            <a:r>
              <a:rPr lang="cs-CZ" sz="1600" dirty="0" smtClean="0"/>
              <a:t>Neuznatelné náklady - z </a:t>
            </a:r>
            <a:r>
              <a:rPr lang="cs-CZ" sz="1600" dirty="0"/>
              <a:t>poskytnuté finanční podpory nelze hradit tyto náklady (výdaje): </a:t>
            </a:r>
            <a:r>
              <a:rPr lang="cs-CZ" sz="1050" b="0" dirty="0"/>
              <a:t/>
            </a:r>
            <a:br>
              <a:rPr lang="cs-CZ" sz="1050" b="0" dirty="0"/>
            </a:br>
            <a:r>
              <a:rPr lang="cs-CZ" sz="1050" b="0" dirty="0" smtClean="0"/>
              <a:t/>
            </a:r>
            <a:br>
              <a:rPr lang="cs-CZ" sz="1050" b="0" dirty="0" smtClean="0"/>
            </a:br>
            <a:r>
              <a:rPr lang="cs-CZ" sz="1100" b="0" dirty="0" smtClean="0">
                <a:solidFill>
                  <a:srgbClr val="002060"/>
                </a:solidFill>
              </a:rPr>
              <a:t>a</a:t>
            </a:r>
            <a:r>
              <a:rPr lang="cs-CZ" sz="1100" b="0" dirty="0">
                <a:solidFill>
                  <a:srgbClr val="002060"/>
                </a:solidFill>
              </a:rPr>
              <a:t>) </a:t>
            </a:r>
            <a:r>
              <a:rPr lang="cs-CZ" sz="1100" dirty="0">
                <a:solidFill>
                  <a:srgbClr val="002060"/>
                </a:solidFill>
              </a:rPr>
              <a:t>Nesouvisející s poskytováním základních činností </a:t>
            </a:r>
            <a:r>
              <a:rPr lang="cs-CZ" sz="1100" b="0" dirty="0">
                <a:solidFill>
                  <a:srgbClr val="002060"/>
                </a:solidFill>
              </a:rPr>
              <a:t>u jednotlivých druhů sociálních služeb. </a:t>
            </a:r>
            <a:br>
              <a:rPr lang="cs-CZ" sz="1100" b="0" dirty="0">
                <a:solidFill>
                  <a:srgbClr val="002060"/>
                </a:solidFill>
              </a:rPr>
            </a:br>
            <a:r>
              <a:rPr lang="cs-CZ" sz="1100" b="0" dirty="0">
                <a:solidFill>
                  <a:srgbClr val="002060"/>
                </a:solidFill>
              </a:rPr>
              <a:t>b) </a:t>
            </a:r>
            <a:r>
              <a:rPr lang="cs-CZ" sz="1100" dirty="0">
                <a:solidFill>
                  <a:srgbClr val="002060"/>
                </a:solidFill>
              </a:rPr>
              <a:t>Na zdravotní péči poskytovanou podle § 36 zákona o sociálních službách</a:t>
            </a:r>
            <a:r>
              <a:rPr lang="cs-CZ" sz="1100" b="0" dirty="0">
                <a:solidFill>
                  <a:srgbClr val="002060"/>
                </a:solidFill>
              </a:rPr>
              <a:t>, včetně nákladů spojených se vzděláváním pracovníků, kteří tyto činnosti zajišťují (tato péče je hrazena podle § 17a zákona č. 48/1997 Sb., o veřejném zdravotním pojištění, ve znění pozdějších předpisů). </a:t>
            </a:r>
            <a:br>
              <a:rPr lang="cs-CZ" sz="1100" b="0" dirty="0">
                <a:solidFill>
                  <a:srgbClr val="002060"/>
                </a:solidFill>
              </a:rPr>
            </a:br>
            <a:r>
              <a:rPr lang="cs-CZ" sz="1100" b="0" dirty="0">
                <a:solidFill>
                  <a:srgbClr val="002060"/>
                </a:solidFill>
              </a:rPr>
              <a:t>c) </a:t>
            </a:r>
            <a:r>
              <a:rPr lang="cs-CZ" sz="1100" dirty="0">
                <a:solidFill>
                  <a:srgbClr val="002060"/>
                </a:solidFill>
              </a:rPr>
              <a:t>Na pořízení nebo technické zhodnocení dlouhodobého hmotného a nehmotného majetku </a:t>
            </a:r>
            <a:r>
              <a:rPr lang="cs-CZ" sz="1100" b="0" dirty="0">
                <a:solidFill>
                  <a:srgbClr val="002060"/>
                </a:solidFill>
              </a:rPr>
              <a:t>(se pro účely této finanční podpory se dlouhodobým hmotným majetkem rozumí majetek, jehož doba použitelnosti je delší než jeden rok a vstupní cena vyšší než 40.000 Kč; dlouhodobým nehmotným majetkem se rozumí majetek, jehož doba použitelnosti je delší než jeden rok a vstupní cena vyšší než 60.000 Kč). </a:t>
            </a:r>
            <a:br>
              <a:rPr lang="cs-CZ" sz="1100" b="0" dirty="0">
                <a:solidFill>
                  <a:srgbClr val="002060"/>
                </a:solidFill>
              </a:rPr>
            </a:br>
            <a:r>
              <a:rPr lang="cs-CZ" sz="1100" b="0" dirty="0">
                <a:solidFill>
                  <a:srgbClr val="002060"/>
                </a:solidFill>
              </a:rPr>
              <a:t>d) </a:t>
            </a:r>
            <a:r>
              <a:rPr lang="cs-CZ" sz="1100" dirty="0">
                <a:solidFill>
                  <a:srgbClr val="002060"/>
                </a:solidFill>
              </a:rPr>
              <a:t>Odpisy dlouhodobého hmotného a nehmotného majetku, rezervy, náklady příštích období a opravné položky provozních nákladů</a:t>
            </a:r>
            <a:r>
              <a:rPr lang="cs-CZ" sz="1100" b="0" dirty="0">
                <a:solidFill>
                  <a:srgbClr val="002060"/>
                </a:solidFill>
              </a:rPr>
              <a:t>. </a:t>
            </a:r>
            <a:br>
              <a:rPr lang="cs-CZ" sz="1100" b="0" dirty="0">
                <a:solidFill>
                  <a:srgbClr val="002060"/>
                </a:solidFill>
              </a:rPr>
            </a:br>
            <a:r>
              <a:rPr lang="cs-CZ" sz="1100" b="0" dirty="0">
                <a:solidFill>
                  <a:srgbClr val="002060"/>
                </a:solidFill>
              </a:rPr>
              <a:t>e) Plnění sociálního charakteru poskytovaná zaměstnancům v případech, kdy na tato plnění nevzniká nárok podle právních předpisů, </a:t>
            </a:r>
            <a:r>
              <a:rPr lang="cs-CZ" sz="1100" dirty="0">
                <a:solidFill>
                  <a:srgbClr val="002060"/>
                </a:solidFill>
              </a:rPr>
              <a:t>např. nelze hradit příspěvky na penzijní připojištění se státním příspěvkem, doplňkové penzijní spoření a životní pojištění, dary k životním jubileím a pracovním výročím, příspěvky na rekreaci</a:t>
            </a:r>
            <a:r>
              <a:rPr lang="cs-CZ" sz="1100" b="0" dirty="0">
                <a:solidFill>
                  <a:srgbClr val="002060"/>
                </a:solidFill>
              </a:rPr>
              <a:t>. </a:t>
            </a:r>
            <a:br>
              <a:rPr lang="cs-CZ" sz="1100" b="0" dirty="0">
                <a:solidFill>
                  <a:srgbClr val="002060"/>
                </a:solidFill>
              </a:rPr>
            </a:br>
            <a:r>
              <a:rPr lang="cs-CZ" sz="1100" b="0" dirty="0">
                <a:solidFill>
                  <a:srgbClr val="002060"/>
                </a:solidFill>
              </a:rPr>
              <a:t>f) </a:t>
            </a:r>
            <a:r>
              <a:rPr lang="cs-CZ" sz="1100" dirty="0">
                <a:solidFill>
                  <a:srgbClr val="002060"/>
                </a:solidFill>
              </a:rPr>
              <a:t>Na reprezentaci</a:t>
            </a:r>
            <a:r>
              <a:rPr lang="cs-CZ" sz="1100" b="0" dirty="0">
                <a:solidFill>
                  <a:srgbClr val="002060"/>
                </a:solidFill>
              </a:rPr>
              <a:t>. </a:t>
            </a:r>
            <a:br>
              <a:rPr lang="cs-CZ" sz="1100" b="0" dirty="0">
                <a:solidFill>
                  <a:srgbClr val="002060"/>
                </a:solidFill>
              </a:rPr>
            </a:br>
            <a:r>
              <a:rPr lang="cs-CZ" sz="1100" b="0" dirty="0">
                <a:solidFill>
                  <a:srgbClr val="002060"/>
                </a:solidFill>
              </a:rPr>
              <a:t>g) </a:t>
            </a:r>
            <a:r>
              <a:rPr lang="cs-CZ" sz="1100" dirty="0">
                <a:solidFill>
                  <a:srgbClr val="002060"/>
                </a:solidFill>
              </a:rPr>
              <a:t>Na činnost a odměny členů kolektivních orgánů příjemců finanční podpory</a:t>
            </a:r>
            <a:r>
              <a:rPr lang="cs-CZ" sz="1100" b="0" dirty="0">
                <a:solidFill>
                  <a:srgbClr val="002060"/>
                </a:solidFill>
              </a:rPr>
              <a:t>. </a:t>
            </a:r>
            <a:br>
              <a:rPr lang="cs-CZ" sz="1100" b="0" dirty="0">
                <a:solidFill>
                  <a:srgbClr val="002060"/>
                </a:solidFill>
              </a:rPr>
            </a:br>
            <a:r>
              <a:rPr lang="cs-CZ" sz="1100" b="0" dirty="0">
                <a:solidFill>
                  <a:srgbClr val="002060"/>
                </a:solidFill>
              </a:rPr>
              <a:t>h) </a:t>
            </a:r>
            <a:r>
              <a:rPr lang="cs-CZ" sz="1100" dirty="0">
                <a:solidFill>
                  <a:srgbClr val="002060"/>
                </a:solidFill>
              </a:rPr>
              <a:t>Finanční leasing</a:t>
            </a:r>
            <a:r>
              <a:rPr lang="cs-CZ" sz="1100" b="0" dirty="0">
                <a:solidFill>
                  <a:srgbClr val="002060"/>
                </a:solidFill>
              </a:rPr>
              <a:t>, s výjimkou finančního leasingu motorového vozidla využívaného v rámci poskytování sociální služby. </a:t>
            </a:r>
            <a:br>
              <a:rPr lang="cs-CZ" sz="1100" b="0" dirty="0">
                <a:solidFill>
                  <a:srgbClr val="002060"/>
                </a:solidFill>
              </a:rPr>
            </a:br>
            <a:r>
              <a:rPr lang="cs-CZ" sz="1100" b="0" dirty="0">
                <a:solidFill>
                  <a:srgbClr val="002060"/>
                </a:solidFill>
              </a:rPr>
              <a:t>i) </a:t>
            </a:r>
            <a:r>
              <a:rPr lang="cs-CZ" sz="1100" dirty="0">
                <a:solidFill>
                  <a:srgbClr val="002060"/>
                </a:solidFill>
              </a:rPr>
              <a:t>Daně a poplatky nesouvisející s poskytováním základních činností u jednotlivých druhů sociálních služeb. </a:t>
            </a:r>
            <a:br>
              <a:rPr lang="cs-CZ" sz="1100" dirty="0">
                <a:solidFill>
                  <a:srgbClr val="002060"/>
                </a:solidFill>
              </a:rPr>
            </a:br>
            <a:r>
              <a:rPr lang="cs-CZ" sz="1100" b="0" dirty="0">
                <a:solidFill>
                  <a:srgbClr val="002060"/>
                </a:solidFill>
              </a:rPr>
              <a:t>j) </a:t>
            </a:r>
            <a:r>
              <a:rPr lang="cs-CZ" sz="1100" dirty="0">
                <a:solidFill>
                  <a:srgbClr val="002060"/>
                </a:solidFill>
              </a:rPr>
              <a:t>Daň z přidané hodnoty</a:t>
            </a:r>
            <a:r>
              <a:rPr lang="cs-CZ" sz="1100" b="0" dirty="0">
                <a:solidFill>
                  <a:srgbClr val="002060"/>
                </a:solidFill>
              </a:rPr>
              <a:t>, o jejíž vrácení lze podle jiného právního </a:t>
            </a:r>
            <a:r>
              <a:rPr lang="cs-CZ" sz="1100" b="0" dirty="0" smtClean="0">
                <a:solidFill>
                  <a:srgbClr val="002060"/>
                </a:solidFill>
              </a:rPr>
              <a:t>předpisu (zákon </a:t>
            </a:r>
            <a:r>
              <a:rPr lang="cs-CZ" sz="1100" b="0" dirty="0">
                <a:solidFill>
                  <a:srgbClr val="002060"/>
                </a:solidFill>
              </a:rPr>
              <a:t>č. 235/2004 Sb</a:t>
            </a:r>
            <a:r>
              <a:rPr lang="cs-CZ" sz="1100" b="0" dirty="0" smtClean="0">
                <a:solidFill>
                  <a:srgbClr val="002060"/>
                </a:solidFill>
              </a:rPr>
              <a:t>.) </a:t>
            </a:r>
            <a:r>
              <a:rPr lang="cs-CZ" sz="1100" b="0" dirty="0">
                <a:solidFill>
                  <a:srgbClr val="002060"/>
                </a:solidFill>
              </a:rPr>
              <a:t>požádat. </a:t>
            </a:r>
            <a:br>
              <a:rPr lang="cs-CZ" sz="1100" b="0" dirty="0">
                <a:solidFill>
                  <a:srgbClr val="002060"/>
                </a:solidFill>
              </a:rPr>
            </a:br>
            <a:r>
              <a:rPr lang="cs-CZ" sz="1100" b="0" dirty="0">
                <a:solidFill>
                  <a:srgbClr val="002060"/>
                </a:solidFill>
              </a:rPr>
              <a:t>k) </a:t>
            </a:r>
            <a:r>
              <a:rPr lang="cs-CZ" sz="1100" dirty="0">
                <a:solidFill>
                  <a:srgbClr val="002060"/>
                </a:solidFill>
              </a:rPr>
              <a:t>Smluvní pokuty, úroky z prodlení, ostatní pokuty a penále, </a:t>
            </a:r>
            <a:r>
              <a:rPr lang="cs-CZ" sz="1100" dirty="0">
                <a:solidFill>
                  <a:srgbClr val="FF0000"/>
                </a:solidFill>
              </a:rPr>
              <a:t>odpisy nedobytných pohledávek</a:t>
            </a:r>
            <a:r>
              <a:rPr lang="cs-CZ" sz="1100" dirty="0">
                <a:solidFill>
                  <a:srgbClr val="002060"/>
                </a:solidFill>
              </a:rPr>
              <a:t>,</a:t>
            </a:r>
            <a:r>
              <a:rPr lang="cs-CZ" sz="1100" b="0" dirty="0">
                <a:solidFill>
                  <a:srgbClr val="002060"/>
                </a:solidFill>
              </a:rPr>
              <a:t> </a:t>
            </a:r>
            <a:r>
              <a:rPr lang="cs-CZ" sz="1100" b="0" dirty="0">
                <a:solidFill>
                  <a:srgbClr val="FF0000"/>
                </a:solidFill>
              </a:rPr>
              <a:t>úroky, kursové ztráty, dary, manka a škody, tvorbu fondů, úbytek cenných papírů a podílů v případě jejich prodeje, úroky z prodlení podle smlouvy o úvěru, výdaje spojené se získáváním bankovních záruk a obdobné bankovní výlohy, jakož i depozitní poplatky. </a:t>
            </a:r>
            <a:br>
              <a:rPr lang="cs-CZ" sz="1100" b="0" dirty="0">
                <a:solidFill>
                  <a:srgbClr val="FF0000"/>
                </a:solidFill>
              </a:rPr>
            </a:br>
            <a:r>
              <a:rPr lang="cs-CZ" sz="1100" b="0" dirty="0">
                <a:solidFill>
                  <a:srgbClr val="002060"/>
                </a:solidFill>
              </a:rPr>
              <a:t>l) </a:t>
            </a:r>
            <a:r>
              <a:rPr lang="cs-CZ" sz="1100" dirty="0">
                <a:solidFill>
                  <a:srgbClr val="002060"/>
                </a:solidFill>
              </a:rPr>
              <a:t>Členské poplatky/příspěvky </a:t>
            </a:r>
            <a:r>
              <a:rPr lang="cs-CZ" sz="1100" b="0" dirty="0">
                <a:solidFill>
                  <a:srgbClr val="002060"/>
                </a:solidFill>
              </a:rPr>
              <a:t>v institucích/asociacích. </a:t>
            </a:r>
            <a:br>
              <a:rPr lang="cs-CZ" sz="1100" b="0" dirty="0">
                <a:solidFill>
                  <a:srgbClr val="002060"/>
                </a:solidFill>
              </a:rPr>
            </a:br>
            <a:r>
              <a:rPr lang="cs-CZ" sz="1100" b="0" dirty="0">
                <a:solidFill>
                  <a:srgbClr val="002060"/>
                </a:solidFill>
              </a:rPr>
              <a:t>m) </a:t>
            </a:r>
            <a:r>
              <a:rPr lang="cs-CZ" sz="1100" dirty="0">
                <a:solidFill>
                  <a:srgbClr val="002060"/>
                </a:solidFill>
              </a:rPr>
              <a:t>Na pořádání workshopů, </a:t>
            </a:r>
            <a:r>
              <a:rPr lang="cs-CZ" sz="1100" dirty="0" err="1">
                <a:solidFill>
                  <a:srgbClr val="002060"/>
                </a:solidFill>
              </a:rPr>
              <a:t>teambuildingů</a:t>
            </a:r>
            <a:r>
              <a:rPr lang="cs-CZ" sz="1100" dirty="0">
                <a:solidFill>
                  <a:srgbClr val="002060"/>
                </a:solidFill>
              </a:rPr>
              <a:t>, výjezdních zasedání apod. </a:t>
            </a:r>
            <a:br>
              <a:rPr lang="cs-CZ" sz="1100" dirty="0">
                <a:solidFill>
                  <a:srgbClr val="002060"/>
                </a:solidFill>
              </a:rPr>
            </a:br>
            <a:r>
              <a:rPr lang="cs-CZ" sz="1100" b="0" dirty="0">
                <a:solidFill>
                  <a:srgbClr val="002060"/>
                </a:solidFill>
              </a:rPr>
              <a:t>n) </a:t>
            </a:r>
            <a:r>
              <a:rPr lang="cs-CZ" sz="1050" dirty="0">
                <a:solidFill>
                  <a:srgbClr val="002060"/>
                </a:solidFill>
              </a:rPr>
              <a:t>Výdaje, které nelze účetně doložit. </a:t>
            </a:r>
            <a:r>
              <a:rPr lang="cs-CZ" sz="1050" b="0" dirty="0">
                <a:solidFill>
                  <a:srgbClr val="002060"/>
                </a:solidFill>
              </a:rPr>
              <a:t/>
            </a:r>
            <a:br>
              <a:rPr lang="cs-CZ" sz="1050" b="0" dirty="0">
                <a:solidFill>
                  <a:srgbClr val="002060"/>
                </a:solidFill>
              </a:rPr>
            </a:br>
            <a:endParaRPr lang="cs-CZ" sz="1050" dirty="0">
              <a:solidFill>
                <a:srgbClr val="002060"/>
              </a:solidFill>
            </a:endParaRPr>
          </a:p>
        </p:txBody>
      </p:sp>
    </p:spTree>
    <p:extLst>
      <p:ext uri="{BB962C8B-B14F-4D97-AF65-F5344CB8AC3E}">
        <p14:creationId xmlns:p14="http://schemas.microsoft.com/office/powerpoint/2010/main" val="22623794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84214" y="1340768"/>
            <a:ext cx="7991475" cy="576262"/>
          </a:xfrm>
        </p:spPr>
        <p:txBody>
          <a:bodyPr/>
          <a:lstStyle/>
          <a:p>
            <a:r>
              <a:rPr lang="cs-CZ" dirty="0"/>
              <a:t>Výkaznictví – </a:t>
            </a:r>
            <a:r>
              <a:rPr lang="cs-CZ" dirty="0" err="1"/>
              <a:t>KISSoS</a:t>
            </a:r>
            <a:r>
              <a:rPr lang="cs-CZ" dirty="0"/>
              <a:t> </a:t>
            </a:r>
            <a:r>
              <a:rPr lang="cs-CZ" dirty="0" smtClean="0"/>
              <a:t>– </a:t>
            </a:r>
            <a:r>
              <a:rPr lang="cs-CZ" dirty="0"/>
              <a:t>Rozpočet a vyúčtování </a:t>
            </a:r>
            <a:r>
              <a:rPr lang="cs-CZ" dirty="0" smtClean="0"/>
              <a:t>- ZDROJE</a:t>
            </a:r>
            <a:endParaRPr lang="cs-CZ" dirty="0"/>
          </a:p>
        </p:txBody>
      </p:sp>
      <p:sp>
        <p:nvSpPr>
          <p:cNvPr id="3" name="Zástupný symbol pro obsah 2"/>
          <p:cNvSpPr>
            <a:spLocks noGrp="1"/>
          </p:cNvSpPr>
          <p:nvPr>
            <p:ph idx="1"/>
          </p:nvPr>
        </p:nvSpPr>
        <p:spPr>
          <a:xfrm>
            <a:off x="684214" y="1917030"/>
            <a:ext cx="7991475" cy="4464298"/>
          </a:xfrm>
        </p:spPr>
        <p:txBody>
          <a:bodyPr/>
          <a:lstStyle/>
          <a:p>
            <a:r>
              <a:rPr lang="cs-CZ" sz="1400" b="1" dirty="0" smtClean="0">
                <a:solidFill>
                  <a:srgbClr val="002060"/>
                </a:solidFill>
              </a:rPr>
              <a:t>ZDROJE CELKEM </a:t>
            </a:r>
            <a:r>
              <a:rPr lang="cs-CZ" sz="1400" b="1" dirty="0">
                <a:solidFill>
                  <a:srgbClr val="002060"/>
                </a:solidFill>
              </a:rPr>
              <a:t>NA ZÁKLADNÍ ČINNOSTI – BEZ MIMOŘÁDNÝCH UDÁLOSTÍ (sloupec č. 1</a:t>
            </a:r>
            <a:r>
              <a:rPr lang="cs-CZ" sz="1400" b="1" dirty="0" smtClean="0">
                <a:solidFill>
                  <a:srgbClr val="002060"/>
                </a:solidFill>
              </a:rPr>
              <a:t>)</a:t>
            </a:r>
            <a:endParaRPr lang="cs-CZ" sz="1400" b="1" dirty="0">
              <a:solidFill>
                <a:srgbClr val="002060"/>
              </a:solidFill>
            </a:endParaRPr>
          </a:p>
          <a:p>
            <a:r>
              <a:rPr lang="cs-CZ" sz="1400" dirty="0" smtClean="0">
                <a:solidFill>
                  <a:srgbClr val="002060"/>
                </a:solidFill>
              </a:rPr>
              <a:t>Zlínský </a:t>
            </a:r>
            <a:r>
              <a:rPr lang="cs-CZ" sz="1400" dirty="0">
                <a:solidFill>
                  <a:srgbClr val="002060"/>
                </a:solidFill>
              </a:rPr>
              <a:t>kraj – Zajištění dostupnosti (sloupec č. 2</a:t>
            </a:r>
            <a:r>
              <a:rPr lang="cs-CZ" sz="1400" dirty="0" smtClean="0">
                <a:solidFill>
                  <a:srgbClr val="002060"/>
                </a:solidFill>
              </a:rPr>
              <a:t>)</a:t>
            </a:r>
          </a:p>
          <a:p>
            <a:r>
              <a:rPr lang="cs-CZ" sz="1400" dirty="0">
                <a:solidFill>
                  <a:srgbClr val="002060"/>
                </a:solidFill>
              </a:rPr>
              <a:t>Zlínský kraj – Priority (sloupec č. 3</a:t>
            </a:r>
            <a:r>
              <a:rPr lang="cs-CZ" sz="1400" dirty="0" smtClean="0">
                <a:solidFill>
                  <a:srgbClr val="002060"/>
                </a:solidFill>
              </a:rPr>
              <a:t>)</a:t>
            </a:r>
          </a:p>
          <a:p>
            <a:r>
              <a:rPr lang="cs-CZ" sz="1400" b="1" dirty="0">
                <a:solidFill>
                  <a:srgbClr val="002060"/>
                </a:solidFill>
              </a:rPr>
              <a:t>Zlínský kraj – Odlehčovací služby (sloupec č. 4</a:t>
            </a:r>
            <a:r>
              <a:rPr lang="cs-CZ" sz="1400" b="1" dirty="0" smtClean="0">
                <a:solidFill>
                  <a:srgbClr val="002060"/>
                </a:solidFill>
              </a:rPr>
              <a:t>)</a:t>
            </a:r>
          </a:p>
          <a:p>
            <a:r>
              <a:rPr lang="cs-CZ" sz="1400" dirty="0">
                <a:solidFill>
                  <a:srgbClr val="002060"/>
                </a:solidFill>
              </a:rPr>
              <a:t>Zlínský kraj – Individuální projekt Podpora a rozvoj (sloupec č. 5</a:t>
            </a:r>
            <a:r>
              <a:rPr lang="cs-CZ" sz="1400" dirty="0" smtClean="0">
                <a:solidFill>
                  <a:srgbClr val="002060"/>
                </a:solidFill>
              </a:rPr>
              <a:t>)</a:t>
            </a:r>
          </a:p>
          <a:p>
            <a:r>
              <a:rPr lang="cs-CZ" sz="1400" dirty="0">
                <a:solidFill>
                  <a:srgbClr val="002060"/>
                </a:solidFill>
              </a:rPr>
              <a:t>Zlínský kraj – Individuální projekt Ohrožené děti a mládež II (sloupec č. 6</a:t>
            </a:r>
            <a:r>
              <a:rPr lang="cs-CZ" sz="1400" dirty="0" smtClean="0">
                <a:solidFill>
                  <a:srgbClr val="002060"/>
                </a:solidFill>
              </a:rPr>
              <a:t>)</a:t>
            </a:r>
          </a:p>
          <a:p>
            <a:r>
              <a:rPr lang="cs-CZ" sz="1400" dirty="0">
                <a:solidFill>
                  <a:srgbClr val="002060"/>
                </a:solidFill>
              </a:rPr>
              <a:t>Zlínský kraj – Individuální projekt Transformace pobytových služeb (sloupec č. 7</a:t>
            </a:r>
            <a:r>
              <a:rPr lang="cs-CZ" sz="1400" dirty="0" smtClean="0">
                <a:solidFill>
                  <a:srgbClr val="002060"/>
                </a:solidFill>
              </a:rPr>
              <a:t>)</a:t>
            </a:r>
          </a:p>
          <a:p>
            <a:r>
              <a:rPr lang="cs-CZ" sz="1400" dirty="0">
                <a:solidFill>
                  <a:srgbClr val="002060"/>
                </a:solidFill>
              </a:rPr>
              <a:t>Zlínský kraj – ostatní odbory KÚZK – mimo odbor SOC a ŘDP (sloupec č. 8</a:t>
            </a:r>
            <a:r>
              <a:rPr lang="cs-CZ" sz="1400" dirty="0" smtClean="0">
                <a:solidFill>
                  <a:srgbClr val="002060"/>
                </a:solidFill>
              </a:rPr>
              <a:t>)</a:t>
            </a:r>
          </a:p>
          <a:p>
            <a:r>
              <a:rPr lang="cs-CZ" sz="1400" dirty="0" smtClean="0">
                <a:solidFill>
                  <a:srgbClr val="002060"/>
                </a:solidFill>
              </a:rPr>
              <a:t>Ostatní </a:t>
            </a:r>
            <a:r>
              <a:rPr lang="cs-CZ" sz="1400" dirty="0">
                <a:solidFill>
                  <a:srgbClr val="002060"/>
                </a:solidFill>
              </a:rPr>
              <a:t>financování z ÚSC – vč. příspěvků zakladatele/zřizovatele (sloupec č. 9</a:t>
            </a:r>
            <a:r>
              <a:rPr lang="cs-CZ" sz="1400" dirty="0" smtClean="0">
                <a:solidFill>
                  <a:srgbClr val="002060"/>
                </a:solidFill>
              </a:rPr>
              <a:t>)</a:t>
            </a:r>
          </a:p>
          <a:p>
            <a:r>
              <a:rPr lang="cs-CZ" sz="1400" dirty="0">
                <a:solidFill>
                  <a:srgbClr val="002060"/>
                </a:solidFill>
              </a:rPr>
              <a:t>Účelové dotace – ÚP, ostatní EU, EHP atd. (sloupec č. 10</a:t>
            </a:r>
            <a:r>
              <a:rPr lang="cs-CZ" sz="1400" dirty="0" smtClean="0">
                <a:solidFill>
                  <a:srgbClr val="002060"/>
                </a:solidFill>
              </a:rPr>
              <a:t>)</a:t>
            </a:r>
          </a:p>
          <a:p>
            <a:r>
              <a:rPr lang="cs-CZ" sz="1400" dirty="0">
                <a:solidFill>
                  <a:srgbClr val="002060"/>
                </a:solidFill>
              </a:rPr>
              <a:t>Financování z obce na základě vlastního pověření (sloupec č. 11</a:t>
            </a:r>
            <a:r>
              <a:rPr lang="cs-CZ" sz="1400" dirty="0" smtClean="0">
                <a:solidFill>
                  <a:srgbClr val="002060"/>
                </a:solidFill>
              </a:rPr>
              <a:t>)</a:t>
            </a:r>
          </a:p>
          <a:p>
            <a:r>
              <a:rPr lang="cs-CZ" sz="1400" dirty="0">
                <a:solidFill>
                  <a:srgbClr val="002060"/>
                </a:solidFill>
              </a:rPr>
              <a:t>Zdravotní pojišťovny (sloupec č. 12</a:t>
            </a:r>
            <a:r>
              <a:rPr lang="cs-CZ" sz="1400" dirty="0" smtClean="0">
                <a:solidFill>
                  <a:srgbClr val="002060"/>
                </a:solidFill>
              </a:rPr>
              <a:t>)</a:t>
            </a:r>
          </a:p>
          <a:p>
            <a:r>
              <a:rPr lang="cs-CZ" sz="1400" dirty="0">
                <a:solidFill>
                  <a:srgbClr val="002060"/>
                </a:solidFill>
              </a:rPr>
              <a:t>Vlastní a cizí zdroje (sloupec č. 13</a:t>
            </a:r>
            <a:r>
              <a:rPr lang="cs-CZ" sz="1400" dirty="0" smtClean="0">
                <a:solidFill>
                  <a:srgbClr val="002060"/>
                </a:solidFill>
              </a:rPr>
              <a:t>)</a:t>
            </a:r>
          </a:p>
          <a:p>
            <a:r>
              <a:rPr lang="cs-CZ" sz="1400" dirty="0">
                <a:solidFill>
                  <a:srgbClr val="002060"/>
                </a:solidFill>
              </a:rPr>
              <a:t>Mimořádné události (sloupec č. 14</a:t>
            </a:r>
            <a:r>
              <a:rPr lang="cs-CZ" sz="1400" dirty="0" smtClean="0">
                <a:solidFill>
                  <a:srgbClr val="002060"/>
                </a:solidFill>
              </a:rPr>
              <a:t>)</a:t>
            </a:r>
          </a:p>
          <a:p>
            <a:r>
              <a:rPr lang="cs-CZ" sz="1400" b="1" dirty="0">
                <a:solidFill>
                  <a:srgbClr val="002060"/>
                </a:solidFill>
              </a:rPr>
              <a:t>ZDROJE CELKEM NA ZÁKLADNÍ ČINNOSTI – </a:t>
            </a:r>
            <a:r>
              <a:rPr lang="cs-CZ" sz="1400" b="1" dirty="0" smtClean="0">
                <a:solidFill>
                  <a:srgbClr val="002060"/>
                </a:solidFill>
              </a:rPr>
              <a:t>včetně MIMOŘÁDNÝCH </a:t>
            </a:r>
            <a:r>
              <a:rPr lang="cs-CZ" sz="1400" b="1" dirty="0">
                <a:solidFill>
                  <a:srgbClr val="002060"/>
                </a:solidFill>
              </a:rPr>
              <a:t>UDÁLOSTÍ (</a:t>
            </a:r>
            <a:r>
              <a:rPr lang="cs-CZ" sz="1400" b="1" dirty="0" smtClean="0">
                <a:solidFill>
                  <a:srgbClr val="002060"/>
                </a:solidFill>
              </a:rPr>
              <a:t>sl. </a:t>
            </a:r>
            <a:r>
              <a:rPr lang="cs-CZ" sz="1400" b="1" dirty="0">
                <a:solidFill>
                  <a:srgbClr val="002060"/>
                </a:solidFill>
              </a:rPr>
              <a:t>č. </a:t>
            </a:r>
            <a:r>
              <a:rPr lang="cs-CZ" sz="1400" b="1" dirty="0" smtClean="0">
                <a:solidFill>
                  <a:srgbClr val="002060"/>
                </a:solidFill>
              </a:rPr>
              <a:t>15)</a:t>
            </a:r>
            <a:endParaRPr lang="cs-CZ" sz="1400" b="1" dirty="0">
              <a:solidFill>
                <a:srgbClr val="002060"/>
              </a:solidFill>
            </a:endParaRPr>
          </a:p>
          <a:p>
            <a:endParaRPr lang="cs-CZ" sz="1400" dirty="0" smtClean="0">
              <a:solidFill>
                <a:srgbClr val="002060"/>
              </a:solidFill>
            </a:endParaRPr>
          </a:p>
        </p:txBody>
      </p:sp>
    </p:spTree>
    <p:extLst>
      <p:ext uri="{BB962C8B-B14F-4D97-AF65-F5344CB8AC3E}">
        <p14:creationId xmlns:p14="http://schemas.microsoft.com/office/powerpoint/2010/main" val="3698548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dpis 1"/>
          <p:cNvSpPr>
            <a:spLocks noGrp="1"/>
          </p:cNvSpPr>
          <p:nvPr>
            <p:ph type="title"/>
          </p:nvPr>
        </p:nvSpPr>
        <p:spPr>
          <a:xfrm>
            <a:off x="4067944" y="0"/>
            <a:ext cx="4896544" cy="1196752"/>
          </a:xfrm>
        </p:spPr>
        <p:txBody>
          <a:bodyPr/>
          <a:lstStyle/>
          <a:p>
            <a:pPr algn="ctr">
              <a:defRPr/>
            </a:pPr>
            <a:r>
              <a:rPr lang="cs-CZ" altLang="cs-CZ" sz="2400" dirty="0" smtClean="0">
                <a:effectLst>
                  <a:outerShdw blurRad="38100" dist="38100" dir="2700000" algn="tl">
                    <a:srgbClr val="000000">
                      <a:alpha val="43137"/>
                    </a:srgbClr>
                  </a:outerShdw>
                </a:effectLst>
              </a:rPr>
              <a:t>            Nefinanční podpora </a:t>
            </a:r>
            <a:endParaRPr lang="cs-CZ" altLang="cs-CZ" sz="2400" dirty="0">
              <a:effectLst>
                <a:outerShdw blurRad="38100" dist="38100" dir="2700000" algn="tl">
                  <a:srgbClr val="000000">
                    <a:alpha val="43137"/>
                  </a:srgbClr>
                </a:outerShdw>
              </a:effectLst>
            </a:endParaRPr>
          </a:p>
        </p:txBody>
      </p:sp>
      <p:sp>
        <p:nvSpPr>
          <p:cNvPr id="11267" name="Zástupný symbol pro obsah 2"/>
          <p:cNvSpPr>
            <a:spLocks noGrp="1"/>
          </p:cNvSpPr>
          <p:nvPr>
            <p:ph idx="1"/>
          </p:nvPr>
        </p:nvSpPr>
        <p:spPr>
          <a:xfrm>
            <a:off x="539552" y="1268760"/>
            <a:ext cx="7992888" cy="5517232"/>
          </a:xfrm>
        </p:spPr>
        <p:txBody>
          <a:bodyPr/>
          <a:lstStyle/>
          <a:p>
            <a:pPr marL="0" indent="0" algn="just"/>
            <a:r>
              <a:rPr lang="cs-CZ" sz="1600" dirty="0" smtClean="0">
                <a:solidFill>
                  <a:srgbClr val="002060"/>
                </a:solidFill>
              </a:rPr>
              <a:t>V rámci výkazu za rok 2018 byla zařazena </a:t>
            </a:r>
            <a:r>
              <a:rPr lang="cs-CZ" sz="1600" dirty="0">
                <a:solidFill>
                  <a:srgbClr val="002060"/>
                </a:solidFill>
              </a:rPr>
              <a:t>nová sada „</a:t>
            </a:r>
            <a:r>
              <a:rPr lang="cs-CZ" sz="1600" b="1" dirty="0">
                <a:solidFill>
                  <a:srgbClr val="002060"/>
                </a:solidFill>
              </a:rPr>
              <a:t>Nefinanční podpora z veřejných zdrojů</a:t>
            </a:r>
            <a:r>
              <a:rPr lang="cs-CZ" sz="1600" dirty="0" smtClean="0">
                <a:solidFill>
                  <a:srgbClr val="002060"/>
                </a:solidFill>
              </a:rPr>
              <a:t>“</a:t>
            </a:r>
          </a:p>
          <a:p>
            <a:pPr marL="0" indent="0" algn="just"/>
            <a:endParaRPr lang="cs-CZ" sz="1400" dirty="0">
              <a:solidFill>
                <a:srgbClr val="002060"/>
              </a:solidFill>
            </a:endParaRPr>
          </a:p>
          <a:p>
            <a:pPr algn="just">
              <a:buFont typeface="Arial" panose="020B0604020202020204" pitchFamily="34" charset="0"/>
              <a:buChar char="•"/>
            </a:pPr>
            <a:r>
              <a:rPr lang="cs-CZ" sz="1400" b="1" dirty="0" smtClean="0">
                <a:solidFill>
                  <a:srgbClr val="002060"/>
                </a:solidFill>
              </a:rPr>
              <a:t>Sada by měla obsahovat </a:t>
            </a:r>
            <a:r>
              <a:rPr lang="cs-CZ" sz="1400" b="1" dirty="0">
                <a:solidFill>
                  <a:srgbClr val="002060"/>
                </a:solidFill>
              </a:rPr>
              <a:t>jednotlivé položky nefinanční podpory z veřejných zdrojů pro možnost zohlednění v hodnocení </a:t>
            </a:r>
            <a:r>
              <a:rPr lang="cs-CZ" sz="1400" dirty="0">
                <a:solidFill>
                  <a:srgbClr val="002060"/>
                </a:solidFill>
              </a:rPr>
              <a:t>(parametr dostupnost a potřebnost sociální služby – ukazatel - podpora od obce, zřizovatele a individuálních projektů) a v posouzení vyrovnávací </a:t>
            </a:r>
            <a:r>
              <a:rPr lang="cs-CZ" sz="1400" dirty="0" smtClean="0">
                <a:solidFill>
                  <a:srgbClr val="002060"/>
                </a:solidFill>
              </a:rPr>
              <a:t>platby</a:t>
            </a:r>
          </a:p>
          <a:p>
            <a:pPr marL="0" indent="0" algn="just"/>
            <a:endParaRPr lang="cs-CZ" sz="1400" dirty="0">
              <a:solidFill>
                <a:srgbClr val="002060"/>
              </a:solidFill>
            </a:endParaRPr>
          </a:p>
          <a:p>
            <a:pPr algn="just">
              <a:buFont typeface="Arial" panose="020B0604020202020204" pitchFamily="34" charset="0"/>
              <a:buChar char="•"/>
            </a:pPr>
            <a:r>
              <a:rPr lang="cs-CZ" sz="1400" dirty="0">
                <a:solidFill>
                  <a:srgbClr val="002060"/>
                </a:solidFill>
              </a:rPr>
              <a:t>Položky (např. zvýhodněný nájem, bezplatné školení, úhrada energií za poskytovatele,…) bude nutné vyjádřit v tržní hodnotě v místě a čase obvyklém (rozdíl - náklady a výnosy v rozpočtu vychází z účetnictví</a:t>
            </a:r>
            <a:r>
              <a:rPr lang="cs-CZ" sz="1400" dirty="0" smtClean="0">
                <a:solidFill>
                  <a:srgbClr val="002060"/>
                </a:solidFill>
              </a:rPr>
              <a:t>)</a:t>
            </a:r>
          </a:p>
          <a:p>
            <a:pPr algn="just">
              <a:buFont typeface="Arial" panose="020B0604020202020204" pitchFamily="34" charset="0"/>
              <a:buChar char="•"/>
            </a:pPr>
            <a:endParaRPr lang="cs-CZ" sz="1400" dirty="0">
              <a:solidFill>
                <a:srgbClr val="002060"/>
              </a:solidFill>
            </a:endParaRPr>
          </a:p>
          <a:p>
            <a:pPr algn="just">
              <a:buFont typeface="Arial" panose="020B0604020202020204" pitchFamily="34" charset="0"/>
              <a:buChar char="•"/>
            </a:pPr>
            <a:r>
              <a:rPr lang="cs-CZ" sz="1400" dirty="0" smtClean="0">
                <a:solidFill>
                  <a:srgbClr val="002060"/>
                </a:solidFill>
              </a:rPr>
              <a:t>Vyplnění sady v roce 2018 nebylo </a:t>
            </a:r>
            <a:r>
              <a:rPr lang="cs-CZ" sz="1400" dirty="0">
                <a:solidFill>
                  <a:srgbClr val="002060"/>
                </a:solidFill>
              </a:rPr>
              <a:t>povinné, </a:t>
            </a:r>
            <a:r>
              <a:rPr lang="cs-CZ" sz="1400" dirty="0" smtClean="0">
                <a:solidFill>
                  <a:srgbClr val="002060"/>
                </a:solidFill>
              </a:rPr>
              <a:t>sloužilo </a:t>
            </a:r>
            <a:r>
              <a:rPr lang="cs-CZ" sz="1400" dirty="0">
                <a:solidFill>
                  <a:srgbClr val="002060"/>
                </a:solidFill>
              </a:rPr>
              <a:t>pro pilotní ověření možnosti zohlednění nefinanční veřejné podpory </a:t>
            </a:r>
            <a:r>
              <a:rPr lang="cs-CZ" sz="1400" dirty="0" smtClean="0">
                <a:solidFill>
                  <a:srgbClr val="002060"/>
                </a:solidFill>
              </a:rPr>
              <a:t>služeb. </a:t>
            </a:r>
          </a:p>
          <a:p>
            <a:pPr marL="0" indent="0" algn="just"/>
            <a:endParaRPr lang="cs-CZ" sz="1400" dirty="0">
              <a:solidFill>
                <a:srgbClr val="002060"/>
              </a:solidFill>
            </a:endParaRPr>
          </a:p>
          <a:p>
            <a:pPr algn="just">
              <a:buFont typeface="Arial" panose="020B0604020202020204" pitchFamily="34" charset="0"/>
              <a:buChar char="•"/>
            </a:pPr>
            <a:r>
              <a:rPr lang="cs-CZ" sz="1400" b="1" dirty="0" smtClean="0">
                <a:solidFill>
                  <a:srgbClr val="002060"/>
                </a:solidFill>
              </a:rPr>
              <a:t>Tuto sadu za rok 2018 vyplnilo 39 služeb, což je cca 11 % ze všech odevzdaných výkazů (ve většině případů šlo o pronájem nemovitosti, nefinanční dar a úhradu služeb za poskytovatele)</a:t>
            </a:r>
          </a:p>
          <a:p>
            <a:pPr marL="0" indent="0" algn="just"/>
            <a:endParaRPr lang="cs-CZ" sz="1400" dirty="0">
              <a:solidFill>
                <a:srgbClr val="002060"/>
              </a:solidFill>
            </a:endParaRPr>
          </a:p>
          <a:p>
            <a:pPr algn="just">
              <a:buFont typeface="Arial" panose="020B0604020202020204" pitchFamily="34" charset="0"/>
              <a:buChar char="•"/>
            </a:pPr>
            <a:r>
              <a:rPr lang="cs-CZ" sz="1800" b="1" dirty="0" smtClean="0">
                <a:solidFill>
                  <a:srgbClr val="002060"/>
                </a:solidFill>
              </a:rPr>
              <a:t>Pro rok 2019 je součástí </a:t>
            </a:r>
            <a:r>
              <a:rPr lang="cs-CZ" sz="1800" b="1" dirty="0">
                <a:solidFill>
                  <a:srgbClr val="002060"/>
                </a:solidFill>
              </a:rPr>
              <a:t>metodiky pro vykazování vstupních </a:t>
            </a:r>
            <a:r>
              <a:rPr lang="cs-CZ" sz="1800" b="1" dirty="0" smtClean="0">
                <a:solidFill>
                  <a:srgbClr val="002060"/>
                </a:solidFill>
              </a:rPr>
              <a:t>dat a vyplnění této sady je již </a:t>
            </a:r>
            <a:r>
              <a:rPr lang="cs-CZ" sz="1800" b="1" u="sng" dirty="0" smtClean="0">
                <a:solidFill>
                  <a:srgbClr val="FF0000"/>
                </a:solidFill>
              </a:rPr>
              <a:t>POVINNÉ</a:t>
            </a:r>
            <a:r>
              <a:rPr lang="cs-CZ" sz="1800" b="1" dirty="0" smtClean="0">
                <a:solidFill>
                  <a:srgbClr val="002060"/>
                </a:solidFill>
              </a:rPr>
              <a:t>.</a:t>
            </a:r>
            <a:endParaRPr lang="cs-CZ" sz="1800" b="1" dirty="0">
              <a:solidFill>
                <a:srgbClr val="002060"/>
              </a:solidFill>
            </a:endParaRPr>
          </a:p>
          <a:p>
            <a:pPr marL="0" indent="0" algn="just">
              <a:lnSpc>
                <a:spcPct val="113000"/>
              </a:lnSpc>
              <a:buSzPct val="120000"/>
            </a:pPr>
            <a:endParaRPr lang="cs-CZ" altLang="cs-CZ" sz="1400" dirty="0"/>
          </a:p>
        </p:txBody>
      </p:sp>
    </p:spTree>
    <p:extLst>
      <p:ext uri="{BB962C8B-B14F-4D97-AF65-F5344CB8AC3E}">
        <p14:creationId xmlns:p14="http://schemas.microsoft.com/office/powerpoint/2010/main" val="238825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dpis 1"/>
          <p:cNvSpPr>
            <a:spLocks noGrp="1"/>
          </p:cNvSpPr>
          <p:nvPr>
            <p:ph type="title"/>
          </p:nvPr>
        </p:nvSpPr>
        <p:spPr>
          <a:xfrm>
            <a:off x="4067944" y="0"/>
            <a:ext cx="4896544" cy="1196752"/>
          </a:xfrm>
        </p:spPr>
        <p:txBody>
          <a:bodyPr/>
          <a:lstStyle/>
          <a:p>
            <a:pPr algn="ctr">
              <a:defRPr/>
            </a:pPr>
            <a:r>
              <a:rPr lang="cs-CZ" altLang="cs-CZ" sz="2400" dirty="0" smtClean="0">
                <a:effectLst>
                  <a:outerShdw blurRad="38100" dist="38100" dir="2700000" algn="tl">
                    <a:srgbClr val="000000">
                      <a:alpha val="43137"/>
                    </a:srgbClr>
                  </a:outerShdw>
                </a:effectLst>
              </a:rPr>
              <a:t>Nefinanční podpora - příklad</a:t>
            </a:r>
            <a:endParaRPr lang="cs-CZ" altLang="cs-CZ" sz="2400" dirty="0">
              <a:effectLst>
                <a:outerShdw blurRad="38100" dist="38100" dir="2700000" algn="tl">
                  <a:srgbClr val="000000">
                    <a:alpha val="43137"/>
                  </a:srgbClr>
                </a:outerShdw>
              </a:effectLst>
            </a:endParaRPr>
          </a:p>
        </p:txBody>
      </p:sp>
      <p:sp>
        <p:nvSpPr>
          <p:cNvPr id="11267" name="Zástupný symbol pro obsah 2"/>
          <p:cNvSpPr>
            <a:spLocks noGrp="1"/>
          </p:cNvSpPr>
          <p:nvPr>
            <p:ph idx="1"/>
          </p:nvPr>
        </p:nvSpPr>
        <p:spPr>
          <a:xfrm>
            <a:off x="539552" y="1268760"/>
            <a:ext cx="7992888" cy="5517232"/>
          </a:xfrm>
        </p:spPr>
        <p:txBody>
          <a:bodyPr/>
          <a:lstStyle/>
          <a:p>
            <a:pPr marL="0" indent="0" algn="just"/>
            <a:r>
              <a:rPr lang="cs-CZ" sz="1600" dirty="0">
                <a:solidFill>
                  <a:srgbClr val="002060"/>
                </a:solidFill>
              </a:rPr>
              <a:t>Příklad </a:t>
            </a:r>
            <a:r>
              <a:rPr lang="cs-CZ" sz="1600" dirty="0" smtClean="0">
                <a:solidFill>
                  <a:srgbClr val="002060"/>
                </a:solidFill>
              </a:rPr>
              <a:t>k </a:t>
            </a:r>
            <a:r>
              <a:rPr lang="cs-CZ" sz="1600" dirty="0">
                <a:solidFill>
                  <a:srgbClr val="002060"/>
                </a:solidFill>
              </a:rPr>
              <a:t>sadě „</a:t>
            </a:r>
            <a:r>
              <a:rPr lang="cs-CZ" sz="1600" b="1" dirty="0">
                <a:solidFill>
                  <a:srgbClr val="002060"/>
                </a:solidFill>
              </a:rPr>
              <a:t>Nefinanční podpora z veřejných zdrojů</a:t>
            </a:r>
            <a:r>
              <a:rPr lang="cs-CZ" sz="1600" dirty="0" smtClean="0">
                <a:solidFill>
                  <a:srgbClr val="002060"/>
                </a:solidFill>
              </a:rPr>
              <a:t>“</a:t>
            </a:r>
          </a:p>
          <a:p>
            <a:pPr marL="0" indent="0" algn="just"/>
            <a:endParaRPr lang="cs-CZ" sz="1600" dirty="0" smtClean="0">
              <a:solidFill>
                <a:srgbClr val="002060"/>
              </a:solidFill>
            </a:endParaRPr>
          </a:p>
          <a:p>
            <a:pPr marL="0" indent="0" algn="just"/>
            <a:r>
              <a:rPr lang="cs-CZ" altLang="cs-CZ" sz="1400" dirty="0">
                <a:solidFill>
                  <a:srgbClr val="002060"/>
                </a:solidFill>
              </a:rPr>
              <a:t>V jednotlivých položkách </a:t>
            </a:r>
            <a:r>
              <a:rPr lang="cs-CZ" altLang="cs-CZ" sz="1400" dirty="0" smtClean="0">
                <a:solidFill>
                  <a:srgbClr val="002060"/>
                </a:solidFill>
              </a:rPr>
              <a:t>této sady </a:t>
            </a:r>
            <a:r>
              <a:rPr lang="cs-CZ" altLang="cs-CZ" sz="1400" dirty="0">
                <a:solidFill>
                  <a:srgbClr val="002060"/>
                </a:solidFill>
              </a:rPr>
              <a:t>bude uvedena částka, která odpovídá rozdílu mezi objemem finančních prostředků, které odpovídají tržní hodnotě nájmu a skutečně vynaložených peněz.</a:t>
            </a:r>
          </a:p>
          <a:p>
            <a:pPr marL="0" indent="0" algn="just"/>
            <a:endParaRPr lang="cs-CZ" sz="1600" dirty="0">
              <a:solidFill>
                <a:srgbClr val="002060"/>
              </a:solidFill>
            </a:endParaRPr>
          </a:p>
          <a:p>
            <a:pPr algn="just">
              <a:buFont typeface="Arial" panose="020B0604020202020204" pitchFamily="34" charset="0"/>
              <a:buChar char="•"/>
            </a:pPr>
            <a:r>
              <a:rPr lang="cs-CZ" sz="1400" dirty="0">
                <a:solidFill>
                  <a:srgbClr val="002060"/>
                </a:solidFill>
              </a:rPr>
              <a:t>Sociální služba obdrží od obce nefinanční podporu, a to např. ve formě nájmu za nižší cenu, než jaká je v tržních podmínkách - 50 000 Kč</a:t>
            </a:r>
          </a:p>
          <a:p>
            <a:pPr algn="just">
              <a:buFont typeface="Arial" panose="020B0604020202020204" pitchFamily="34" charset="0"/>
              <a:buChar char="•"/>
            </a:pPr>
            <a:r>
              <a:rPr lang="cs-CZ" sz="1400" dirty="0">
                <a:solidFill>
                  <a:srgbClr val="002060"/>
                </a:solidFill>
              </a:rPr>
              <a:t>Sociální služba zaplatí za nájem 1 Kč</a:t>
            </a:r>
          </a:p>
          <a:p>
            <a:pPr algn="just">
              <a:buFont typeface="Arial" panose="020B0604020202020204" pitchFamily="34" charset="0"/>
              <a:buChar char="•"/>
            </a:pPr>
            <a:endParaRPr lang="cs-CZ" sz="1400" dirty="0">
              <a:solidFill>
                <a:srgbClr val="002060"/>
              </a:solidFill>
            </a:endParaRPr>
          </a:p>
          <a:p>
            <a:pPr algn="just">
              <a:buFont typeface="Arial" panose="020B0604020202020204" pitchFamily="34" charset="0"/>
              <a:buChar char="•"/>
            </a:pPr>
            <a:r>
              <a:rPr lang="cs-CZ" sz="1400" dirty="0">
                <a:solidFill>
                  <a:srgbClr val="002060"/>
                </a:solidFill>
              </a:rPr>
              <a:t>V modulu Rozpočet a vyúčtování – v nákladech bude uvedena hodnota, která vychází z účetnictví - </a:t>
            </a:r>
            <a:r>
              <a:rPr lang="cs-CZ" sz="1400" b="1" dirty="0">
                <a:solidFill>
                  <a:srgbClr val="002060"/>
                </a:solidFill>
              </a:rPr>
              <a:t>1 Kč</a:t>
            </a:r>
          </a:p>
          <a:p>
            <a:pPr algn="just">
              <a:buFont typeface="Arial" panose="020B0604020202020204" pitchFamily="34" charset="0"/>
              <a:buChar char="•"/>
            </a:pPr>
            <a:r>
              <a:rPr lang="cs-CZ" sz="1400" dirty="0">
                <a:solidFill>
                  <a:srgbClr val="002060"/>
                </a:solidFill>
              </a:rPr>
              <a:t>Ve výkazu v sadě „Nefinanční podpora z veřejných zdrojů“ bude uvedena částka, která odpovídá rozdílu mezi objemem finančních prostředků, které odpovídají tržní hodnotě nájmu a skutečně vynaložených peněz - </a:t>
            </a:r>
            <a:r>
              <a:rPr lang="cs-CZ" sz="1400" b="1" dirty="0">
                <a:solidFill>
                  <a:srgbClr val="002060"/>
                </a:solidFill>
              </a:rPr>
              <a:t>49 999 Kč</a:t>
            </a:r>
          </a:p>
          <a:p>
            <a:pPr marL="285750" indent="-285750" algn="just">
              <a:lnSpc>
                <a:spcPct val="113000"/>
              </a:lnSpc>
              <a:buSzPct val="120000"/>
              <a:buFont typeface="Arial" panose="020B0604020202020204" pitchFamily="34" charset="0"/>
              <a:buChar char="•"/>
            </a:pPr>
            <a:endParaRPr lang="cs-CZ" altLang="cs-CZ" sz="1400" dirty="0" smtClean="0"/>
          </a:p>
        </p:txBody>
      </p:sp>
    </p:spTree>
    <p:extLst>
      <p:ext uri="{BB962C8B-B14F-4D97-AF65-F5344CB8AC3E}">
        <p14:creationId xmlns:p14="http://schemas.microsoft.com/office/powerpoint/2010/main" val="12814616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Nadpis 19"/>
          <p:cNvSpPr>
            <a:spLocks noGrp="1"/>
          </p:cNvSpPr>
          <p:nvPr>
            <p:ph type="title"/>
          </p:nvPr>
        </p:nvSpPr>
        <p:spPr>
          <a:xfrm>
            <a:off x="720378" y="1248005"/>
            <a:ext cx="7991475" cy="576262"/>
          </a:xfrm>
        </p:spPr>
        <p:txBody>
          <a:bodyPr/>
          <a:lstStyle/>
          <a:p>
            <a:r>
              <a:rPr lang="cs-CZ" sz="2000" dirty="0" smtClean="0"/>
              <a:t>Výpočet přiměřeného zisku – zkušenosti z Vaší strany</a:t>
            </a:r>
            <a:endParaRPr lang="cs-CZ" sz="2000" dirty="0"/>
          </a:p>
        </p:txBody>
      </p:sp>
      <p:sp>
        <p:nvSpPr>
          <p:cNvPr id="3" name="Zástupný symbol pro obsah 2"/>
          <p:cNvSpPr>
            <a:spLocks noGrp="1"/>
          </p:cNvSpPr>
          <p:nvPr>
            <p:ph sz="half" idx="1"/>
          </p:nvPr>
        </p:nvSpPr>
        <p:spPr>
          <a:xfrm>
            <a:off x="684213" y="1824268"/>
            <a:ext cx="3919537" cy="4845366"/>
          </a:xfrm>
        </p:spPr>
        <p:txBody>
          <a:bodyPr/>
          <a:lstStyle/>
          <a:p>
            <a:r>
              <a:rPr lang="cs-CZ" sz="1600" b="1" u="sng" dirty="0" smtClean="0">
                <a:solidFill>
                  <a:srgbClr val="0070C0"/>
                </a:solidFill>
              </a:rPr>
              <a:t>Je v praxi problematické či nikoliv? Prostor pro diskuzi..</a:t>
            </a:r>
          </a:p>
          <a:p>
            <a:endParaRPr lang="cs-CZ" sz="1200" b="1" dirty="0" smtClean="0">
              <a:solidFill>
                <a:srgbClr val="002060"/>
              </a:solidFill>
            </a:endParaRPr>
          </a:p>
          <a:p>
            <a:r>
              <a:rPr lang="cs-CZ" sz="1200" b="1" dirty="0" smtClean="0">
                <a:solidFill>
                  <a:srgbClr val="002060"/>
                </a:solidFill>
              </a:rPr>
              <a:t>Příklad: </a:t>
            </a:r>
            <a:r>
              <a:rPr lang="cs-CZ" sz="1200" b="1" dirty="0">
                <a:solidFill>
                  <a:srgbClr val="002060"/>
                </a:solidFill>
              </a:rPr>
              <a:t>Výpočet přiměřeného zisku ze služeb </a:t>
            </a:r>
            <a:r>
              <a:rPr lang="cs-CZ" sz="1200" b="1" dirty="0" smtClean="0">
                <a:solidFill>
                  <a:srgbClr val="002060"/>
                </a:solidFill>
              </a:rPr>
              <a:t>   obecného </a:t>
            </a:r>
            <a:r>
              <a:rPr lang="cs-CZ" sz="1200" b="1" dirty="0">
                <a:solidFill>
                  <a:srgbClr val="002060"/>
                </a:solidFill>
              </a:rPr>
              <a:t>hospodářského zájmu </a:t>
            </a:r>
            <a:endParaRPr lang="cs-CZ" sz="1200" b="1" dirty="0" smtClean="0">
              <a:solidFill>
                <a:srgbClr val="002060"/>
              </a:solidFill>
            </a:endParaRPr>
          </a:p>
          <a:p>
            <a:endParaRPr lang="cs-CZ" sz="1200" dirty="0">
              <a:solidFill>
                <a:srgbClr val="002060"/>
              </a:solidFill>
            </a:endParaRPr>
          </a:p>
          <a:p>
            <a:r>
              <a:rPr lang="cs-CZ" sz="1200" dirty="0">
                <a:solidFill>
                  <a:srgbClr val="002060"/>
                </a:solidFill>
              </a:rPr>
              <a:t>Výnosy ze služeb obecného hospodářského zájmu (V) = 500.000 Kč </a:t>
            </a:r>
          </a:p>
          <a:p>
            <a:r>
              <a:rPr lang="cs-CZ" sz="1200" dirty="0">
                <a:solidFill>
                  <a:srgbClr val="002060"/>
                </a:solidFill>
              </a:rPr>
              <a:t>Náklady ze služeb obecného hospodářského zájmu (N) = 400.000 Kč </a:t>
            </a:r>
          </a:p>
          <a:p>
            <a:r>
              <a:rPr lang="cs-CZ" sz="1200" dirty="0">
                <a:solidFill>
                  <a:srgbClr val="002060"/>
                </a:solidFill>
              </a:rPr>
              <a:t>↓ </a:t>
            </a:r>
          </a:p>
          <a:p>
            <a:r>
              <a:rPr lang="pl-PL" sz="1200" dirty="0">
                <a:solidFill>
                  <a:srgbClr val="002060"/>
                </a:solidFill>
              </a:rPr>
              <a:t>500.000 Kč (V) – 400.000 Kč (N) = 100.000 Kč (Z) </a:t>
            </a:r>
          </a:p>
          <a:p>
            <a:r>
              <a:rPr lang="pt-BR" sz="1200" dirty="0">
                <a:solidFill>
                  <a:srgbClr val="002060"/>
                </a:solidFill>
              </a:rPr>
              <a:t>400.000 Kč (N) x 103,08 % = 412.320 Kč (N navýšené o povolených 3,08 % PZ) </a:t>
            </a:r>
          </a:p>
          <a:p>
            <a:r>
              <a:rPr lang="cs-CZ" sz="1200" dirty="0">
                <a:solidFill>
                  <a:srgbClr val="002060"/>
                </a:solidFill>
              </a:rPr>
              <a:t>↓ </a:t>
            </a:r>
          </a:p>
          <a:p>
            <a:r>
              <a:rPr lang="cs-CZ" sz="1200" dirty="0">
                <a:solidFill>
                  <a:srgbClr val="002060"/>
                </a:solidFill>
              </a:rPr>
              <a:t>Přiměřený zisk ze služeb obecného hospodářského zájmu (PZ) = 12.320 Kč </a:t>
            </a:r>
          </a:p>
          <a:p>
            <a:r>
              <a:rPr lang="cs-CZ" sz="1200" dirty="0">
                <a:solidFill>
                  <a:srgbClr val="002060"/>
                </a:solidFill>
              </a:rPr>
              <a:t>↓ </a:t>
            </a:r>
          </a:p>
          <a:p>
            <a:r>
              <a:rPr lang="cs-CZ" sz="1200" b="1" dirty="0">
                <a:solidFill>
                  <a:srgbClr val="002060"/>
                </a:solidFill>
              </a:rPr>
              <a:t>Zisk ze služeb obecného hospodářského zájmu (Z) přesahuje výši přiměřeného zisku (PZ), tzn., poskytovatel vrátí kraji nepřiměřený zisk (NZ) ve výši </a:t>
            </a:r>
            <a:r>
              <a:rPr lang="cs-CZ" sz="1200" b="1" dirty="0" smtClean="0">
                <a:solidFill>
                  <a:srgbClr val="002060"/>
                </a:solidFill>
              </a:rPr>
              <a:t>87.680 </a:t>
            </a:r>
            <a:r>
              <a:rPr lang="cs-CZ" sz="1200" b="1" dirty="0">
                <a:solidFill>
                  <a:srgbClr val="002060"/>
                </a:solidFill>
              </a:rPr>
              <a:t>Kč </a:t>
            </a:r>
            <a:r>
              <a:rPr lang="cs-CZ" sz="1200" dirty="0">
                <a:solidFill>
                  <a:srgbClr val="002060"/>
                </a:solidFill>
              </a:rPr>
              <a:t>(tj. </a:t>
            </a:r>
            <a:r>
              <a:rPr lang="cs-CZ" sz="1200" dirty="0" smtClean="0">
                <a:solidFill>
                  <a:srgbClr val="002060"/>
                </a:solidFill>
              </a:rPr>
              <a:t>100.000 </a:t>
            </a:r>
            <a:r>
              <a:rPr lang="cs-CZ" sz="1200" dirty="0">
                <a:solidFill>
                  <a:srgbClr val="002060"/>
                </a:solidFill>
              </a:rPr>
              <a:t>Kč (Z) – 12.320 Kč (PZ</a:t>
            </a:r>
            <a:r>
              <a:rPr lang="cs-CZ" sz="1200" dirty="0" smtClean="0">
                <a:solidFill>
                  <a:srgbClr val="002060"/>
                </a:solidFill>
              </a:rPr>
              <a:t>))  </a:t>
            </a:r>
          </a:p>
          <a:p>
            <a:endParaRPr lang="cs-CZ" sz="1200" dirty="0">
              <a:solidFill>
                <a:srgbClr val="002060"/>
              </a:solidFill>
            </a:endParaRPr>
          </a:p>
        </p:txBody>
      </p:sp>
      <p:grpSp>
        <p:nvGrpSpPr>
          <p:cNvPr id="22" name="Plátno 30"/>
          <p:cNvGrpSpPr/>
          <p:nvPr/>
        </p:nvGrpSpPr>
        <p:grpSpPr>
          <a:xfrm>
            <a:off x="4860031" y="1824267"/>
            <a:ext cx="3815657" cy="4845367"/>
            <a:chOff x="0" y="0"/>
            <a:chExt cx="5503545" cy="4821555"/>
          </a:xfrm>
        </p:grpSpPr>
        <p:sp>
          <p:nvSpPr>
            <p:cNvPr id="23" name="Obdélník 22"/>
            <p:cNvSpPr/>
            <p:nvPr/>
          </p:nvSpPr>
          <p:spPr>
            <a:xfrm>
              <a:off x="0" y="0"/>
              <a:ext cx="5503545" cy="4821555"/>
            </a:xfrm>
            <a:prstGeom prst="rect">
              <a:avLst/>
            </a:prstGeom>
            <a:noFill/>
            <a:ln w="3175" cap="flat" cmpd="sng" algn="ctr">
              <a:solidFill>
                <a:srgbClr val="C0C0C0"/>
              </a:solidFill>
              <a:prstDash val="solid"/>
              <a:miter lim="800000"/>
              <a:headEnd type="none" w="med" len="med"/>
              <a:tailEnd type="none" w="med" len="med"/>
            </a:ln>
          </p:spPr>
        </p:sp>
        <p:sp>
          <p:nvSpPr>
            <p:cNvPr id="24" name="Rectangle 20"/>
            <p:cNvSpPr>
              <a:spLocks noChangeArrowheads="1"/>
            </p:cNvSpPr>
            <p:nvPr/>
          </p:nvSpPr>
          <p:spPr bwMode="auto">
            <a:xfrm>
              <a:off x="1726000" y="1277305"/>
              <a:ext cx="914426" cy="3285558"/>
            </a:xfrm>
            <a:prstGeom prst="rect">
              <a:avLst/>
            </a:prstGeom>
            <a:solidFill>
              <a:srgbClr val="0066CC"/>
            </a:solidFill>
            <a:ln w="12700">
              <a:solidFill>
                <a:srgbClr val="000000"/>
              </a:solidFill>
              <a:miter lim="800000"/>
              <a:headEnd/>
              <a:tailEnd/>
            </a:ln>
          </p:spPr>
          <p:txBody>
            <a:bodyPr rot="0" vert="horz" wrap="square" lIns="91440" tIns="45720" rIns="91440" bIns="45720" anchor="t" anchorCtr="0" upright="1">
              <a:noAutofit/>
            </a:bodyPr>
            <a:lstStyle/>
            <a:p>
              <a:endParaRPr lang="cs-CZ"/>
            </a:p>
          </p:txBody>
        </p:sp>
        <p:sp>
          <p:nvSpPr>
            <p:cNvPr id="25" name="Rectangle 21"/>
            <p:cNvSpPr>
              <a:spLocks noChangeArrowheads="1"/>
            </p:cNvSpPr>
            <p:nvPr/>
          </p:nvSpPr>
          <p:spPr bwMode="auto">
            <a:xfrm>
              <a:off x="2640426" y="1119338"/>
              <a:ext cx="914426" cy="3443525"/>
            </a:xfrm>
            <a:prstGeom prst="rect">
              <a:avLst/>
            </a:prstGeom>
            <a:solidFill>
              <a:srgbClr val="FF6600"/>
            </a:solidFill>
            <a:ln w="12700">
              <a:solidFill>
                <a:srgbClr val="000000"/>
              </a:solidFill>
              <a:miter lim="800000"/>
              <a:headEnd/>
              <a:tailEnd/>
            </a:ln>
          </p:spPr>
          <p:txBody>
            <a:bodyPr rot="0" vert="horz" wrap="square" lIns="91440" tIns="45720" rIns="91440" bIns="45720" anchor="t" anchorCtr="0" upright="1">
              <a:noAutofit/>
            </a:bodyPr>
            <a:lstStyle/>
            <a:p>
              <a:endParaRPr lang="cs-CZ"/>
            </a:p>
          </p:txBody>
        </p:sp>
        <p:sp>
          <p:nvSpPr>
            <p:cNvPr id="26" name="Rectangle 22"/>
            <p:cNvSpPr>
              <a:spLocks noChangeArrowheads="1"/>
            </p:cNvSpPr>
            <p:nvPr/>
          </p:nvSpPr>
          <p:spPr bwMode="auto">
            <a:xfrm>
              <a:off x="2640426" y="1048689"/>
              <a:ext cx="914426" cy="228616"/>
            </a:xfrm>
            <a:prstGeom prst="rect">
              <a:avLst/>
            </a:prstGeom>
            <a:pattFill prst="wdDnDiag">
              <a:fgClr>
                <a:srgbClr val="000000"/>
              </a:fgClr>
              <a:bgClr>
                <a:srgbClr val="FF6600"/>
              </a:bgClr>
            </a:pattFill>
            <a:ln w="12700">
              <a:solidFill>
                <a:srgbClr val="000000"/>
              </a:solidFill>
              <a:miter lim="800000"/>
              <a:headEnd/>
              <a:tailEnd/>
            </a:ln>
          </p:spPr>
          <p:txBody>
            <a:bodyPr rot="0" vert="horz" wrap="square" lIns="91440" tIns="45720" rIns="91440" bIns="45720" anchor="t" anchorCtr="0" upright="1">
              <a:noAutofit/>
            </a:bodyPr>
            <a:lstStyle/>
            <a:p>
              <a:endParaRPr lang="cs-CZ"/>
            </a:p>
          </p:txBody>
        </p:sp>
        <p:sp>
          <p:nvSpPr>
            <p:cNvPr id="27" name="Rectangle 23"/>
            <p:cNvSpPr>
              <a:spLocks noChangeArrowheads="1"/>
            </p:cNvSpPr>
            <p:nvPr/>
          </p:nvSpPr>
          <p:spPr bwMode="auto">
            <a:xfrm>
              <a:off x="2640426" y="248534"/>
              <a:ext cx="914426" cy="800155"/>
            </a:xfrm>
            <a:prstGeom prst="rect">
              <a:avLst/>
            </a:prstGeom>
            <a:pattFill prst="dkDnDiag">
              <a:fgClr>
                <a:srgbClr val="000000"/>
              </a:fgClr>
              <a:bgClr>
                <a:srgbClr val="FF6600"/>
              </a:bgClr>
            </a:pattFill>
            <a:ln w="12700">
              <a:solidFill>
                <a:srgbClr val="000000"/>
              </a:solidFill>
              <a:miter lim="800000"/>
              <a:headEnd/>
              <a:tailEnd/>
            </a:ln>
          </p:spPr>
          <p:txBody>
            <a:bodyPr rot="0" vert="horz" wrap="square" lIns="91440" tIns="45720" rIns="91440" bIns="45720" anchor="t" anchorCtr="0" upright="1">
              <a:noAutofit/>
            </a:bodyPr>
            <a:lstStyle/>
            <a:p>
              <a:endParaRPr lang="cs-CZ"/>
            </a:p>
          </p:txBody>
        </p:sp>
        <p:sp>
          <p:nvSpPr>
            <p:cNvPr id="28" name="AutoShape 24"/>
            <p:cNvSpPr>
              <a:spLocks/>
            </p:cNvSpPr>
            <p:nvPr/>
          </p:nvSpPr>
          <p:spPr bwMode="auto">
            <a:xfrm>
              <a:off x="3639786" y="260441"/>
              <a:ext cx="227813" cy="4302422"/>
            </a:xfrm>
            <a:prstGeom prst="rightBrace">
              <a:avLst>
                <a:gd name="adj1" fmla="val 157375"/>
                <a:gd name="adj2" fmla="val 5000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a:p>
          </p:txBody>
        </p:sp>
        <p:sp>
          <p:nvSpPr>
            <p:cNvPr id="29" name="Rectangle 25"/>
            <p:cNvSpPr>
              <a:spLocks noChangeArrowheads="1"/>
            </p:cNvSpPr>
            <p:nvPr/>
          </p:nvSpPr>
          <p:spPr bwMode="auto">
            <a:xfrm>
              <a:off x="3897761" y="2190181"/>
              <a:ext cx="1485943" cy="467374"/>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0"/>
                </a:spcAft>
              </a:pPr>
              <a:r>
                <a:rPr lang="cs-CZ" sz="1100" b="1" u="sng">
                  <a:effectLst/>
                  <a:latin typeface="Calibri" panose="020F0502020204030204" pitchFamily="34" charset="0"/>
                  <a:ea typeface="Calibri" panose="020F0502020204030204" pitchFamily="34" charset="0"/>
                  <a:cs typeface="Times New Roman" panose="02020603050405020304" pitchFamily="18" charset="0"/>
                </a:rPr>
                <a:t>VÝNOSY (V)</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cs-CZ" sz="1100" b="1">
                  <a:effectLst/>
                  <a:latin typeface="Calibri" panose="020F0502020204030204" pitchFamily="34" charset="0"/>
                  <a:ea typeface="Calibri" panose="020F0502020204030204" pitchFamily="34" charset="0"/>
                  <a:cs typeface="Times New Roman" panose="02020603050405020304" pitchFamily="18" charset="0"/>
                </a:rPr>
                <a:t>500.000 Kč = 125 %</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0" name="Rectangle 26"/>
            <p:cNvSpPr>
              <a:spLocks noChangeArrowheads="1"/>
            </p:cNvSpPr>
            <p:nvPr/>
          </p:nvSpPr>
          <p:spPr bwMode="auto">
            <a:xfrm>
              <a:off x="4000952" y="587864"/>
              <a:ext cx="1371639" cy="44336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0"/>
                </a:spcAft>
              </a:pPr>
              <a:r>
                <a:rPr lang="cs-CZ" sz="1100" b="1" u="sng">
                  <a:effectLst/>
                  <a:latin typeface="Calibri" panose="020F0502020204030204" pitchFamily="34" charset="0"/>
                  <a:ea typeface="Calibri" panose="020F0502020204030204" pitchFamily="34" charset="0"/>
                  <a:cs typeface="Times New Roman" panose="02020603050405020304" pitchFamily="18" charset="0"/>
                </a:rPr>
                <a:t>ZISK (Z)</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cs-CZ" sz="1100" b="1">
                  <a:effectLst/>
                  <a:latin typeface="Calibri" panose="020F0502020204030204" pitchFamily="34" charset="0"/>
                  <a:ea typeface="Calibri" panose="020F0502020204030204" pitchFamily="34" charset="0"/>
                  <a:cs typeface="Times New Roman" panose="02020603050405020304" pitchFamily="18" charset="0"/>
                </a:rPr>
                <a:t>100.000 Kč = 25 %</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1" name="AutoShape 27"/>
            <p:cNvSpPr>
              <a:spLocks/>
            </p:cNvSpPr>
            <p:nvPr/>
          </p:nvSpPr>
          <p:spPr bwMode="auto">
            <a:xfrm>
              <a:off x="3826323" y="263617"/>
              <a:ext cx="136529" cy="1028771"/>
            </a:xfrm>
            <a:prstGeom prst="rightBrace">
              <a:avLst>
                <a:gd name="adj1" fmla="val 62791"/>
                <a:gd name="adj2" fmla="val 5000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a:p>
          </p:txBody>
        </p:sp>
        <p:sp>
          <p:nvSpPr>
            <p:cNvPr id="32" name="AutoShape 28"/>
            <p:cNvSpPr>
              <a:spLocks/>
            </p:cNvSpPr>
            <p:nvPr/>
          </p:nvSpPr>
          <p:spPr bwMode="auto">
            <a:xfrm>
              <a:off x="1460878" y="1277306"/>
              <a:ext cx="207968" cy="3285558"/>
            </a:xfrm>
            <a:prstGeom prst="leftBrace">
              <a:avLst>
                <a:gd name="adj1" fmla="val 140553"/>
                <a:gd name="adj2" fmla="val 5000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a:p>
          </p:txBody>
        </p:sp>
        <p:sp>
          <p:nvSpPr>
            <p:cNvPr id="33" name="Rectangle 29"/>
            <p:cNvSpPr>
              <a:spLocks noChangeArrowheads="1"/>
            </p:cNvSpPr>
            <p:nvPr/>
          </p:nvSpPr>
          <p:spPr bwMode="auto">
            <a:xfrm>
              <a:off x="96383" y="2699001"/>
              <a:ext cx="1364495" cy="44432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0"/>
                </a:spcAft>
              </a:pPr>
              <a:r>
                <a:rPr lang="cs-CZ" sz="1100" b="1" u="sng">
                  <a:effectLst/>
                  <a:latin typeface="Calibri" panose="020F0502020204030204" pitchFamily="34" charset="0"/>
                  <a:ea typeface="Calibri" panose="020F0502020204030204" pitchFamily="34" charset="0"/>
                  <a:cs typeface="Times New Roman" panose="02020603050405020304" pitchFamily="18" charset="0"/>
                </a:rPr>
                <a:t>NÁKLADY (N)</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cs-CZ" sz="1100" b="1">
                  <a:effectLst/>
                  <a:latin typeface="Calibri" panose="020F0502020204030204" pitchFamily="34" charset="0"/>
                  <a:ea typeface="Calibri" panose="020F0502020204030204" pitchFamily="34" charset="0"/>
                  <a:cs typeface="Times New Roman" panose="02020603050405020304" pitchFamily="18" charset="0"/>
                </a:rPr>
                <a:t>400.000 Kč = 100 %</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4" name="Rectangle 30"/>
            <p:cNvSpPr>
              <a:spLocks noChangeArrowheads="1"/>
            </p:cNvSpPr>
            <p:nvPr/>
          </p:nvSpPr>
          <p:spPr bwMode="auto">
            <a:xfrm>
              <a:off x="213734" y="912551"/>
              <a:ext cx="1662954" cy="483427"/>
            </a:xfrm>
            <a:prstGeom prst="rect">
              <a:avLst/>
            </a:prstGeom>
            <a:solidFill>
              <a:srgbClr val="99FF66"/>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0"/>
                </a:spcAft>
              </a:pPr>
              <a:r>
                <a:rPr lang="cs-CZ" sz="1100" b="1" u="sng" dirty="0">
                  <a:effectLst/>
                  <a:latin typeface="Calibri" panose="020F0502020204030204" pitchFamily="34" charset="0"/>
                  <a:ea typeface="Calibri" panose="020F0502020204030204" pitchFamily="34" charset="0"/>
                  <a:cs typeface="Times New Roman" panose="02020603050405020304" pitchFamily="18" charset="0"/>
                </a:rPr>
                <a:t>PŘIMĚŘENÝ ZISK (PZ)</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cs-CZ" sz="1100" b="1" dirty="0">
                  <a:effectLst/>
                  <a:latin typeface="Calibri" panose="020F0502020204030204" pitchFamily="34" charset="0"/>
                  <a:ea typeface="Calibri" panose="020F0502020204030204" pitchFamily="34" charset="0"/>
                  <a:cs typeface="Times New Roman" panose="02020603050405020304" pitchFamily="18" charset="0"/>
                </a:rPr>
                <a:t>12.320 Kč = 3,08 %</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5" name="AutoShape 31"/>
            <p:cNvSpPr>
              <a:spLocks/>
            </p:cNvSpPr>
            <p:nvPr/>
          </p:nvSpPr>
          <p:spPr bwMode="auto">
            <a:xfrm>
              <a:off x="2459446" y="1043133"/>
              <a:ext cx="153992" cy="202420"/>
            </a:xfrm>
            <a:prstGeom prst="leftBrace">
              <a:avLst>
                <a:gd name="adj1" fmla="val 10954"/>
                <a:gd name="adj2" fmla="val 5000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a:p>
          </p:txBody>
        </p:sp>
        <p:sp>
          <p:nvSpPr>
            <p:cNvPr id="36" name="AutoShape 32"/>
            <p:cNvSpPr>
              <a:spLocks/>
            </p:cNvSpPr>
            <p:nvPr/>
          </p:nvSpPr>
          <p:spPr bwMode="auto">
            <a:xfrm>
              <a:off x="2446746" y="244565"/>
              <a:ext cx="165105" cy="786660"/>
            </a:xfrm>
            <a:prstGeom prst="leftBrace">
              <a:avLst>
                <a:gd name="adj1" fmla="val 39704"/>
                <a:gd name="adj2" fmla="val 50000"/>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cs-CZ"/>
            </a:p>
          </p:txBody>
        </p:sp>
        <p:sp>
          <p:nvSpPr>
            <p:cNvPr id="37" name="Rectangle 33"/>
            <p:cNvSpPr>
              <a:spLocks noChangeArrowheads="1"/>
            </p:cNvSpPr>
            <p:nvPr/>
          </p:nvSpPr>
          <p:spPr bwMode="auto">
            <a:xfrm>
              <a:off x="774268" y="96437"/>
              <a:ext cx="1643903" cy="489778"/>
            </a:xfrm>
            <a:prstGeom prst="rect">
              <a:avLst/>
            </a:prstGeom>
            <a:solidFill>
              <a:srgbClr val="FF0000"/>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0"/>
                </a:spcAft>
              </a:pPr>
              <a:r>
                <a:rPr lang="cs-CZ" sz="1100" b="1" u="sng" dirty="0">
                  <a:effectLst/>
                  <a:latin typeface="Calibri" panose="020F0502020204030204" pitchFamily="34" charset="0"/>
                  <a:ea typeface="Calibri" panose="020F0502020204030204" pitchFamily="34" charset="0"/>
                  <a:cs typeface="Times New Roman" panose="02020603050405020304" pitchFamily="18" charset="0"/>
                </a:rPr>
                <a:t>NEPŘIMĚŘENÝ ZISK (NZ)</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cs-CZ" sz="1100" b="1" dirty="0">
                  <a:effectLst/>
                  <a:latin typeface="Calibri" panose="020F0502020204030204" pitchFamily="34" charset="0"/>
                  <a:ea typeface="Calibri" panose="020F0502020204030204" pitchFamily="34" charset="0"/>
                  <a:cs typeface="Times New Roman" panose="02020603050405020304" pitchFamily="18" charset="0"/>
                </a:rPr>
                <a:t>87.680 Kč = 21,92 %</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31065669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1340768"/>
            <a:ext cx="8856984" cy="4824536"/>
          </a:xfrm>
        </p:spPr>
        <p:txBody>
          <a:bodyPr/>
          <a:lstStyle/>
          <a:p>
            <a:pPr algn="ctr" eaLnBrk="1" hangingPunct="1">
              <a:lnSpc>
                <a:spcPct val="114000"/>
              </a:lnSpc>
              <a:spcAft>
                <a:spcPts val="1200"/>
              </a:spcAft>
              <a:defRPr/>
            </a:pPr>
            <a:r>
              <a:rPr lang="cs-CZ" sz="3000" i="1" dirty="0" smtClean="0"/>
              <a:t>Děkujeme za pozornost</a:t>
            </a:r>
            <a:r>
              <a:rPr lang="cs-CZ" sz="1600" dirty="0" smtClean="0">
                <a:effectLst>
                  <a:outerShdw blurRad="38100" dist="38100" dir="2700000" algn="tl">
                    <a:srgbClr val="000000">
                      <a:alpha val="43137"/>
                    </a:srgbClr>
                  </a:outerShdw>
                </a:effectLst>
              </a:rPr>
              <a:t/>
            </a:r>
            <a:br>
              <a:rPr lang="cs-CZ" sz="1600" dirty="0" smtClean="0">
                <a:effectLst>
                  <a:outerShdw blurRad="38100" dist="38100" dir="2700000" algn="tl">
                    <a:srgbClr val="000000">
                      <a:alpha val="43137"/>
                    </a:srgbClr>
                  </a:outerShdw>
                </a:effectLst>
              </a:rPr>
            </a:br>
            <a:r>
              <a:rPr lang="cs-CZ" sz="1600" dirty="0" smtClean="0">
                <a:effectLst>
                  <a:outerShdw blurRad="38100" dist="38100" dir="2700000" algn="tl">
                    <a:srgbClr val="000000">
                      <a:alpha val="43137"/>
                    </a:srgbClr>
                  </a:outerShdw>
                </a:effectLst>
              </a:rPr>
              <a:t/>
            </a:r>
            <a:br>
              <a:rPr lang="cs-CZ" sz="1600" dirty="0" smtClean="0">
                <a:effectLst>
                  <a:outerShdw blurRad="38100" dist="38100" dir="2700000" algn="tl">
                    <a:srgbClr val="000000">
                      <a:alpha val="43137"/>
                    </a:srgbClr>
                  </a:outerShdw>
                </a:effectLst>
              </a:rPr>
            </a:br>
            <a:r>
              <a:rPr lang="cs-CZ" sz="1400" dirty="0" smtClean="0">
                <a:solidFill>
                  <a:srgbClr val="002060"/>
                </a:solidFill>
              </a:rPr>
              <a:t>Oddělení </a:t>
            </a:r>
            <a:r>
              <a:rPr lang="cs-CZ" sz="1400" dirty="0">
                <a:solidFill>
                  <a:srgbClr val="002060"/>
                </a:solidFill>
              </a:rPr>
              <a:t>plánování a rozvoje sociálních </a:t>
            </a:r>
            <a:r>
              <a:rPr lang="cs-CZ" sz="1400" dirty="0" smtClean="0">
                <a:solidFill>
                  <a:srgbClr val="002060"/>
                </a:solidFill>
              </a:rPr>
              <a:t>služeb</a:t>
            </a:r>
            <a:br>
              <a:rPr lang="cs-CZ" sz="1400" dirty="0" smtClean="0">
                <a:solidFill>
                  <a:srgbClr val="002060"/>
                </a:solidFill>
              </a:rPr>
            </a:br>
            <a:r>
              <a:rPr lang="cs-CZ" sz="1400" dirty="0" smtClean="0">
                <a:solidFill>
                  <a:srgbClr val="002060"/>
                </a:solidFill>
              </a:rPr>
              <a:t>Sociální odbor</a:t>
            </a:r>
            <a:br>
              <a:rPr lang="cs-CZ" sz="1400" dirty="0" smtClean="0">
                <a:solidFill>
                  <a:srgbClr val="002060"/>
                </a:solidFill>
              </a:rPr>
            </a:br>
            <a:r>
              <a:rPr lang="cs-CZ" sz="1400" dirty="0" smtClean="0">
                <a:solidFill>
                  <a:srgbClr val="002060"/>
                </a:solidFill>
              </a:rPr>
              <a:t>Krajský úřad pro Zlínský kraj</a:t>
            </a:r>
            <a:endParaRPr lang="cs-CZ" sz="1400" b="0"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885145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dpis 1"/>
          <p:cNvSpPr>
            <a:spLocks noGrp="1"/>
          </p:cNvSpPr>
          <p:nvPr>
            <p:ph type="title"/>
          </p:nvPr>
        </p:nvSpPr>
        <p:spPr>
          <a:xfrm>
            <a:off x="4153771" y="82053"/>
            <a:ext cx="4896544" cy="1196752"/>
          </a:xfrm>
        </p:spPr>
        <p:txBody>
          <a:bodyPr/>
          <a:lstStyle/>
          <a:p>
            <a:pPr algn="ctr">
              <a:defRPr/>
            </a:pPr>
            <a:r>
              <a:rPr lang="cs-CZ" altLang="cs-CZ" sz="2400" dirty="0" smtClean="0">
                <a:effectLst>
                  <a:outerShdw blurRad="38100" dist="38100" dir="2700000" algn="tl">
                    <a:srgbClr val="000000">
                      <a:alpha val="43137"/>
                    </a:srgbClr>
                  </a:outerShdw>
                </a:effectLst>
              </a:rPr>
              <a:t>Vícezdrojové financování, financování SSL po ukončení IP</a:t>
            </a:r>
            <a:endParaRPr lang="cs-CZ" altLang="cs-CZ" sz="2400" dirty="0">
              <a:effectLst>
                <a:outerShdw blurRad="38100" dist="38100" dir="2700000" algn="tl">
                  <a:srgbClr val="000000">
                    <a:alpha val="43137"/>
                  </a:srgbClr>
                </a:outerShdw>
              </a:effectLst>
            </a:endParaRPr>
          </a:p>
        </p:txBody>
      </p:sp>
      <p:sp>
        <p:nvSpPr>
          <p:cNvPr id="11267" name="Zástupný symbol pro obsah 2"/>
          <p:cNvSpPr>
            <a:spLocks noGrp="1"/>
          </p:cNvSpPr>
          <p:nvPr>
            <p:ph idx="1"/>
          </p:nvPr>
        </p:nvSpPr>
        <p:spPr>
          <a:xfrm>
            <a:off x="107504" y="1268760"/>
            <a:ext cx="8928992" cy="5544616"/>
          </a:xfrm>
        </p:spPr>
        <p:txBody>
          <a:bodyPr/>
          <a:lstStyle/>
          <a:p>
            <a:pPr marL="285750" indent="-285750" algn="just">
              <a:lnSpc>
                <a:spcPct val="113000"/>
              </a:lnSpc>
              <a:buSzPct val="120000"/>
              <a:buFont typeface="Arial" panose="020B0604020202020204" pitchFamily="34" charset="0"/>
              <a:buChar char="•"/>
            </a:pPr>
            <a:endParaRPr lang="cs-CZ" sz="1500" dirty="0"/>
          </a:p>
          <a:p>
            <a:pPr marL="0" indent="0" algn="just">
              <a:lnSpc>
                <a:spcPct val="113000"/>
              </a:lnSpc>
              <a:buSzPct val="120000"/>
            </a:pPr>
            <a:endParaRPr lang="cs-CZ" altLang="cs-CZ" sz="1800" dirty="0" smtClean="0"/>
          </a:p>
          <a:p>
            <a:pPr marL="0" indent="0" algn="just">
              <a:lnSpc>
                <a:spcPct val="113000"/>
              </a:lnSpc>
              <a:buSzPct val="120000"/>
            </a:pPr>
            <a:endParaRPr lang="cs-CZ" altLang="cs-CZ" sz="1800" dirty="0"/>
          </a:p>
        </p:txBody>
      </p:sp>
      <p:sp>
        <p:nvSpPr>
          <p:cNvPr id="2" name="Obdélník 1"/>
          <p:cNvSpPr/>
          <p:nvPr/>
        </p:nvSpPr>
        <p:spPr>
          <a:xfrm>
            <a:off x="611560" y="1484784"/>
            <a:ext cx="7992888" cy="5078313"/>
          </a:xfrm>
          <a:prstGeom prst="rect">
            <a:avLst/>
          </a:prstGeom>
        </p:spPr>
        <p:txBody>
          <a:bodyPr wrap="square">
            <a:spAutoFit/>
          </a:bodyPr>
          <a:lstStyle/>
          <a:p>
            <a:r>
              <a:rPr lang="cs-CZ" sz="2000" b="1" dirty="0">
                <a:solidFill>
                  <a:srgbClr val="002060"/>
                </a:solidFill>
              </a:rPr>
              <a:t>Vícezdrojové </a:t>
            </a:r>
            <a:r>
              <a:rPr lang="cs-CZ" sz="2000" b="1" dirty="0" smtClean="0">
                <a:solidFill>
                  <a:srgbClr val="002060"/>
                </a:solidFill>
              </a:rPr>
              <a:t>financování</a:t>
            </a:r>
          </a:p>
          <a:p>
            <a:endParaRPr lang="cs-CZ" sz="1600" dirty="0">
              <a:solidFill>
                <a:srgbClr val="002060"/>
              </a:solidFill>
            </a:endParaRPr>
          </a:p>
          <a:p>
            <a:r>
              <a:rPr lang="cs-CZ" sz="1400" dirty="0">
                <a:solidFill>
                  <a:srgbClr val="002060"/>
                </a:solidFill>
              </a:rPr>
              <a:t>Systém financování sociálních služeb z veřejných rozpočtů je realizován v souladu s </a:t>
            </a:r>
            <a:r>
              <a:rPr lang="cs-CZ" sz="1400" dirty="0" smtClean="0">
                <a:solidFill>
                  <a:srgbClr val="002060"/>
                </a:solidFill>
              </a:rPr>
              <a:t>Evropskou</a:t>
            </a:r>
          </a:p>
          <a:p>
            <a:endParaRPr lang="cs-CZ" sz="1400" dirty="0">
              <a:solidFill>
                <a:srgbClr val="002060"/>
              </a:solidFill>
            </a:endParaRPr>
          </a:p>
          <a:p>
            <a:r>
              <a:rPr lang="cs-CZ" sz="1400" dirty="0" smtClean="0">
                <a:solidFill>
                  <a:srgbClr val="002060"/>
                </a:solidFill>
              </a:rPr>
              <a:t>legislativou </a:t>
            </a:r>
            <a:r>
              <a:rPr lang="cs-CZ" sz="1400" dirty="0">
                <a:solidFill>
                  <a:srgbClr val="002060"/>
                </a:solidFill>
              </a:rPr>
              <a:t>v oblasti tzv. veřejné podpory, konkrétně v souladu s Rozhodnutím SGEI. </a:t>
            </a:r>
            <a:endParaRPr lang="cs-CZ" sz="1400" dirty="0" smtClean="0">
              <a:solidFill>
                <a:srgbClr val="002060"/>
              </a:solidFill>
            </a:endParaRPr>
          </a:p>
          <a:p>
            <a:endParaRPr lang="cs-CZ" sz="1400" dirty="0">
              <a:solidFill>
                <a:srgbClr val="002060"/>
              </a:solidFill>
            </a:endParaRPr>
          </a:p>
          <a:p>
            <a:r>
              <a:rPr lang="cs-CZ" sz="1400" dirty="0">
                <a:solidFill>
                  <a:srgbClr val="002060"/>
                </a:solidFill>
              </a:rPr>
              <a:t>Pravidla financování sociálních služeb jsou schvalovány orgány Zlínského kraje. </a:t>
            </a:r>
          </a:p>
          <a:p>
            <a:endParaRPr lang="cs-CZ" sz="1400" dirty="0">
              <a:solidFill>
                <a:srgbClr val="002060"/>
              </a:solidFill>
            </a:endParaRPr>
          </a:p>
          <a:p>
            <a:r>
              <a:rPr lang="cs-CZ" sz="2000" b="1" dirty="0">
                <a:solidFill>
                  <a:srgbClr val="002060"/>
                </a:solidFill>
              </a:rPr>
              <a:t>Do systému financování vstupují</a:t>
            </a:r>
            <a:r>
              <a:rPr lang="cs-CZ" sz="2000" b="1" dirty="0" smtClean="0">
                <a:solidFill>
                  <a:srgbClr val="002060"/>
                </a:solidFill>
              </a:rPr>
              <a:t>:</a:t>
            </a:r>
          </a:p>
          <a:p>
            <a:endParaRPr lang="cs-CZ" sz="1600" b="1" dirty="0">
              <a:solidFill>
                <a:srgbClr val="002060"/>
              </a:solidFill>
            </a:endParaRPr>
          </a:p>
          <a:p>
            <a:r>
              <a:rPr lang="cs-CZ" sz="1400" dirty="0">
                <a:solidFill>
                  <a:srgbClr val="002060"/>
                </a:solidFill>
              </a:rPr>
              <a:t>Finanční prostředky z veřejných rozpočtů (dotace MPSV, zdroje z rozpočtů územně samosprávných celků ZK, obcí, Zlínský kraj) </a:t>
            </a:r>
            <a:endParaRPr lang="cs-CZ" sz="1400" dirty="0" smtClean="0">
              <a:solidFill>
                <a:srgbClr val="002060"/>
              </a:solidFill>
            </a:endParaRPr>
          </a:p>
          <a:p>
            <a:endParaRPr lang="cs-CZ" sz="1400" dirty="0">
              <a:solidFill>
                <a:srgbClr val="002060"/>
              </a:solidFill>
            </a:endParaRPr>
          </a:p>
          <a:p>
            <a:r>
              <a:rPr lang="cs-CZ" sz="1400" dirty="0">
                <a:solidFill>
                  <a:srgbClr val="002060"/>
                </a:solidFill>
              </a:rPr>
              <a:t>Prostředky ze strukturálních fondů EU – individuální projekty Zlínského </a:t>
            </a:r>
            <a:r>
              <a:rPr lang="cs-CZ" sz="1400" dirty="0" smtClean="0">
                <a:solidFill>
                  <a:srgbClr val="002060"/>
                </a:solidFill>
              </a:rPr>
              <a:t>kraje</a:t>
            </a:r>
          </a:p>
          <a:p>
            <a:endParaRPr lang="cs-CZ" sz="1400" dirty="0">
              <a:solidFill>
                <a:srgbClr val="002060"/>
              </a:solidFill>
            </a:endParaRPr>
          </a:p>
          <a:p>
            <a:r>
              <a:rPr lang="cs-CZ" sz="1400" dirty="0">
                <a:solidFill>
                  <a:srgbClr val="002060"/>
                </a:solidFill>
              </a:rPr>
              <a:t>Úhrady od uživatelů sociálních </a:t>
            </a:r>
            <a:r>
              <a:rPr lang="cs-CZ" sz="1400" dirty="0" smtClean="0">
                <a:solidFill>
                  <a:srgbClr val="002060"/>
                </a:solidFill>
              </a:rPr>
              <a:t>služeb</a:t>
            </a:r>
          </a:p>
          <a:p>
            <a:endParaRPr lang="cs-CZ" sz="1400" dirty="0">
              <a:solidFill>
                <a:srgbClr val="002060"/>
              </a:solidFill>
            </a:endParaRPr>
          </a:p>
          <a:p>
            <a:r>
              <a:rPr lang="cs-CZ" sz="1400" dirty="0">
                <a:solidFill>
                  <a:srgbClr val="002060"/>
                </a:solidFill>
              </a:rPr>
              <a:t>Fondy zdravotních </a:t>
            </a:r>
            <a:r>
              <a:rPr lang="cs-CZ" sz="1400" dirty="0" smtClean="0">
                <a:solidFill>
                  <a:srgbClr val="002060"/>
                </a:solidFill>
              </a:rPr>
              <a:t>pojišťoven</a:t>
            </a:r>
          </a:p>
          <a:p>
            <a:endParaRPr lang="cs-CZ" sz="1400" dirty="0">
              <a:solidFill>
                <a:srgbClr val="002060"/>
              </a:solidFill>
            </a:endParaRPr>
          </a:p>
          <a:p>
            <a:r>
              <a:rPr lang="cs-CZ" sz="1400" dirty="0">
                <a:solidFill>
                  <a:srgbClr val="002060"/>
                </a:solidFill>
              </a:rPr>
              <a:t>Ostatní zdroje – což jsou prostředky ze sbírek, fondů či nadací</a:t>
            </a:r>
          </a:p>
          <a:p>
            <a:endParaRPr lang="cs-CZ" sz="1400" dirty="0">
              <a:solidFill>
                <a:srgbClr val="002060"/>
              </a:solidFill>
            </a:endParaRPr>
          </a:p>
          <a:p>
            <a:r>
              <a:rPr lang="cs-CZ" sz="1400" dirty="0">
                <a:solidFill>
                  <a:srgbClr val="002060"/>
                </a:solidFill>
              </a:rPr>
              <a:t>Je tedy počítáno se všemi zdroji na základě analýz a takto je také stanovena vyrovnávací platba.</a:t>
            </a:r>
          </a:p>
        </p:txBody>
      </p:sp>
    </p:spTree>
    <p:extLst>
      <p:ext uri="{BB962C8B-B14F-4D97-AF65-F5344CB8AC3E}">
        <p14:creationId xmlns:p14="http://schemas.microsoft.com/office/powerpoint/2010/main" val="34936073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dpis 1"/>
          <p:cNvSpPr>
            <a:spLocks noGrp="1"/>
          </p:cNvSpPr>
          <p:nvPr>
            <p:ph type="title"/>
          </p:nvPr>
        </p:nvSpPr>
        <p:spPr>
          <a:xfrm>
            <a:off x="4067944" y="0"/>
            <a:ext cx="4896544" cy="1196752"/>
          </a:xfrm>
        </p:spPr>
        <p:txBody>
          <a:bodyPr/>
          <a:lstStyle/>
          <a:p>
            <a:pPr algn="ctr">
              <a:defRPr/>
            </a:pPr>
            <a:r>
              <a:rPr lang="cs-CZ" altLang="cs-CZ" sz="2400" dirty="0" smtClean="0">
                <a:effectLst>
                  <a:outerShdw blurRad="38100" dist="38100" dir="2700000" algn="tl">
                    <a:srgbClr val="000000">
                      <a:alpha val="43137"/>
                    </a:srgbClr>
                  </a:outerShdw>
                </a:effectLst>
              </a:rPr>
              <a:t>Příklad k financování SSL </a:t>
            </a:r>
            <a:endParaRPr lang="cs-CZ" altLang="cs-CZ" sz="2400" dirty="0">
              <a:effectLst>
                <a:outerShdw blurRad="38100" dist="38100" dir="2700000" algn="tl">
                  <a:srgbClr val="000000">
                    <a:alpha val="43137"/>
                  </a:srgbClr>
                </a:outerShdw>
              </a:effectLst>
            </a:endParaRPr>
          </a:p>
        </p:txBody>
      </p:sp>
      <p:sp>
        <p:nvSpPr>
          <p:cNvPr id="11267" name="Zástupný symbol pro obsah 2"/>
          <p:cNvSpPr>
            <a:spLocks noGrp="1"/>
          </p:cNvSpPr>
          <p:nvPr>
            <p:ph idx="1"/>
          </p:nvPr>
        </p:nvSpPr>
        <p:spPr>
          <a:xfrm>
            <a:off x="179512" y="1340768"/>
            <a:ext cx="8784976" cy="5400600"/>
          </a:xfrm>
        </p:spPr>
        <p:txBody>
          <a:bodyPr/>
          <a:lstStyle/>
          <a:p>
            <a:pPr marL="0" indent="0" algn="just">
              <a:lnSpc>
                <a:spcPct val="113000"/>
              </a:lnSpc>
              <a:buSzPct val="120000"/>
            </a:pPr>
            <a:r>
              <a:rPr lang="cs-CZ" altLang="cs-CZ" sz="1600" b="1" u="sng" dirty="0" smtClean="0">
                <a:solidFill>
                  <a:srgbClr val="002060"/>
                </a:solidFill>
              </a:rPr>
              <a:t>Sociální služba financována z dotace MPSV </a:t>
            </a:r>
          </a:p>
          <a:p>
            <a:pPr marL="0" indent="0" algn="just">
              <a:lnSpc>
                <a:spcPct val="113000"/>
              </a:lnSpc>
              <a:buSzPct val="120000"/>
            </a:pPr>
            <a:r>
              <a:rPr lang="cs-CZ" altLang="cs-CZ" sz="1400" b="1" dirty="0" smtClean="0">
                <a:solidFill>
                  <a:srgbClr val="002060"/>
                </a:solidFill>
              </a:rPr>
              <a:t>(Program pro poskytování finanční podpory z rozpočtu Zlínského kraje k zajištění dostupnosti SSL na území ZK pro rok 2019)</a:t>
            </a:r>
          </a:p>
          <a:p>
            <a:pPr marL="0" indent="0" algn="just">
              <a:lnSpc>
                <a:spcPct val="113000"/>
              </a:lnSpc>
              <a:buSzPct val="120000"/>
            </a:pPr>
            <a:endParaRPr lang="cs-CZ" altLang="cs-CZ" sz="1400" b="1" i="1" dirty="0" smtClean="0">
              <a:solidFill>
                <a:srgbClr val="002060"/>
              </a:solidFill>
            </a:endParaRPr>
          </a:p>
          <a:p>
            <a:pPr marL="0" indent="0" algn="just">
              <a:lnSpc>
                <a:spcPct val="113000"/>
              </a:lnSpc>
              <a:buSzPct val="120000"/>
            </a:pPr>
            <a:r>
              <a:rPr lang="cs-CZ" altLang="cs-CZ" sz="1400" b="1" i="1" dirty="0" smtClean="0">
                <a:solidFill>
                  <a:srgbClr val="002060"/>
                </a:solidFill>
              </a:rPr>
              <a:t>Sociálně aktivizační služby pro rodiny s dětmi – ambulantní </a:t>
            </a:r>
          </a:p>
          <a:p>
            <a:pPr marL="0" indent="0" algn="just">
              <a:lnSpc>
                <a:spcPct val="113000"/>
              </a:lnSpc>
              <a:buSzPct val="120000"/>
            </a:pPr>
            <a:r>
              <a:rPr lang="cs-CZ" altLang="cs-CZ" sz="1400" dirty="0" smtClean="0">
                <a:solidFill>
                  <a:srgbClr val="002060"/>
                </a:solidFill>
              </a:rPr>
              <a:t>Obvyklý náklad pro rok 2019 na jednotku (průměrný přepočtený úvazek pracovníka v přímé péči)</a:t>
            </a:r>
          </a:p>
          <a:p>
            <a:pPr marL="0" indent="0" algn="just">
              <a:lnSpc>
                <a:spcPct val="113000"/>
              </a:lnSpc>
              <a:buSzPct val="120000"/>
            </a:pPr>
            <a:r>
              <a:rPr lang="cs-CZ" altLang="cs-CZ" sz="1400" dirty="0" smtClean="0">
                <a:solidFill>
                  <a:srgbClr val="002060"/>
                </a:solidFill>
              </a:rPr>
              <a:t>činí 742 000 Kč a je tvořen:</a:t>
            </a:r>
          </a:p>
          <a:p>
            <a:pPr marL="285750" indent="-285750" algn="just">
              <a:lnSpc>
                <a:spcPct val="113000"/>
              </a:lnSpc>
              <a:buSzPct val="120000"/>
              <a:buFont typeface="Arial" panose="020B0604020202020204" pitchFamily="34" charset="0"/>
              <a:buChar char="•"/>
            </a:pPr>
            <a:r>
              <a:rPr lang="cs-CZ" altLang="cs-CZ" sz="1400" dirty="0" smtClean="0">
                <a:solidFill>
                  <a:srgbClr val="002060"/>
                </a:solidFill>
              </a:rPr>
              <a:t>17 % podílem (tj. 126 140 Kč) zdrojů z ÚSC</a:t>
            </a:r>
          </a:p>
          <a:p>
            <a:pPr marL="285750" indent="-285750" algn="just">
              <a:lnSpc>
                <a:spcPct val="113000"/>
              </a:lnSpc>
              <a:buSzPct val="120000"/>
              <a:buFont typeface="Arial" panose="020B0604020202020204" pitchFamily="34" charset="0"/>
              <a:buChar char="•"/>
            </a:pPr>
            <a:r>
              <a:rPr lang="cs-CZ" altLang="cs-CZ" sz="1400" dirty="0" smtClean="0">
                <a:solidFill>
                  <a:srgbClr val="002060"/>
                </a:solidFill>
              </a:rPr>
              <a:t>0,1 % podílem (tj. 1 000 Kč) ostatních zdrojů</a:t>
            </a:r>
          </a:p>
          <a:p>
            <a:pPr marL="285750" indent="-285750" algn="just">
              <a:lnSpc>
                <a:spcPct val="113000"/>
              </a:lnSpc>
              <a:buSzPct val="120000"/>
              <a:buFont typeface="Arial" panose="020B0604020202020204" pitchFamily="34" charset="0"/>
              <a:buChar char="•"/>
            </a:pPr>
            <a:r>
              <a:rPr lang="cs-CZ" altLang="cs-CZ" sz="1400" dirty="0" smtClean="0">
                <a:solidFill>
                  <a:srgbClr val="002060"/>
                </a:solidFill>
              </a:rPr>
              <a:t>82,9 % podílem (tj. 614 860 Kč vyrovnávací platbou ze zdrojů SR)</a:t>
            </a:r>
          </a:p>
          <a:p>
            <a:pPr marL="0" indent="0" algn="just">
              <a:lnSpc>
                <a:spcPct val="113000"/>
              </a:lnSpc>
              <a:buSzPct val="120000"/>
            </a:pPr>
            <a:endParaRPr lang="cs-CZ" altLang="cs-CZ" sz="1400" dirty="0" smtClean="0">
              <a:solidFill>
                <a:srgbClr val="002060"/>
              </a:solidFill>
            </a:endParaRPr>
          </a:p>
          <a:p>
            <a:pPr marL="0" indent="0" algn="just">
              <a:lnSpc>
                <a:spcPct val="113000"/>
              </a:lnSpc>
              <a:buSzPct val="120000"/>
            </a:pPr>
            <a:r>
              <a:rPr lang="cs-CZ" altLang="cs-CZ" sz="1600" b="1" u="sng" dirty="0" smtClean="0">
                <a:solidFill>
                  <a:srgbClr val="002060"/>
                </a:solidFill>
              </a:rPr>
              <a:t>Sociální služba financována v rámci Individuálního projektu</a:t>
            </a:r>
            <a:r>
              <a:rPr lang="cs-CZ" altLang="cs-CZ" sz="1600" b="1" dirty="0" smtClean="0">
                <a:solidFill>
                  <a:srgbClr val="002060"/>
                </a:solidFill>
              </a:rPr>
              <a:t> (</a:t>
            </a:r>
            <a:r>
              <a:rPr lang="cs-CZ" sz="1400" b="1" dirty="0" smtClean="0">
                <a:solidFill>
                  <a:srgbClr val="002060"/>
                </a:solidFill>
              </a:rPr>
              <a:t>Podpora </a:t>
            </a:r>
            <a:r>
              <a:rPr lang="cs-CZ" sz="1400" b="1" dirty="0">
                <a:solidFill>
                  <a:srgbClr val="002060"/>
                </a:solidFill>
              </a:rPr>
              <a:t>a rozvoj vybraných druhů sociálních služeb ve Zlínském </a:t>
            </a:r>
            <a:r>
              <a:rPr lang="cs-CZ" sz="1400" b="1" dirty="0" smtClean="0">
                <a:solidFill>
                  <a:srgbClr val="002060"/>
                </a:solidFill>
              </a:rPr>
              <a:t>kraji)</a:t>
            </a:r>
            <a:endParaRPr lang="cs-CZ" altLang="cs-CZ" sz="1400" b="1" u="sng" dirty="0" smtClean="0">
              <a:solidFill>
                <a:srgbClr val="002060"/>
              </a:solidFill>
            </a:endParaRPr>
          </a:p>
          <a:p>
            <a:pPr marL="0" indent="0" algn="just">
              <a:lnSpc>
                <a:spcPct val="113000"/>
              </a:lnSpc>
              <a:buSzPct val="120000"/>
            </a:pPr>
            <a:endParaRPr lang="cs-CZ" altLang="cs-CZ" sz="1400" dirty="0">
              <a:solidFill>
                <a:srgbClr val="002060"/>
              </a:solidFill>
            </a:endParaRPr>
          </a:p>
          <a:p>
            <a:pPr marL="0" indent="0" algn="just">
              <a:lnSpc>
                <a:spcPct val="113000"/>
              </a:lnSpc>
              <a:buSzPct val="120000"/>
            </a:pPr>
            <a:r>
              <a:rPr lang="cs-CZ" altLang="cs-CZ" sz="1400" b="1" i="1" dirty="0">
                <a:solidFill>
                  <a:srgbClr val="002060"/>
                </a:solidFill>
              </a:rPr>
              <a:t>Sociálně aktivizační služby pro rodiny s dětmi – </a:t>
            </a:r>
            <a:r>
              <a:rPr lang="cs-CZ" altLang="cs-CZ" sz="1400" b="1" i="1" dirty="0" smtClean="0">
                <a:solidFill>
                  <a:srgbClr val="002060"/>
                </a:solidFill>
              </a:rPr>
              <a:t>terénní</a:t>
            </a:r>
            <a:endParaRPr lang="cs-CZ" altLang="cs-CZ" sz="1400" b="1" i="1" dirty="0">
              <a:solidFill>
                <a:srgbClr val="002060"/>
              </a:solidFill>
            </a:endParaRPr>
          </a:p>
          <a:p>
            <a:pPr marL="0" indent="0" algn="just">
              <a:lnSpc>
                <a:spcPct val="113000"/>
              </a:lnSpc>
              <a:buSzPct val="120000"/>
            </a:pPr>
            <a:r>
              <a:rPr lang="cs-CZ" altLang="cs-CZ" sz="1400" dirty="0">
                <a:solidFill>
                  <a:srgbClr val="002060"/>
                </a:solidFill>
              </a:rPr>
              <a:t>Obvyklý náklad pro rok 2019 na jednotku (průměrný přepočtený úvazek pracovníka v přímé péči)</a:t>
            </a:r>
          </a:p>
          <a:p>
            <a:pPr marL="0" indent="0" algn="just">
              <a:lnSpc>
                <a:spcPct val="113000"/>
              </a:lnSpc>
              <a:buSzPct val="120000"/>
            </a:pPr>
            <a:r>
              <a:rPr lang="cs-CZ" altLang="cs-CZ" sz="1400" dirty="0">
                <a:solidFill>
                  <a:srgbClr val="002060"/>
                </a:solidFill>
              </a:rPr>
              <a:t>činí </a:t>
            </a:r>
            <a:r>
              <a:rPr lang="cs-CZ" altLang="cs-CZ" sz="1400" dirty="0" smtClean="0">
                <a:solidFill>
                  <a:srgbClr val="002060"/>
                </a:solidFill>
              </a:rPr>
              <a:t>678 </a:t>
            </a:r>
            <a:r>
              <a:rPr lang="cs-CZ" altLang="cs-CZ" sz="1400" dirty="0">
                <a:solidFill>
                  <a:srgbClr val="002060"/>
                </a:solidFill>
              </a:rPr>
              <a:t>000 Kč a je tvořen</a:t>
            </a:r>
            <a:r>
              <a:rPr lang="cs-CZ" altLang="cs-CZ" sz="1400" dirty="0" smtClean="0">
                <a:solidFill>
                  <a:srgbClr val="002060"/>
                </a:solidFill>
              </a:rPr>
              <a:t>:</a:t>
            </a:r>
          </a:p>
          <a:p>
            <a:pPr marL="0" indent="0" algn="just">
              <a:lnSpc>
                <a:spcPct val="113000"/>
              </a:lnSpc>
              <a:buSzPct val="120000"/>
            </a:pPr>
            <a:endParaRPr lang="cs-CZ" altLang="cs-CZ" sz="1400" dirty="0">
              <a:solidFill>
                <a:srgbClr val="002060"/>
              </a:solidFill>
            </a:endParaRPr>
          </a:p>
          <a:p>
            <a:pPr marL="285750" indent="-285750" algn="just">
              <a:lnSpc>
                <a:spcPct val="113000"/>
              </a:lnSpc>
              <a:buSzPct val="120000"/>
              <a:buFont typeface="Arial" panose="020B0604020202020204" pitchFamily="34" charset="0"/>
              <a:buChar char="•"/>
            </a:pPr>
            <a:r>
              <a:rPr lang="cs-CZ" altLang="cs-CZ" sz="1400" dirty="0" smtClean="0">
                <a:solidFill>
                  <a:srgbClr val="002060"/>
                </a:solidFill>
              </a:rPr>
              <a:t>100 </a:t>
            </a:r>
            <a:r>
              <a:rPr lang="cs-CZ" altLang="cs-CZ" sz="1400" dirty="0">
                <a:solidFill>
                  <a:srgbClr val="002060"/>
                </a:solidFill>
              </a:rPr>
              <a:t>% podílem (tj. </a:t>
            </a:r>
            <a:r>
              <a:rPr lang="cs-CZ" altLang="cs-CZ" sz="1400" dirty="0" smtClean="0">
                <a:solidFill>
                  <a:srgbClr val="002060"/>
                </a:solidFill>
              </a:rPr>
              <a:t>678 000 </a:t>
            </a:r>
            <a:r>
              <a:rPr lang="cs-CZ" altLang="cs-CZ" sz="1400" dirty="0">
                <a:solidFill>
                  <a:srgbClr val="002060"/>
                </a:solidFill>
              </a:rPr>
              <a:t>Kč) zdrojů z </a:t>
            </a:r>
            <a:r>
              <a:rPr lang="cs-CZ" altLang="cs-CZ" sz="1400" dirty="0" smtClean="0">
                <a:solidFill>
                  <a:srgbClr val="002060"/>
                </a:solidFill>
              </a:rPr>
              <a:t>Individuálního projektu na jednotku SSL</a:t>
            </a:r>
            <a:endParaRPr lang="cs-CZ" altLang="cs-CZ" sz="1400" dirty="0">
              <a:solidFill>
                <a:srgbClr val="002060"/>
              </a:solidFill>
            </a:endParaRPr>
          </a:p>
          <a:p>
            <a:pPr marL="0" indent="0" algn="just">
              <a:lnSpc>
                <a:spcPct val="113000"/>
              </a:lnSpc>
              <a:buSzPct val="120000"/>
            </a:pPr>
            <a:endParaRPr lang="cs-CZ" altLang="cs-CZ" sz="1400" dirty="0">
              <a:solidFill>
                <a:srgbClr val="002060"/>
              </a:solidFill>
            </a:endParaRPr>
          </a:p>
        </p:txBody>
      </p:sp>
    </p:spTree>
    <p:extLst>
      <p:ext uri="{BB962C8B-B14F-4D97-AF65-F5344CB8AC3E}">
        <p14:creationId xmlns:p14="http://schemas.microsoft.com/office/powerpoint/2010/main" val="2626070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dpis 1"/>
          <p:cNvSpPr>
            <a:spLocks noGrp="1"/>
          </p:cNvSpPr>
          <p:nvPr>
            <p:ph type="title"/>
          </p:nvPr>
        </p:nvSpPr>
        <p:spPr>
          <a:xfrm>
            <a:off x="2843808" y="0"/>
            <a:ext cx="6120680" cy="1196752"/>
          </a:xfrm>
        </p:spPr>
        <p:txBody>
          <a:bodyPr/>
          <a:lstStyle/>
          <a:p>
            <a:pPr algn="ctr">
              <a:defRPr/>
            </a:pPr>
            <a:r>
              <a:rPr lang="cs-CZ" altLang="cs-CZ" sz="2400" dirty="0" smtClean="0">
                <a:effectLst>
                  <a:outerShdw blurRad="38100" dist="38100" dir="2700000" algn="tl">
                    <a:srgbClr val="000000">
                      <a:alpha val="43137"/>
                    </a:srgbClr>
                  </a:outerShdw>
                </a:effectLst>
              </a:rPr>
              <a:t>Návrat SSL z IP zpět k financování</a:t>
            </a:r>
            <a:br>
              <a:rPr lang="cs-CZ" altLang="cs-CZ" sz="2400" dirty="0" smtClean="0">
                <a:effectLst>
                  <a:outerShdw blurRad="38100" dist="38100" dir="2700000" algn="tl">
                    <a:srgbClr val="000000">
                      <a:alpha val="43137"/>
                    </a:srgbClr>
                  </a:outerShdw>
                </a:effectLst>
              </a:rPr>
            </a:br>
            <a:r>
              <a:rPr lang="cs-CZ" altLang="cs-CZ" sz="2400" dirty="0" smtClean="0">
                <a:effectLst>
                  <a:outerShdw blurRad="38100" dist="38100" dir="2700000" algn="tl">
                    <a:srgbClr val="000000">
                      <a:alpha val="43137"/>
                    </a:srgbClr>
                  </a:outerShdw>
                </a:effectLst>
              </a:rPr>
              <a:t> z dotačních zdrojů MPSV</a:t>
            </a:r>
            <a:endParaRPr lang="cs-CZ" altLang="cs-CZ" sz="2400" dirty="0">
              <a:effectLst>
                <a:outerShdw blurRad="38100" dist="38100" dir="2700000" algn="tl">
                  <a:srgbClr val="000000">
                    <a:alpha val="43137"/>
                  </a:srgbClr>
                </a:outerShdw>
              </a:effectLst>
            </a:endParaRPr>
          </a:p>
        </p:txBody>
      </p:sp>
      <p:sp>
        <p:nvSpPr>
          <p:cNvPr id="11267" name="Zástupný symbol pro obsah 2"/>
          <p:cNvSpPr>
            <a:spLocks noGrp="1"/>
          </p:cNvSpPr>
          <p:nvPr>
            <p:ph idx="1"/>
          </p:nvPr>
        </p:nvSpPr>
        <p:spPr>
          <a:xfrm>
            <a:off x="539552" y="1268760"/>
            <a:ext cx="7992888" cy="5517232"/>
          </a:xfrm>
        </p:spPr>
        <p:txBody>
          <a:bodyPr/>
          <a:lstStyle/>
          <a:p>
            <a:pPr marL="0" indent="0" algn="just">
              <a:lnSpc>
                <a:spcPct val="113000"/>
              </a:lnSpc>
              <a:buSzPct val="120000"/>
            </a:pPr>
            <a:r>
              <a:rPr lang="cs-CZ" altLang="cs-CZ" sz="1600" b="1" i="1" dirty="0" smtClean="0">
                <a:solidFill>
                  <a:srgbClr val="002060"/>
                </a:solidFill>
              </a:rPr>
              <a:t>Při návratu sociální služby v rámci ukončeného individuálního projektu zpět k financování ze zdrojů ze státního rozpočtu MPSV je potřeba počítat s těmito skutečnostmi:</a:t>
            </a:r>
          </a:p>
          <a:p>
            <a:pPr marL="0" indent="0" algn="just">
              <a:lnSpc>
                <a:spcPct val="113000"/>
              </a:lnSpc>
              <a:buSzPct val="120000"/>
            </a:pPr>
            <a:endParaRPr lang="cs-CZ" altLang="cs-CZ" sz="1400" dirty="0">
              <a:solidFill>
                <a:srgbClr val="002060"/>
              </a:solidFill>
            </a:endParaRPr>
          </a:p>
          <a:p>
            <a:pPr marL="285750" indent="-285750" algn="just">
              <a:lnSpc>
                <a:spcPct val="113000"/>
              </a:lnSpc>
              <a:buSzPct val="120000"/>
              <a:buFont typeface="Wingdings" panose="05000000000000000000" pitchFamily="2" charset="2"/>
              <a:buChar char="ü"/>
            </a:pPr>
            <a:r>
              <a:rPr lang="cs-CZ" altLang="cs-CZ" sz="1400" dirty="0" smtClean="0">
                <a:solidFill>
                  <a:srgbClr val="002060"/>
                </a:solidFill>
              </a:rPr>
              <a:t>Vyrovnávací platba k úhradě nákladů dané SSL je tvořena rozdílem celkových optimálních nákladů SSL a podílů územně samosprávných celků, zdravotních pojišťoven, uživatelů a ostatních zdrojů  na financování dle daného druhu SSL!!!</a:t>
            </a:r>
          </a:p>
          <a:p>
            <a:pPr marL="0" indent="0" algn="just">
              <a:lnSpc>
                <a:spcPct val="113000"/>
              </a:lnSpc>
              <a:buSzPct val="120000"/>
            </a:pPr>
            <a:endParaRPr lang="cs-CZ" altLang="cs-CZ" sz="1400" dirty="0" smtClean="0">
              <a:solidFill>
                <a:srgbClr val="002060"/>
              </a:solidFill>
            </a:endParaRPr>
          </a:p>
          <a:p>
            <a:pPr marL="285750" indent="-285750" algn="just">
              <a:lnSpc>
                <a:spcPct val="113000"/>
              </a:lnSpc>
              <a:buSzPct val="120000"/>
              <a:buFont typeface="Wingdings" panose="05000000000000000000" pitchFamily="2" charset="2"/>
              <a:buChar char="ü"/>
            </a:pPr>
            <a:r>
              <a:rPr lang="cs-CZ" altLang="cs-CZ" sz="1400" dirty="0" smtClean="0">
                <a:solidFill>
                  <a:srgbClr val="002060"/>
                </a:solidFill>
              </a:rPr>
              <a:t>Rozdíl mezi modelaci obvyklých nákladů sociální služby hrazené ze zdrojů MPSV a z Individuálních projektů spočívá v nezastoupení ostatních zdrojů </a:t>
            </a:r>
            <a:r>
              <a:rPr lang="cs-CZ" altLang="cs-CZ" sz="1400" dirty="0">
                <a:solidFill>
                  <a:srgbClr val="002060"/>
                </a:solidFill>
              </a:rPr>
              <a:t>na financování sociální </a:t>
            </a:r>
            <a:r>
              <a:rPr lang="cs-CZ" altLang="cs-CZ" sz="1400" dirty="0" smtClean="0">
                <a:solidFill>
                  <a:srgbClr val="002060"/>
                </a:solidFill>
              </a:rPr>
              <a:t>služby  (tj. podílu </a:t>
            </a:r>
            <a:r>
              <a:rPr lang="cs-CZ" altLang="cs-CZ" sz="1400" dirty="0">
                <a:solidFill>
                  <a:srgbClr val="002060"/>
                </a:solidFill>
              </a:rPr>
              <a:t>ú</a:t>
            </a:r>
            <a:r>
              <a:rPr lang="cs-CZ" altLang="cs-CZ" sz="1400" dirty="0" smtClean="0">
                <a:solidFill>
                  <a:srgbClr val="002060"/>
                </a:solidFill>
              </a:rPr>
              <a:t>zemně samosprávných celků, ostatních zdrojů, zdravotních pojišťoven,..) mimo finančních zdrojů přímo od uživatelů sociální služby</a:t>
            </a:r>
            <a:endParaRPr lang="cs-CZ" altLang="cs-CZ" sz="1400" dirty="0">
              <a:solidFill>
                <a:srgbClr val="002060"/>
              </a:solidFill>
            </a:endParaRPr>
          </a:p>
          <a:p>
            <a:pPr marL="0" indent="0" algn="just">
              <a:lnSpc>
                <a:spcPct val="113000"/>
              </a:lnSpc>
              <a:buSzPct val="120000"/>
            </a:pPr>
            <a:endParaRPr lang="cs-CZ" altLang="cs-CZ" sz="1400" dirty="0" smtClean="0">
              <a:solidFill>
                <a:srgbClr val="002060"/>
              </a:solidFill>
            </a:endParaRPr>
          </a:p>
          <a:p>
            <a:pPr marL="0" indent="0" algn="just">
              <a:lnSpc>
                <a:spcPct val="113000"/>
              </a:lnSpc>
              <a:buSzPct val="120000"/>
            </a:pPr>
            <a:endParaRPr lang="cs-CZ" altLang="cs-CZ" sz="1400" dirty="0" smtClean="0">
              <a:solidFill>
                <a:srgbClr val="002060"/>
              </a:solidFill>
            </a:endParaRPr>
          </a:p>
          <a:p>
            <a:pPr marL="285750" indent="-285750" algn="just">
              <a:lnSpc>
                <a:spcPct val="113000"/>
              </a:lnSpc>
              <a:buSzPct val="120000"/>
              <a:buFont typeface="Arial" panose="020B0604020202020204" pitchFamily="34" charset="0"/>
              <a:buChar char="•"/>
            </a:pPr>
            <a:endParaRPr lang="cs-CZ" altLang="cs-CZ" sz="1400" dirty="0" smtClean="0">
              <a:solidFill>
                <a:srgbClr val="002060"/>
              </a:solidFill>
            </a:endParaRPr>
          </a:p>
        </p:txBody>
      </p:sp>
    </p:spTree>
    <p:extLst>
      <p:ext uri="{BB962C8B-B14F-4D97-AF65-F5344CB8AC3E}">
        <p14:creationId xmlns:p14="http://schemas.microsoft.com/office/powerpoint/2010/main" val="34206791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62189" y="1268760"/>
            <a:ext cx="7991475" cy="576262"/>
          </a:xfrm>
        </p:spPr>
        <p:txBody>
          <a:bodyPr/>
          <a:lstStyle/>
          <a:p>
            <a:r>
              <a:rPr lang="cs-CZ" dirty="0" smtClean="0"/>
              <a:t>Mechanismus vyrovnávací platby</a:t>
            </a:r>
            <a:endParaRPr lang="cs-CZ" dirty="0"/>
          </a:p>
        </p:txBody>
      </p:sp>
      <p:sp>
        <p:nvSpPr>
          <p:cNvPr id="3" name="Zástupný symbol pro obsah 2"/>
          <p:cNvSpPr>
            <a:spLocks noGrp="1"/>
          </p:cNvSpPr>
          <p:nvPr>
            <p:ph idx="1"/>
          </p:nvPr>
        </p:nvSpPr>
        <p:spPr>
          <a:xfrm>
            <a:off x="662189" y="1772816"/>
            <a:ext cx="7991475" cy="4752528"/>
          </a:xfrm>
        </p:spPr>
        <p:txBody>
          <a:bodyPr/>
          <a:lstStyle/>
          <a:p>
            <a:pPr marL="285750" indent="-285750" algn="just">
              <a:lnSpc>
                <a:spcPct val="114000"/>
              </a:lnSpc>
              <a:spcBef>
                <a:spcPts val="0"/>
              </a:spcBef>
              <a:spcAft>
                <a:spcPts val="600"/>
              </a:spcAft>
              <a:buSzPct val="120000"/>
              <a:buFont typeface="Arial" panose="020B0604020202020204" pitchFamily="34" charset="0"/>
              <a:buChar char="•"/>
            </a:pPr>
            <a:r>
              <a:rPr lang="cs-CZ" sz="1400" b="1" dirty="0">
                <a:solidFill>
                  <a:srgbClr val="002060"/>
                </a:solidFill>
              </a:rPr>
              <a:t>Vyrovnávací platba </a:t>
            </a:r>
            <a:r>
              <a:rPr lang="cs-CZ" sz="1400" dirty="0">
                <a:solidFill>
                  <a:srgbClr val="002060"/>
                </a:solidFill>
              </a:rPr>
              <a:t>(tj. výše veřejných zdrojů) = </a:t>
            </a:r>
            <a:r>
              <a:rPr lang="cs-CZ" sz="1400" b="1" dirty="0">
                <a:solidFill>
                  <a:srgbClr val="002060"/>
                </a:solidFill>
              </a:rPr>
              <a:t>obvyklé náklady </a:t>
            </a:r>
            <a:r>
              <a:rPr lang="cs-CZ" sz="1400" i="1" dirty="0">
                <a:solidFill>
                  <a:srgbClr val="002060"/>
                </a:solidFill>
              </a:rPr>
              <a:t>mínus</a:t>
            </a:r>
            <a:r>
              <a:rPr lang="cs-CZ" sz="1400" dirty="0">
                <a:solidFill>
                  <a:srgbClr val="002060"/>
                </a:solidFill>
              </a:rPr>
              <a:t> </a:t>
            </a:r>
            <a:r>
              <a:rPr lang="cs-CZ" sz="1400" b="1" dirty="0">
                <a:solidFill>
                  <a:srgbClr val="002060"/>
                </a:solidFill>
              </a:rPr>
              <a:t>obvyklé výnosy </a:t>
            </a:r>
            <a:r>
              <a:rPr lang="cs-CZ" sz="1400" dirty="0">
                <a:solidFill>
                  <a:srgbClr val="002060"/>
                </a:solidFill>
              </a:rPr>
              <a:t>(uživatelé, FZP, ostatní) </a:t>
            </a:r>
            <a:r>
              <a:rPr lang="cs-CZ" sz="1400" i="1" dirty="0">
                <a:solidFill>
                  <a:srgbClr val="002060"/>
                </a:solidFill>
              </a:rPr>
              <a:t>eventuálně včetně přiměřeného zisku</a:t>
            </a:r>
          </a:p>
          <a:p>
            <a:pPr marL="271463" indent="-271463" algn="just">
              <a:lnSpc>
                <a:spcPct val="114000"/>
              </a:lnSpc>
              <a:spcBef>
                <a:spcPts val="0"/>
              </a:spcBef>
              <a:spcAft>
                <a:spcPts val="600"/>
              </a:spcAft>
              <a:buSzPct val="120000"/>
            </a:pPr>
            <a:r>
              <a:rPr lang="cs-CZ" sz="1400" dirty="0">
                <a:solidFill>
                  <a:srgbClr val="002060"/>
                </a:solidFill>
              </a:rPr>
              <a:t>	→ stanovení % podílu finanční podpory z </a:t>
            </a:r>
            <a:r>
              <a:rPr lang="cs-CZ" sz="1400" b="1" dirty="0">
                <a:solidFill>
                  <a:srgbClr val="002060"/>
                </a:solidFill>
              </a:rPr>
              <a:t>územních samosprávných celků (obec + kraj)</a:t>
            </a:r>
          </a:p>
          <a:p>
            <a:pPr marL="271463" indent="-271463" algn="just">
              <a:lnSpc>
                <a:spcPct val="114000"/>
              </a:lnSpc>
              <a:spcBef>
                <a:spcPts val="0"/>
              </a:spcBef>
              <a:spcAft>
                <a:spcPts val="600"/>
              </a:spcAft>
              <a:buSzPct val="120000"/>
            </a:pPr>
            <a:r>
              <a:rPr lang="cs-CZ" sz="1400" dirty="0">
                <a:solidFill>
                  <a:srgbClr val="002060"/>
                </a:solidFill>
              </a:rPr>
              <a:t>	→ stanovení % podílu finanční podpory ze </a:t>
            </a:r>
            <a:r>
              <a:rPr lang="cs-CZ" sz="1400" b="1" dirty="0">
                <a:solidFill>
                  <a:srgbClr val="002060"/>
                </a:solidFill>
              </a:rPr>
              <a:t>státního rozpočtu </a:t>
            </a:r>
            <a:r>
              <a:rPr lang="cs-CZ" sz="1400" dirty="0">
                <a:solidFill>
                  <a:srgbClr val="002060"/>
                </a:solidFill>
              </a:rPr>
              <a:t>(je modelován jako rozdíl do 100 %)</a:t>
            </a:r>
          </a:p>
          <a:p>
            <a:pPr marL="0" indent="0" algn="just">
              <a:lnSpc>
                <a:spcPct val="114000"/>
              </a:lnSpc>
              <a:spcBef>
                <a:spcPts val="0"/>
              </a:spcBef>
              <a:spcAft>
                <a:spcPts val="600"/>
              </a:spcAft>
              <a:buSzPct val="120000"/>
            </a:pPr>
            <a:r>
              <a:rPr lang="cs-CZ" sz="1400" b="1" u="sng" dirty="0" smtClean="0">
                <a:solidFill>
                  <a:srgbClr val="FF6600"/>
                </a:solidFill>
                <a:latin typeface="Arial" panose="020B0604020202020204" pitchFamily="34" charset="0"/>
                <a:cs typeface="Arial" panose="020B0604020202020204" pitchFamily="34" charset="0"/>
              </a:rPr>
              <a:t>MECHANISMUS </a:t>
            </a:r>
            <a:r>
              <a:rPr lang="cs-CZ" sz="1400" b="1" u="sng" dirty="0">
                <a:solidFill>
                  <a:srgbClr val="FF6600"/>
                </a:solidFill>
                <a:latin typeface="Arial" panose="020B0604020202020204" pitchFamily="34" charset="0"/>
                <a:cs typeface="Arial" panose="020B0604020202020204" pitchFamily="34" charset="0"/>
              </a:rPr>
              <a:t>VÝPOČTU VYROVNÁVACÍ PLATBY – </a:t>
            </a:r>
            <a:r>
              <a:rPr lang="cs-CZ" sz="1400" b="1" i="1" u="sng" dirty="0">
                <a:solidFill>
                  <a:srgbClr val="FF6600"/>
                </a:solidFill>
                <a:latin typeface="Arial" panose="020B0604020202020204" pitchFamily="34" charset="0"/>
                <a:cs typeface="Arial" panose="020B0604020202020204" pitchFamily="34" charset="0"/>
              </a:rPr>
              <a:t>příklad</a:t>
            </a:r>
          </a:p>
          <a:p>
            <a:pPr marL="285750" indent="-285750" algn="just">
              <a:lnSpc>
                <a:spcPct val="114000"/>
              </a:lnSpc>
              <a:spcBef>
                <a:spcPts val="0"/>
              </a:spcBef>
              <a:spcAft>
                <a:spcPts val="600"/>
              </a:spcAft>
              <a:buSzPct val="120000"/>
              <a:buFont typeface="Arial" panose="020B0604020202020204" pitchFamily="34" charset="0"/>
              <a:buChar char="•"/>
            </a:pPr>
            <a:r>
              <a:rPr lang="cs-CZ" sz="1400" b="1" dirty="0" smtClean="0">
                <a:solidFill>
                  <a:srgbClr val="002060"/>
                </a:solidFill>
              </a:rPr>
              <a:t>Obvyklé </a:t>
            </a:r>
            <a:r>
              <a:rPr lang="cs-CZ" sz="1400" b="1" dirty="0">
                <a:solidFill>
                  <a:srgbClr val="002060"/>
                </a:solidFill>
              </a:rPr>
              <a:t>náklady (ON) </a:t>
            </a:r>
            <a:r>
              <a:rPr lang="cs-CZ" sz="1400" dirty="0">
                <a:solidFill>
                  <a:srgbClr val="002060"/>
                </a:solidFill>
              </a:rPr>
              <a:t>= 599.000 Kč (100 %)</a:t>
            </a:r>
          </a:p>
          <a:p>
            <a:pPr marL="285750" indent="-285750" algn="just">
              <a:lnSpc>
                <a:spcPct val="114000"/>
              </a:lnSpc>
              <a:spcBef>
                <a:spcPts val="0"/>
              </a:spcBef>
              <a:spcAft>
                <a:spcPts val="600"/>
              </a:spcAft>
              <a:buSzPct val="120000"/>
              <a:buFont typeface="Arial" panose="020B0604020202020204" pitchFamily="34" charset="0"/>
              <a:buChar char="•"/>
            </a:pPr>
            <a:r>
              <a:rPr lang="cs-CZ" sz="1400" b="1" dirty="0">
                <a:solidFill>
                  <a:srgbClr val="002060"/>
                </a:solidFill>
              </a:rPr>
              <a:t>Uživatelé</a:t>
            </a:r>
            <a:r>
              <a:rPr lang="cs-CZ" sz="1400" dirty="0">
                <a:solidFill>
                  <a:srgbClr val="002060"/>
                </a:solidFill>
              </a:rPr>
              <a:t> = 187.475 Kč (31,3 % z ON)</a:t>
            </a:r>
          </a:p>
          <a:p>
            <a:pPr marL="285750" indent="-285750" algn="just">
              <a:lnSpc>
                <a:spcPct val="114000"/>
              </a:lnSpc>
              <a:spcBef>
                <a:spcPts val="0"/>
              </a:spcBef>
              <a:spcAft>
                <a:spcPts val="600"/>
              </a:spcAft>
              <a:buSzPct val="120000"/>
              <a:buFont typeface="Arial" panose="020B0604020202020204" pitchFamily="34" charset="0"/>
              <a:buChar char="•"/>
            </a:pPr>
            <a:r>
              <a:rPr lang="cs-CZ" sz="1400" b="1" dirty="0">
                <a:solidFill>
                  <a:srgbClr val="002060"/>
                </a:solidFill>
              </a:rPr>
              <a:t>FZP</a:t>
            </a:r>
            <a:r>
              <a:rPr lang="cs-CZ" sz="1400" dirty="0">
                <a:solidFill>
                  <a:srgbClr val="002060"/>
                </a:solidFill>
              </a:rPr>
              <a:t> = 7.091 Kč (1,2 % z ON)</a:t>
            </a:r>
          </a:p>
          <a:p>
            <a:pPr marL="285750" indent="-285750" algn="just">
              <a:lnSpc>
                <a:spcPct val="114000"/>
              </a:lnSpc>
              <a:spcBef>
                <a:spcPts val="0"/>
              </a:spcBef>
              <a:spcAft>
                <a:spcPts val="600"/>
              </a:spcAft>
              <a:buSzPct val="120000"/>
              <a:buFont typeface="Arial" panose="020B0604020202020204" pitchFamily="34" charset="0"/>
              <a:buChar char="•"/>
            </a:pPr>
            <a:r>
              <a:rPr lang="cs-CZ" sz="1400" b="1" dirty="0">
                <a:solidFill>
                  <a:srgbClr val="002060"/>
                </a:solidFill>
              </a:rPr>
              <a:t>Ostatní výnosy </a:t>
            </a:r>
            <a:r>
              <a:rPr lang="cs-CZ" sz="1400" dirty="0">
                <a:solidFill>
                  <a:srgbClr val="002060"/>
                </a:solidFill>
              </a:rPr>
              <a:t>= 15.551 Kč (2,6 % z ON)</a:t>
            </a:r>
          </a:p>
          <a:p>
            <a:pPr marL="285750" indent="-285750" algn="just">
              <a:lnSpc>
                <a:spcPct val="114000"/>
              </a:lnSpc>
              <a:spcBef>
                <a:spcPts val="0"/>
              </a:spcBef>
              <a:spcAft>
                <a:spcPts val="600"/>
              </a:spcAft>
              <a:buSzPct val="120000"/>
              <a:buFont typeface="Arial" panose="020B0604020202020204" pitchFamily="34" charset="0"/>
              <a:buChar char="•"/>
            </a:pPr>
            <a:r>
              <a:rPr lang="cs-CZ" sz="1400" b="1" dirty="0">
                <a:solidFill>
                  <a:srgbClr val="002060"/>
                </a:solidFill>
              </a:rPr>
              <a:t>ÚSC</a:t>
            </a:r>
            <a:r>
              <a:rPr lang="cs-CZ" sz="1400" dirty="0">
                <a:solidFill>
                  <a:srgbClr val="002060"/>
                </a:solidFill>
              </a:rPr>
              <a:t> = 2 % (11.980 Kč z ON)</a:t>
            </a:r>
          </a:p>
          <a:p>
            <a:pPr marL="285750" indent="-285750" algn="just">
              <a:lnSpc>
                <a:spcPct val="114000"/>
              </a:lnSpc>
              <a:spcBef>
                <a:spcPts val="0"/>
              </a:spcBef>
              <a:spcAft>
                <a:spcPts val="600"/>
              </a:spcAft>
              <a:buClr>
                <a:schemeClr val="tx1"/>
              </a:buClr>
              <a:buSzPct val="120000"/>
              <a:buFont typeface="Arial" panose="020B0604020202020204" pitchFamily="34" charset="0"/>
              <a:buChar char="•"/>
            </a:pPr>
            <a:r>
              <a:rPr lang="cs-CZ" sz="1400" b="1" dirty="0">
                <a:solidFill>
                  <a:srgbClr val="FF0000"/>
                </a:solidFill>
              </a:rPr>
              <a:t>SR</a:t>
            </a:r>
            <a:r>
              <a:rPr lang="cs-CZ" sz="1400" dirty="0">
                <a:solidFill>
                  <a:srgbClr val="FF0000"/>
                </a:solidFill>
              </a:rPr>
              <a:t> = ?</a:t>
            </a:r>
          </a:p>
          <a:p>
            <a:pPr marL="271463" indent="0" algn="just">
              <a:lnSpc>
                <a:spcPct val="114000"/>
              </a:lnSpc>
              <a:spcBef>
                <a:spcPts val="0"/>
              </a:spcBef>
              <a:spcAft>
                <a:spcPts val="600"/>
              </a:spcAft>
              <a:buSzPct val="120000"/>
            </a:pPr>
            <a:r>
              <a:rPr lang="cs-CZ" sz="1400" dirty="0"/>
              <a:t>==&gt; </a:t>
            </a:r>
            <a:r>
              <a:rPr lang="cs-CZ" sz="1400" dirty="0">
                <a:solidFill>
                  <a:srgbClr val="FF0000"/>
                </a:solidFill>
              </a:rPr>
              <a:t>100 % - (31,3 % + 1,2 % + 2,6 %) = 64,9 % (tj. vyrovnávací platba) - 2 % = </a:t>
            </a:r>
            <a:r>
              <a:rPr lang="cs-CZ" sz="1400" b="1" u="sng" dirty="0">
                <a:solidFill>
                  <a:srgbClr val="FF0000"/>
                </a:solidFill>
              </a:rPr>
              <a:t>62,9 %</a:t>
            </a:r>
          </a:p>
          <a:p>
            <a:pPr marL="715963" indent="-444500" algn="just">
              <a:lnSpc>
                <a:spcPct val="114000"/>
              </a:lnSpc>
              <a:spcBef>
                <a:spcPts val="0"/>
              </a:spcBef>
              <a:spcAft>
                <a:spcPts val="600"/>
              </a:spcAft>
              <a:buSzPct val="120000"/>
            </a:pPr>
            <a:r>
              <a:rPr lang="cs-CZ" sz="1400" dirty="0"/>
              <a:t>==&gt; </a:t>
            </a:r>
            <a:r>
              <a:rPr lang="cs-CZ" sz="1400" dirty="0">
                <a:solidFill>
                  <a:srgbClr val="FF0000"/>
                </a:solidFill>
              </a:rPr>
              <a:t>599.000 Kč - (187.475 Kč + 7.091 Kč + 15.551 Kč) = 388.883 Kč (tj. vyrovnávací platba) - 11.980 Kč = </a:t>
            </a:r>
            <a:r>
              <a:rPr lang="cs-CZ" sz="1400" b="1" u="sng" dirty="0">
                <a:solidFill>
                  <a:srgbClr val="FF0000"/>
                </a:solidFill>
              </a:rPr>
              <a:t>376.903 Kč</a:t>
            </a:r>
          </a:p>
          <a:p>
            <a:endParaRPr lang="cs-CZ" dirty="0"/>
          </a:p>
        </p:txBody>
      </p:sp>
    </p:spTree>
    <p:extLst>
      <p:ext uri="{BB962C8B-B14F-4D97-AF65-F5344CB8AC3E}">
        <p14:creationId xmlns:p14="http://schemas.microsoft.com/office/powerpoint/2010/main" val="31275439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82156" y="1268760"/>
            <a:ext cx="7991475" cy="360040"/>
          </a:xfrm>
        </p:spPr>
        <p:txBody>
          <a:bodyPr/>
          <a:lstStyle/>
          <a:p>
            <a:r>
              <a:rPr lang="cs-CZ" sz="2000" dirty="0">
                <a:effectLst>
                  <a:outerShdw blurRad="38100" dist="38100" dir="2700000" algn="tl">
                    <a:srgbClr val="000000">
                      <a:alpha val="43137"/>
                    </a:srgbClr>
                  </a:outerShdw>
                </a:effectLst>
              </a:rPr>
              <a:t>Financování sociálních služeb ve Zlínském kraji v roce 2019</a:t>
            </a:r>
            <a:endParaRPr lang="cs-CZ" sz="2000" dirty="0"/>
          </a:p>
        </p:txBody>
      </p:sp>
      <p:pic>
        <p:nvPicPr>
          <p:cNvPr id="26" name="Zástupný symbol pro obsah 25"/>
          <p:cNvPicPr>
            <a:picLocks noGrp="1" noChangeAspect="1"/>
          </p:cNvPicPr>
          <p:nvPr>
            <p:ph idx="1"/>
          </p:nvPr>
        </p:nvPicPr>
        <p:blipFill>
          <a:blip r:embed="rId2"/>
          <a:stretch>
            <a:fillRect/>
          </a:stretch>
        </p:blipFill>
        <p:spPr>
          <a:xfrm>
            <a:off x="539552" y="1628800"/>
            <a:ext cx="7651625" cy="4824388"/>
          </a:xfrm>
          <a:prstGeom prst="rect">
            <a:avLst/>
          </a:prstGeom>
        </p:spPr>
      </p:pic>
      <p:cxnSp>
        <p:nvCxnSpPr>
          <p:cNvPr id="28" name="Přímá spojnice 27"/>
          <p:cNvCxnSpPr/>
          <p:nvPr/>
        </p:nvCxnSpPr>
        <p:spPr>
          <a:xfrm>
            <a:off x="539552" y="5805264"/>
            <a:ext cx="763284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31912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11560" y="1196752"/>
            <a:ext cx="7991475" cy="576262"/>
          </a:xfrm>
        </p:spPr>
        <p:txBody>
          <a:bodyPr/>
          <a:lstStyle/>
          <a:p>
            <a:r>
              <a:rPr lang="cs-CZ" dirty="0" smtClean="0"/>
              <a:t>Výkaznictví – </a:t>
            </a:r>
            <a:r>
              <a:rPr lang="cs-CZ" dirty="0" err="1" smtClean="0"/>
              <a:t>KISSoS</a:t>
            </a:r>
            <a:r>
              <a:rPr lang="cs-CZ" dirty="0" smtClean="0"/>
              <a:t> – Vstupní data – nejvýznamnější změny od r. 2018</a:t>
            </a:r>
            <a:endParaRPr lang="cs-CZ" dirty="0"/>
          </a:p>
        </p:txBody>
      </p:sp>
      <p:sp>
        <p:nvSpPr>
          <p:cNvPr id="3" name="Zástupný symbol pro obsah 2"/>
          <p:cNvSpPr>
            <a:spLocks noGrp="1"/>
          </p:cNvSpPr>
          <p:nvPr>
            <p:ph idx="1"/>
          </p:nvPr>
        </p:nvSpPr>
        <p:spPr>
          <a:xfrm>
            <a:off x="622465" y="1780618"/>
            <a:ext cx="7991475" cy="4240670"/>
          </a:xfrm>
        </p:spPr>
        <p:txBody>
          <a:bodyPr/>
          <a:lstStyle/>
          <a:p>
            <a:pPr algn="just"/>
            <a:endParaRPr lang="cs-CZ" sz="1400" b="1" dirty="0">
              <a:solidFill>
                <a:srgbClr val="002060"/>
              </a:solidFill>
            </a:endParaRPr>
          </a:p>
          <a:p>
            <a:pPr algn="just"/>
            <a:r>
              <a:rPr lang="cs-CZ" sz="1400" b="1" dirty="0">
                <a:solidFill>
                  <a:srgbClr val="002060"/>
                </a:solidFill>
              </a:rPr>
              <a:t>Sada – Rozdělení dat na základní a fakultativní činnosti</a:t>
            </a:r>
          </a:p>
          <a:p>
            <a:pPr marL="285750" indent="-285750" algn="just">
              <a:buFont typeface="Arial" panose="020B0604020202020204" pitchFamily="34" charset="0"/>
              <a:buChar char="•"/>
            </a:pPr>
            <a:r>
              <a:rPr lang="cs-CZ" sz="1400" b="1" dirty="0">
                <a:solidFill>
                  <a:srgbClr val="002060"/>
                </a:solidFill>
              </a:rPr>
              <a:t>vykazují se data pouze za základní činnost služby! (definuje zák.108/2006 Sb.)</a:t>
            </a:r>
          </a:p>
          <a:p>
            <a:pPr marL="285750" indent="-285750" algn="just">
              <a:buFont typeface="Arial" panose="020B0604020202020204" pitchFamily="34" charset="0"/>
              <a:buChar char="•"/>
            </a:pPr>
            <a:r>
              <a:rPr lang="cs-CZ" sz="1400" b="1" dirty="0">
                <a:solidFill>
                  <a:srgbClr val="002060"/>
                </a:solidFill>
              </a:rPr>
              <a:t>není možné</a:t>
            </a:r>
            <a:r>
              <a:rPr lang="cs-CZ" sz="1400" dirty="0">
                <a:solidFill>
                  <a:srgbClr val="002060"/>
                </a:solidFill>
              </a:rPr>
              <a:t> poskytovat základní a fakultativní činnosti a </a:t>
            </a:r>
            <a:r>
              <a:rPr lang="cs-CZ" sz="1400" b="1" dirty="0">
                <a:solidFill>
                  <a:srgbClr val="002060"/>
                </a:solidFill>
              </a:rPr>
              <a:t>nebýt schopen</a:t>
            </a:r>
            <a:r>
              <a:rPr lang="cs-CZ" sz="1400" dirty="0">
                <a:solidFill>
                  <a:srgbClr val="002060"/>
                </a:solidFill>
              </a:rPr>
              <a:t> oddělit data – výkaz i rozpočet vztažen k základním činnostem!</a:t>
            </a:r>
          </a:p>
          <a:p>
            <a:pPr marL="285750" indent="-285750" algn="just">
              <a:buFont typeface="Arial" panose="020B0604020202020204" pitchFamily="34" charset="0"/>
              <a:buChar char="•"/>
            </a:pPr>
            <a:endParaRPr lang="cs-CZ" sz="1400" dirty="0">
              <a:solidFill>
                <a:srgbClr val="002060"/>
              </a:solidFill>
            </a:endParaRPr>
          </a:p>
          <a:p>
            <a:endParaRPr lang="cs-CZ" sz="1400" dirty="0">
              <a:solidFill>
                <a:srgbClr val="002060"/>
              </a:solidFill>
            </a:endParaRPr>
          </a:p>
          <a:p>
            <a:pPr algn="just">
              <a:buFont typeface="Arial" panose="020B0604020202020204" pitchFamily="34" charset="0"/>
              <a:buChar char="•"/>
            </a:pPr>
            <a:endParaRPr lang="cs-CZ" sz="1400" dirty="0">
              <a:solidFill>
                <a:srgbClr val="002060"/>
              </a:solidFill>
            </a:endParaRPr>
          </a:p>
          <a:p>
            <a:endParaRPr lang="cs-CZ" dirty="0">
              <a:solidFill>
                <a:srgbClr val="002060"/>
              </a:solidFill>
            </a:endParaRPr>
          </a:p>
        </p:txBody>
      </p:sp>
      <p:pic>
        <p:nvPicPr>
          <p:cNvPr id="4" name="Obrázek 3"/>
          <p:cNvPicPr>
            <a:picLocks noChangeAspect="1"/>
          </p:cNvPicPr>
          <p:nvPr/>
        </p:nvPicPr>
        <p:blipFill rotWithShape="1">
          <a:blip r:embed="rId2"/>
          <a:srcRect l="840" t="36853" r="2198" b="37250"/>
          <a:stretch/>
        </p:blipFill>
        <p:spPr>
          <a:xfrm>
            <a:off x="281617" y="3212976"/>
            <a:ext cx="8538855" cy="1872209"/>
          </a:xfrm>
          <a:prstGeom prst="rect">
            <a:avLst/>
          </a:prstGeom>
        </p:spPr>
      </p:pic>
    </p:spTree>
    <p:extLst>
      <p:ext uri="{BB962C8B-B14F-4D97-AF65-F5344CB8AC3E}">
        <p14:creationId xmlns:p14="http://schemas.microsoft.com/office/powerpoint/2010/main" val="33281957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Výkaznictví – </a:t>
            </a:r>
            <a:r>
              <a:rPr lang="cs-CZ" dirty="0" err="1"/>
              <a:t>KISSoS</a:t>
            </a:r>
            <a:r>
              <a:rPr lang="cs-CZ" dirty="0"/>
              <a:t> – Vstupní data – nejvýznamnější změny od r. 2018</a:t>
            </a:r>
          </a:p>
        </p:txBody>
      </p:sp>
      <p:sp>
        <p:nvSpPr>
          <p:cNvPr id="3" name="Zástupný symbol pro obsah 2"/>
          <p:cNvSpPr>
            <a:spLocks noGrp="1"/>
          </p:cNvSpPr>
          <p:nvPr>
            <p:ph idx="1"/>
          </p:nvPr>
        </p:nvSpPr>
        <p:spPr/>
        <p:txBody>
          <a:bodyPr/>
          <a:lstStyle/>
          <a:p>
            <a:pPr algn="just"/>
            <a:r>
              <a:rPr lang="cs-CZ" sz="1400" b="1" dirty="0">
                <a:solidFill>
                  <a:srgbClr val="002060"/>
                </a:solidFill>
              </a:rPr>
              <a:t>Sada – Zastoupení formy poskytované služby</a:t>
            </a:r>
          </a:p>
          <a:p>
            <a:pPr algn="just">
              <a:buFont typeface="Arial" panose="020B0604020202020204" pitchFamily="34" charset="0"/>
              <a:buChar char="•"/>
            </a:pPr>
            <a:r>
              <a:rPr lang="cs-CZ" sz="1400" dirty="0">
                <a:solidFill>
                  <a:srgbClr val="002060"/>
                </a:solidFill>
              </a:rPr>
              <a:t>procentuální podíl bude stanoven </a:t>
            </a:r>
            <a:r>
              <a:rPr lang="cs-CZ" sz="1400" b="1" dirty="0">
                <a:solidFill>
                  <a:srgbClr val="002060"/>
                </a:solidFill>
              </a:rPr>
              <a:t>dle indikátoru </a:t>
            </a:r>
            <a:r>
              <a:rPr lang="cs-CZ" sz="1400" dirty="0">
                <a:solidFill>
                  <a:srgbClr val="002060"/>
                </a:solidFill>
              </a:rPr>
              <a:t>ve veřejnoprávní smlouvě/rozhodnutí o poskytnutí příspěvku na provoz</a:t>
            </a:r>
          </a:p>
          <a:p>
            <a:endParaRPr lang="cs-CZ" dirty="0"/>
          </a:p>
        </p:txBody>
      </p:sp>
      <p:pic>
        <p:nvPicPr>
          <p:cNvPr id="4" name="Obrázek 3"/>
          <p:cNvPicPr>
            <a:picLocks noChangeAspect="1"/>
          </p:cNvPicPr>
          <p:nvPr/>
        </p:nvPicPr>
        <p:blipFill rotWithShape="1">
          <a:blip r:embed="rId2"/>
          <a:srcRect l="1912" t="34650" r="3490" b="7788"/>
          <a:stretch/>
        </p:blipFill>
        <p:spPr>
          <a:xfrm>
            <a:off x="431862" y="3068960"/>
            <a:ext cx="8496177" cy="2160241"/>
          </a:xfrm>
          <a:prstGeom prst="rect">
            <a:avLst/>
          </a:prstGeom>
        </p:spPr>
      </p:pic>
    </p:spTree>
    <p:extLst>
      <p:ext uri="{BB962C8B-B14F-4D97-AF65-F5344CB8AC3E}">
        <p14:creationId xmlns:p14="http://schemas.microsoft.com/office/powerpoint/2010/main" val="3558998157"/>
      </p:ext>
    </p:extLst>
  </p:cSld>
  <p:clrMapOvr>
    <a:masterClrMapping/>
  </p:clrMapOvr>
  <p:timing>
    <p:tnLst>
      <p:par>
        <p:cTn id="1" dur="indefinite" restart="never" nodeType="tmRoot"/>
      </p:par>
    </p:tnLst>
  </p:timing>
</p:sld>
</file>

<file path=ppt/theme/theme1.xml><?xml version="1.0" encoding="utf-8"?>
<a:theme xmlns:a="http://schemas.openxmlformats.org/drawingml/2006/main" name="Výchozí návrh">
  <a:themeElements>
    <a:clrScheme name="Výchozí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ýchozí návrh">
      <a:majorFont>
        <a:latin typeface="Arial"/>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ýchozí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ýchozí návr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ýchozí návr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ýchozí návr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ýchozí návr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ýchozí návr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ýchozí návr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ýchozí návr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ýchozí návr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ýchozí návr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ýchozí návr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ýchozí návr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9_Výchozí návrh">
  <a:themeElements>
    <a:clrScheme name="Výchozí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ýchozí návrh">
      <a:majorFont>
        <a:latin typeface="Arial"/>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ýchozí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ýchozí návr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ýchozí návr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ýchozí návr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ýchozí návr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ýchozí návr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ýchozí návr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ýchozí návr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ýchozí návr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ýchozí návr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ýchozí návr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ýchozí návr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14886</TotalTime>
  <Words>2484</Words>
  <Application>Microsoft Office PowerPoint</Application>
  <PresentationFormat>Předvádění na obrazovce (4:3)</PresentationFormat>
  <Paragraphs>481</Paragraphs>
  <Slides>26</Slides>
  <Notes>6</Notes>
  <HiddenSlides>0</HiddenSlides>
  <MMClips>0</MMClips>
  <ScaleCrop>false</ScaleCrop>
  <HeadingPairs>
    <vt:vector size="6" baseType="variant">
      <vt:variant>
        <vt:lpstr>Použitá písma</vt:lpstr>
      </vt:variant>
      <vt:variant>
        <vt:i4>4</vt:i4>
      </vt:variant>
      <vt:variant>
        <vt:lpstr>Motiv</vt:lpstr>
      </vt:variant>
      <vt:variant>
        <vt:i4>2</vt:i4>
      </vt:variant>
      <vt:variant>
        <vt:lpstr>Nadpisy snímků</vt:lpstr>
      </vt:variant>
      <vt:variant>
        <vt:i4>26</vt:i4>
      </vt:variant>
    </vt:vector>
  </HeadingPairs>
  <TitlesOfParts>
    <vt:vector size="32" baseType="lpstr">
      <vt:lpstr>Arial</vt:lpstr>
      <vt:lpstr>Calibri</vt:lpstr>
      <vt:lpstr>Times New Roman</vt:lpstr>
      <vt:lpstr>Wingdings</vt:lpstr>
      <vt:lpstr>Výchozí návrh</vt:lpstr>
      <vt:lpstr>9_Výchozí návrh</vt:lpstr>
      <vt:lpstr>Výkaznictví ekonomických dat v rámci aplikace KISSoS   Setkání ekonomických pracovníků poskytovatelů sociálních služeb ve Zlínském kraji  Zlín, 19. 9. 2019</vt:lpstr>
      <vt:lpstr>Obsah prezentace – témata k diskuzi:</vt:lpstr>
      <vt:lpstr>Vícezdrojové financování, financování SSL po ukončení IP</vt:lpstr>
      <vt:lpstr>Příklad k financování SSL </vt:lpstr>
      <vt:lpstr>Návrat SSL z IP zpět k financování  z dotačních zdrojů MPSV</vt:lpstr>
      <vt:lpstr>Mechanismus vyrovnávací platby</vt:lpstr>
      <vt:lpstr>Financování sociálních služeb ve Zlínském kraji v roce 2019</vt:lpstr>
      <vt:lpstr>Výkaznictví – KISSoS – Vstupní data – nejvýznamnější změny od r. 2018</vt:lpstr>
      <vt:lpstr>Výkaznictví – KISSoS – Vstupní data – nejvýznamnější změny od r. 2018</vt:lpstr>
      <vt:lpstr>Výkaznictví – KISSoS – Vstupní data – nejvýznamnější změny od r. 2018</vt:lpstr>
      <vt:lpstr>Výkaznictví – KISSoS – Vstupní data – nejvýznamnější změny od r. 2018</vt:lpstr>
      <vt:lpstr>upraven příklad na výpočet průměrného počtu přepočtených úvazků (kdo je do výpočtu zahrnut, jak postupovat v případě, že služba nepůsobí celý rok atd.)</vt:lpstr>
      <vt:lpstr>Výkaznictví – KISSoS – Vstupní data – nejvýznamnější změny od r. 2018</vt:lpstr>
      <vt:lpstr>Výkaznictví – KISSoS</vt:lpstr>
      <vt:lpstr>Nejčastější technické požadavky/dotazy</vt:lpstr>
      <vt:lpstr>Výkaznictví – KISSoS – Rozpočet a vyúčtování – NÁKLADY</vt:lpstr>
      <vt:lpstr>Mzdové náklady – Rozpočet a vyúčtování</vt:lpstr>
      <vt:lpstr>Pokračování Mzdové náklady - Rozpočet a Vyúčtování</vt:lpstr>
      <vt:lpstr>Ostatní náklady - Rozpočet a Vyúčtování</vt:lpstr>
      <vt:lpstr>Pokračování Ostatní náklady - Rozpočet a Vyúčtování</vt:lpstr>
      <vt:lpstr>                           Neuznatelné náklady - z poskytnuté finanční podpory nelze hradit tyto náklady (výdaje):   a) Nesouvisející s poskytováním základních činností u jednotlivých druhů sociálních služeb.  b) Na zdravotní péči poskytovanou podle § 36 zákona o sociálních službách, včetně nákladů spojených se vzděláváním pracovníků, kteří tyto činnosti zajišťují (tato péče je hrazena podle § 17a zákona č. 48/1997 Sb., o veřejném zdravotním pojištění, ve znění pozdějších předpisů).  c) Na pořízení nebo technické zhodnocení dlouhodobého hmotného a nehmotného majetku (se pro účely této finanční podpory se dlouhodobým hmotným majetkem rozumí majetek, jehož doba použitelnosti je delší než jeden rok a vstupní cena vyšší než 40.000 Kč; dlouhodobým nehmotným majetkem se rozumí majetek, jehož doba použitelnosti je delší než jeden rok a vstupní cena vyšší než 60.000 Kč).  d) Odpisy dlouhodobého hmotného a nehmotného majetku, rezervy, náklady příštích období a opravné položky provozních nákladů.  e) Plnění sociálního charakteru poskytovaná zaměstnancům v případech, kdy na tato plnění nevzniká nárok podle právních předpisů, např. nelze hradit příspěvky na penzijní připojištění se státním příspěvkem, doplňkové penzijní spoření a životní pojištění, dary k životním jubileím a pracovním výročím, příspěvky na rekreaci.  f) Na reprezentaci.  g) Na činnost a odměny členů kolektivních orgánů příjemců finanční podpory.  h) Finanční leasing, s výjimkou finančního leasingu motorového vozidla využívaného v rámci poskytování sociální služby.  i) Daně a poplatky nesouvisející s poskytováním základních činností u jednotlivých druhů sociálních služeb.  j) Daň z přidané hodnoty, o jejíž vrácení lze podle jiného právního předpisu (zákon č. 235/2004 Sb.) požádat.  k) Smluvní pokuty, úroky z prodlení, ostatní pokuty a penále, odpisy nedobytných pohledávek, úroky, kursové ztráty, dary, manka a škody, tvorbu fondů, úbytek cenných papírů a podílů v případě jejich prodeje, úroky z prodlení podle smlouvy o úvěru, výdaje spojené se získáváním bankovních záruk a obdobné bankovní výlohy, jakož i depozitní poplatky.  l) Členské poplatky/příspěvky v institucích/asociacích.  m) Na pořádání workshopů, teambuildingů, výjezdních zasedání apod.  n) Výdaje, které nelze účetně doložit.  </vt:lpstr>
      <vt:lpstr>Výkaznictví – KISSoS – Rozpočet a vyúčtování - ZDROJE</vt:lpstr>
      <vt:lpstr>            Nefinanční podpora </vt:lpstr>
      <vt:lpstr>Nefinanční podpora - příklad</vt:lpstr>
      <vt:lpstr>Výpočet přiměřeného zisku – zkušenosti z Vaší strany</vt:lpstr>
      <vt:lpstr>Děkujeme za pozornost  Oddělení plánování a rozvoje sociálních služeb Sociální odbor Krajský úřad pro Zlínský kraj</vt:lpstr>
    </vt:vector>
  </TitlesOfParts>
  <Company>Zlínský kraj</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zakutny</dc:creator>
  <cp:lastModifiedBy>Zahálková Michaela</cp:lastModifiedBy>
  <cp:revision>1112</cp:revision>
  <cp:lastPrinted>2019-08-13T06:51:26Z</cp:lastPrinted>
  <dcterms:created xsi:type="dcterms:W3CDTF">2006-03-17T09:59:38Z</dcterms:created>
  <dcterms:modified xsi:type="dcterms:W3CDTF">2019-10-04T08:44:20Z</dcterms:modified>
</cp:coreProperties>
</file>