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8" r:id="rId2"/>
    <p:sldId id="416" r:id="rId3"/>
    <p:sldId id="400" r:id="rId4"/>
    <p:sldId id="369" r:id="rId5"/>
    <p:sldId id="401" r:id="rId6"/>
    <p:sldId id="370" r:id="rId7"/>
    <p:sldId id="402" r:id="rId8"/>
    <p:sldId id="306" r:id="rId9"/>
    <p:sldId id="372" r:id="rId10"/>
    <p:sldId id="403" r:id="rId11"/>
    <p:sldId id="417" r:id="rId12"/>
    <p:sldId id="387" r:id="rId13"/>
    <p:sldId id="404" r:id="rId14"/>
    <p:sldId id="405" r:id="rId15"/>
    <p:sldId id="406" r:id="rId16"/>
    <p:sldId id="412" r:id="rId17"/>
    <p:sldId id="407" r:id="rId18"/>
    <p:sldId id="408" r:id="rId19"/>
    <p:sldId id="409" r:id="rId20"/>
    <p:sldId id="410" r:id="rId21"/>
    <p:sldId id="411" r:id="rId22"/>
    <p:sldId id="413" r:id="rId23"/>
    <p:sldId id="414" r:id="rId24"/>
    <p:sldId id="418" r:id="rId25"/>
    <p:sldId id="415" r:id="rId26"/>
    <p:sldId id="326" r:id="rId2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240" autoAdjust="0"/>
  </p:normalViewPr>
  <p:slideViewPr>
    <p:cSldViewPr>
      <p:cViewPr varScale="1">
        <p:scale>
          <a:sx n="88" d="100"/>
          <a:sy n="88" d="100"/>
        </p:scale>
        <p:origin x="130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A69CA-BD28-41F9-B651-7931DB346EFE}" type="datetimeFigureOut">
              <a:rPr lang="cs-CZ" smtClean="0"/>
              <a:pPr/>
              <a:t>15.02.2022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8B2A1-C4CC-422E-AB16-1B192CA9FF3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33673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8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AC0E2-9976-4CFE-8C14-B2462A04DFA9}" type="datetimeFigureOut">
              <a:rPr lang="en-US" smtClean="0"/>
              <a:pPr/>
              <a:t>2/15/2022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5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8" y="942858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93CEF-5E29-439A-A2CB-C03EC808331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453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8613" y="1484313"/>
            <a:ext cx="1997075" cy="43926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4213" y="1484313"/>
            <a:ext cx="5842000" cy="43926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4572000" y="628652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967598E7-45D8-4FD6-88EB-9AEA1FCE936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4213" y="2060575"/>
            <a:ext cx="3919537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6150" y="2060575"/>
            <a:ext cx="3919538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84313"/>
            <a:ext cx="79914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060575"/>
            <a:ext cx="79914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028" name="Picture 7" descr="hlavicka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ispis.cz/pravni-mo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lanka.durdakova@kr-zlinsky.cz" TargetMode="External"/><Relationship Id="rId2" Type="http://schemas.openxmlformats.org/officeDocument/2006/relationships/hyperlink" Target="mailto:andrea.polehlova@kr-zlinsky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fcr.cz/cs/legislativa/metodiky/2020/vzory-rozhodnuti-urcenych-pro-spravu-mis-38970" TargetMode="External"/><Relationship Id="rId2" Type="http://schemas.openxmlformats.org/officeDocument/2006/relationships/hyperlink" Target="http://www.mfcr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o.ochrance.cz/" TargetMode="External"/><Relationship Id="rId5" Type="http://schemas.openxmlformats.org/officeDocument/2006/relationships/hyperlink" Target="http://www.ochrance.cz/" TargetMode="External"/><Relationship Id="rId4" Type="http://schemas.openxmlformats.org/officeDocument/2006/relationships/hyperlink" Target="https://www.mfcr.cz/cs/vyhledavani?q=m%C3%ADstn%C3%AD+poplatky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71600" y="3789040"/>
            <a:ext cx="7094538" cy="1728192"/>
          </a:xfrm>
          <a:noFill/>
        </p:spPr>
        <p:txBody>
          <a:bodyPr/>
          <a:lstStyle/>
          <a:p>
            <a:pPr eaLnBrk="1" hangingPunct="1"/>
            <a:endParaRPr lang="cs-CZ" b="1" dirty="0" smtClean="0">
              <a:latin typeface="Teuton Normal CE" pitchFamily="2" charset="0"/>
            </a:endParaRPr>
          </a:p>
          <a:p>
            <a:pPr algn="ctr" eaLnBrk="1" hangingPunct="1"/>
            <a:r>
              <a:rPr lang="cs-CZ" b="1" dirty="0" smtClean="0"/>
              <a:t>o</a:t>
            </a:r>
            <a:r>
              <a:rPr lang="cs-CZ" sz="2000" b="1" dirty="0" smtClean="0"/>
              <a:t>dbor právní a Krajský živnostenský úřad</a:t>
            </a:r>
          </a:p>
          <a:p>
            <a:pPr algn="ctr" eaLnBrk="1" hangingPunct="1"/>
            <a:r>
              <a:rPr lang="cs-CZ" b="1" dirty="0" smtClean="0"/>
              <a:t>o</a:t>
            </a:r>
            <a:r>
              <a:rPr lang="cs-CZ" sz="2000" b="1" dirty="0" smtClean="0"/>
              <a:t>ddělení státního občanství a přestupků</a:t>
            </a:r>
          </a:p>
          <a:p>
            <a:pPr algn="ctr" eaLnBrk="1" hangingPunct="1"/>
            <a:r>
              <a:rPr lang="cs-CZ" sz="1600" dirty="0" smtClean="0"/>
              <a:t>Zlín, únor 2022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486619" y="1484784"/>
            <a:ext cx="8064500" cy="3673475"/>
          </a:xfrm>
        </p:spPr>
        <p:txBody>
          <a:bodyPr anchor="t" anchorCtr="0"/>
          <a:lstStyle/>
          <a:p>
            <a:pPr algn="ctr" eaLnBrk="1" hangingPunct="1"/>
            <a:r>
              <a:rPr lang="cs-CZ" sz="4400" cap="none" dirty="0" smtClean="0">
                <a:latin typeface="+mn-lt"/>
              </a:rPr>
              <a:t/>
            </a:r>
            <a:br>
              <a:rPr lang="cs-CZ" sz="4400" cap="none" dirty="0" smtClean="0">
                <a:latin typeface="+mn-lt"/>
              </a:rPr>
            </a:br>
            <a:r>
              <a:rPr lang="cs-CZ" sz="4400" cap="none" dirty="0" smtClean="0">
                <a:latin typeface="+mn-lt"/>
              </a:rPr>
              <a:t/>
            </a:r>
            <a:br>
              <a:rPr lang="cs-CZ" sz="4400" cap="none" dirty="0" smtClean="0">
                <a:latin typeface="+mn-lt"/>
              </a:rPr>
            </a:br>
            <a:r>
              <a:rPr lang="cs-CZ" sz="3600" cap="none" dirty="0" smtClean="0">
                <a:latin typeface="+mn-lt"/>
              </a:rPr>
              <a:t>Správa místních poplatků </a:t>
            </a:r>
            <a:br>
              <a:rPr lang="cs-CZ" sz="3600" cap="none" dirty="0" smtClean="0">
                <a:latin typeface="+mn-lt"/>
              </a:rPr>
            </a:br>
            <a:r>
              <a:rPr lang="cs-CZ" sz="3600" cap="none" dirty="0" smtClean="0">
                <a:latin typeface="+mn-lt"/>
              </a:rPr>
              <a:t>s účinností od 1.1.2022</a:t>
            </a:r>
            <a:endParaRPr lang="cs-CZ" sz="3600" b="0" cap="none" dirty="0" smtClean="0">
              <a:latin typeface="Teuton Normal CE" pitchFamily="2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Poznatky z kontrol – exekuční náklady - § 183 DŘ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sz="1800" dirty="0" smtClean="0"/>
          </a:p>
          <a:p>
            <a:pPr marL="0" indent="0" algn="just"/>
            <a:r>
              <a:rPr lang="cs-CZ" sz="1800" dirty="0" smtClean="0"/>
              <a:t>Náklady </a:t>
            </a:r>
            <a:r>
              <a:rPr lang="cs-CZ" sz="1800" dirty="0"/>
              <a:t>za nařízení daňové exekuce činí </a:t>
            </a:r>
            <a:r>
              <a:rPr lang="cs-CZ" sz="1800" b="1" dirty="0">
                <a:solidFill>
                  <a:srgbClr val="FF0000"/>
                </a:solidFill>
              </a:rPr>
              <a:t>2 % z částky, pro kterou je daňová </a:t>
            </a:r>
            <a:r>
              <a:rPr lang="cs-CZ" sz="1800" b="1" dirty="0" smtClean="0">
                <a:solidFill>
                  <a:srgbClr val="FF0000"/>
                </a:solidFill>
              </a:rPr>
              <a:t>exekuce nařízena</a:t>
            </a:r>
            <a:r>
              <a:rPr lang="cs-CZ" sz="1800" dirty="0" smtClean="0"/>
              <a:t>, nejméně však 500 Kč a nejvýše 500.000 Kč.</a:t>
            </a:r>
          </a:p>
          <a:p>
            <a:pPr marL="0" indent="0" algn="just"/>
            <a:endParaRPr lang="cs-CZ" sz="1800" dirty="0" smtClean="0"/>
          </a:p>
          <a:p>
            <a:pPr marL="0" indent="0" algn="just"/>
            <a:r>
              <a:rPr lang="cs-CZ" sz="1800" dirty="0" smtClean="0"/>
              <a:t>Povinnost jejich úhrady vzniká dlužníkovi vydáním exekučního příkazu nebo vydáním samostatného rozhodnutí, kterým správce daně stanoví výši exekučních nákladů.</a:t>
            </a:r>
          </a:p>
          <a:p>
            <a:pPr marL="0" indent="0" algn="just"/>
            <a:endParaRPr lang="cs-CZ" sz="1800" dirty="0"/>
          </a:p>
          <a:p>
            <a:pPr marL="0" indent="0" algn="just"/>
            <a:r>
              <a:rPr lang="cs-CZ" sz="1800" b="1" dirty="0" smtClean="0">
                <a:solidFill>
                  <a:srgbClr val="FF0000"/>
                </a:solidFill>
              </a:rPr>
              <a:t>Pozor!</a:t>
            </a:r>
            <a:r>
              <a:rPr lang="cs-CZ" sz="1800" dirty="0" smtClean="0"/>
              <a:t> Nedávat automaticky 500 Kč, ale vždy v návaznosti na výši vymáhané částky.</a:t>
            </a:r>
          </a:p>
          <a:p>
            <a:pPr algn="just"/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78742105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Počítání lhůt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v DŘ upraveno v § 32 a násl.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16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den doručení platebního výměru je dnem 0, </a:t>
            </a:r>
            <a:r>
              <a:rPr lang="cs-CZ" sz="1600" b="1" dirty="0" smtClean="0">
                <a:solidFill>
                  <a:srgbClr val="FF0000"/>
                </a:solidFill>
              </a:rPr>
              <a:t>první den</a:t>
            </a:r>
            <a:r>
              <a:rPr lang="cs-CZ" sz="1600" dirty="0" smtClean="0"/>
              <a:t> odvolací 30 denní lhůty počítáme až od následujícího dne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připadne-li </a:t>
            </a:r>
            <a:r>
              <a:rPr lang="cs-CZ" sz="1600" b="1" dirty="0" smtClean="0">
                <a:solidFill>
                  <a:srgbClr val="FF0000"/>
                </a:solidFill>
              </a:rPr>
              <a:t>poslední den lhůty </a:t>
            </a:r>
            <a:r>
              <a:rPr lang="cs-CZ" sz="1600" dirty="0" smtClean="0"/>
              <a:t>na SO, NE, svátek -&gt; posouvá se na nejbližší následující pracovní den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právní moci může nabýt platební výměr v </a:t>
            </a:r>
            <a:r>
              <a:rPr lang="cs-CZ" sz="1600" dirty="0"/>
              <a:t>SO, NE, svátek </a:t>
            </a:r>
            <a:endParaRPr lang="cs-CZ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p</a:t>
            </a:r>
            <a:r>
              <a:rPr lang="cs-CZ" sz="1600" dirty="0" smtClean="0"/>
              <a:t>ozor při počítání lhůt u doručování fikcí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webová pomůcka</a:t>
            </a:r>
            <a:r>
              <a:rPr lang="cs-CZ" sz="1600" dirty="0"/>
              <a:t>: </a:t>
            </a:r>
            <a:r>
              <a:rPr lang="cs-CZ" sz="1600" dirty="0">
                <a:hlinkClick r:id="rId2"/>
              </a:rPr>
              <a:t>https://</a:t>
            </a:r>
            <a:r>
              <a:rPr lang="cs-CZ" sz="1600" dirty="0" smtClean="0">
                <a:hlinkClick r:id="rId2"/>
              </a:rPr>
              <a:t>ispis.cz/pravni-moc</a:t>
            </a:r>
            <a:r>
              <a:rPr lang="cs-CZ" sz="16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8225919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Novela zákona o místních poplatcích – z. č. 543/2020 Sb.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sz="1800" dirty="0" smtClean="0"/>
          </a:p>
          <a:p>
            <a:pPr algn="just">
              <a:buFontTx/>
              <a:buChar char="-"/>
            </a:pPr>
            <a:r>
              <a:rPr lang="cs-CZ" sz="1800" dirty="0" smtClean="0"/>
              <a:t>zrušen místní poplatek za provoz systému shromažďování, sběru, přepravy, třídění, využívání a odstraňování komunálních odpadů – dle přechodných ustanovení bylo možné tento poplatek vybírat i za rok 2021 (pokud byl zaveden do 31.12.2020)</a:t>
            </a:r>
          </a:p>
          <a:p>
            <a:pPr algn="just">
              <a:buFontTx/>
              <a:buChar char="-"/>
            </a:pPr>
            <a:r>
              <a:rPr lang="cs-CZ" sz="1800" dirty="0"/>
              <a:t>n</a:t>
            </a:r>
            <a:r>
              <a:rPr lang="cs-CZ" sz="1800" dirty="0" smtClean="0"/>
              <a:t>ový </a:t>
            </a:r>
            <a:r>
              <a:rPr lang="cs-CZ" sz="1800" b="1" dirty="0" smtClean="0">
                <a:solidFill>
                  <a:srgbClr val="FF0000"/>
                </a:solidFill>
              </a:rPr>
              <a:t>místní poplatek za komunální odpad </a:t>
            </a:r>
            <a:r>
              <a:rPr lang="cs-CZ" sz="1800" dirty="0" smtClean="0"/>
              <a:t>– 2 druhy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B0F0"/>
                </a:solidFill>
              </a:rPr>
              <a:t>p</a:t>
            </a:r>
            <a:r>
              <a:rPr lang="cs-CZ" sz="1800" dirty="0" smtClean="0">
                <a:solidFill>
                  <a:srgbClr val="00B0F0"/>
                </a:solidFill>
              </a:rPr>
              <a:t>oplatek za obecní systém odpadového hospodářství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B0F0"/>
                </a:solidFill>
              </a:rPr>
              <a:t>p</a:t>
            </a:r>
            <a:r>
              <a:rPr lang="cs-CZ" sz="1800" dirty="0" smtClean="0">
                <a:solidFill>
                  <a:srgbClr val="00B0F0"/>
                </a:solidFill>
              </a:rPr>
              <a:t>oplatek za odkládání komunálního odpadu z nemovité věci</a:t>
            </a:r>
          </a:p>
          <a:p>
            <a:pPr algn="just">
              <a:buFontTx/>
              <a:buChar char="-"/>
            </a:pPr>
            <a:endParaRPr lang="cs-CZ" sz="1800" dirty="0" smtClean="0"/>
          </a:p>
          <a:p>
            <a:pPr marL="0" indent="0" algn="just"/>
            <a:r>
              <a:rPr lang="cs-CZ" sz="1800" dirty="0" smtClean="0"/>
              <a:t>Pokud obec poplatek za komunální odpad zaveden, musí si vybrat </a:t>
            </a:r>
            <a:r>
              <a:rPr lang="cs-CZ" sz="1800" b="1" dirty="0" smtClean="0">
                <a:solidFill>
                  <a:srgbClr val="FF0000"/>
                </a:solidFill>
              </a:rPr>
              <a:t>jeden</a:t>
            </a:r>
            <a:r>
              <a:rPr lang="cs-CZ" sz="1800" dirty="0" smtClean="0"/>
              <a:t> ze dvou druhů. Jiný způsob zpoplatnění zákony nepřipouští.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678100346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Poplatek </a:t>
            </a:r>
            <a:r>
              <a:rPr lang="cs-CZ" dirty="0"/>
              <a:t>za obecní systém odpadového </a:t>
            </a:r>
            <a:r>
              <a:rPr lang="cs-CZ" dirty="0" smtClean="0"/>
              <a:t>hospodářství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z="1600" dirty="0" smtClean="0"/>
              <a:t>koncipován na podobném principu jako zrušený místní poplatek</a:t>
            </a:r>
          </a:p>
          <a:p>
            <a:pPr marL="0" indent="0"/>
            <a:endParaRPr lang="cs-CZ" sz="1600" dirty="0"/>
          </a:p>
          <a:p>
            <a:pPr marL="0" indent="0"/>
            <a:r>
              <a:rPr lang="cs-CZ" sz="1600" b="1" dirty="0" smtClean="0">
                <a:solidFill>
                  <a:srgbClr val="00B0F0"/>
                </a:solidFill>
              </a:rPr>
              <a:t>Poplatník</a:t>
            </a:r>
          </a:p>
          <a:p>
            <a:pPr marL="285750" indent="-285750">
              <a:buFontTx/>
              <a:buChar char="-"/>
            </a:pPr>
            <a:r>
              <a:rPr lang="cs-CZ" sz="1600" dirty="0"/>
              <a:t>f</a:t>
            </a:r>
            <a:r>
              <a:rPr lang="cs-CZ" sz="1600" dirty="0" smtClean="0"/>
              <a:t>yzická osoba přihlášená v obci </a:t>
            </a:r>
            <a:r>
              <a:rPr lang="cs-CZ" sz="1600" dirty="0"/>
              <a:t>/</a:t>
            </a:r>
            <a:r>
              <a:rPr lang="cs-CZ" sz="1600" dirty="0" smtClean="0"/>
              <a:t>přihlášení - § 16c) ZMP/</a:t>
            </a:r>
          </a:p>
          <a:p>
            <a:pPr marL="285750" indent="-285750">
              <a:buFontTx/>
              <a:buChar char="-"/>
            </a:pPr>
            <a:r>
              <a:rPr lang="cs-CZ" sz="1600" dirty="0"/>
              <a:t>v</a:t>
            </a:r>
            <a:r>
              <a:rPr lang="cs-CZ" sz="1600" dirty="0" smtClean="0"/>
              <a:t>lastník nemovité věci zahrnující byt, rodinný dům nebo stavbu pro rodinnou rekreaci, ve které přihlášena žádná fyzická osoba a která je umístěna na území obce </a:t>
            </a:r>
          </a:p>
          <a:p>
            <a:pPr marL="0" indent="0"/>
            <a:endParaRPr lang="cs-CZ" sz="1600" dirty="0"/>
          </a:p>
          <a:p>
            <a:pPr marL="0" indent="0"/>
            <a:r>
              <a:rPr lang="cs-CZ" sz="1600" b="1" dirty="0" smtClean="0">
                <a:solidFill>
                  <a:srgbClr val="00B0F0"/>
                </a:solidFill>
              </a:rPr>
              <a:t>Předmět poplatku </a:t>
            </a:r>
          </a:p>
          <a:p>
            <a:pPr marL="0" indent="0"/>
            <a:r>
              <a:rPr lang="cs-CZ" sz="1600" dirty="0" smtClean="0"/>
              <a:t>možnost využívání obecního systému odpadového hospodářství (obec ho zavede OZV)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16005933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Poplatek za obecní systém odpadového hospodářství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B0F0"/>
                </a:solidFill>
              </a:rPr>
              <a:t>Osvobození </a:t>
            </a:r>
            <a:r>
              <a:rPr lang="cs-CZ" dirty="0" smtClean="0"/>
              <a:t>– vztahuje se na osoby přihlášené v obci</a:t>
            </a:r>
          </a:p>
          <a:p>
            <a:endParaRPr lang="cs-CZ" dirty="0" smtClean="0"/>
          </a:p>
          <a:p>
            <a:pPr>
              <a:buAutoNum type="alphaLcParenR"/>
            </a:pPr>
            <a:r>
              <a:rPr lang="cs-CZ" dirty="0" smtClean="0"/>
              <a:t>je poplatníkem poplatku za odkládání komunálního odpadu z nemovité věci v jiné obci a má </a:t>
            </a:r>
            <a:br>
              <a:rPr lang="cs-CZ" dirty="0" smtClean="0"/>
            </a:br>
            <a:r>
              <a:rPr lang="cs-CZ" dirty="0" smtClean="0"/>
              <a:t>v jiné obci bydliště</a:t>
            </a:r>
          </a:p>
          <a:p>
            <a:pPr>
              <a:buAutoNum type="alphaLcParenR"/>
            </a:pPr>
            <a:r>
              <a:rPr lang="cs-CZ" dirty="0" smtClean="0"/>
              <a:t>umístěna </a:t>
            </a:r>
            <a:r>
              <a:rPr lang="cs-CZ" dirty="0"/>
              <a:t>do dětského domova pro děti do 3 let věku, školského zařízení pro výkon ústavní nebo ochranné výchovy nebo školského zařízení pro preventivně výchovnou péči na základě rozhodnutí soudu nebo </a:t>
            </a:r>
            <a:r>
              <a:rPr lang="cs-CZ" dirty="0" smtClean="0"/>
              <a:t>smlouvy,</a:t>
            </a:r>
          </a:p>
          <a:p>
            <a:pPr>
              <a:buAutoNum type="alphaLcParenR"/>
            </a:pPr>
            <a:r>
              <a:rPr lang="cs-CZ" dirty="0" smtClean="0"/>
              <a:t>umístěna </a:t>
            </a:r>
            <a:r>
              <a:rPr lang="cs-CZ" dirty="0"/>
              <a:t>do zařízení pro děti vyžadující okamžitou pomoc na základě rozhodnutí soudu,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žádost obecního úřadu obce s rozšířenou působností, zákonného zástupce dítěte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nebo nezletilého,</a:t>
            </a:r>
          </a:p>
          <a:p>
            <a:pPr>
              <a:buAutoNum type="alphaLcParenR"/>
            </a:pPr>
            <a:r>
              <a:rPr lang="cs-CZ" dirty="0" smtClean="0"/>
              <a:t>umístěna </a:t>
            </a:r>
            <a:r>
              <a:rPr lang="cs-CZ" dirty="0"/>
              <a:t>v domově pro osoby se zdravotním postižením, domově pro seniory, domově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se </a:t>
            </a:r>
            <a:r>
              <a:rPr lang="cs-CZ" dirty="0"/>
              <a:t>zvláštním režimem nebo v chráněném bydlení, </a:t>
            </a:r>
            <a:r>
              <a:rPr lang="cs-CZ" dirty="0" smtClean="0"/>
              <a:t>nebo</a:t>
            </a:r>
          </a:p>
          <a:p>
            <a:pPr>
              <a:buAutoNum type="alphaLcParenR"/>
            </a:pPr>
            <a:r>
              <a:rPr lang="cs-CZ" dirty="0" smtClean="0"/>
              <a:t>na </a:t>
            </a:r>
            <a:r>
              <a:rPr lang="cs-CZ" dirty="0"/>
              <a:t>základě zákona omezena na osobní svobodě s výjimkou osoby vykonávající trest domácího vězení.</a:t>
            </a:r>
          </a:p>
          <a:p>
            <a:pPr>
              <a:buAutoNum type="alphaLcParenR"/>
            </a:pPr>
            <a:endParaRPr lang="cs-CZ" dirty="0" smtClean="0"/>
          </a:p>
          <a:p>
            <a:pPr marL="0" indent="0"/>
            <a:r>
              <a:rPr lang="cs-CZ" dirty="0" smtClean="0"/>
              <a:t>K písm. e) – iniciativa ombudsmana – oslovil generálního ředitele Vězeňské služby ČR s žádostí </a:t>
            </a:r>
            <a:br>
              <a:rPr lang="cs-CZ" dirty="0" smtClean="0"/>
            </a:br>
            <a:r>
              <a:rPr lang="cs-CZ" dirty="0" smtClean="0"/>
              <a:t>o distribuci připraveného formuláře pro osoby omezené na osobní svobodě.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05688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Poplatek za obecní systém odpadového hospodářství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800" b="1" dirty="0" smtClean="0">
              <a:solidFill>
                <a:srgbClr val="00B0F0"/>
              </a:solidFill>
            </a:endParaRPr>
          </a:p>
          <a:p>
            <a:r>
              <a:rPr lang="cs-CZ" sz="1800" b="1" dirty="0" smtClean="0">
                <a:solidFill>
                  <a:srgbClr val="00B0F0"/>
                </a:solidFill>
              </a:rPr>
              <a:t>Výše poplatku </a:t>
            </a:r>
          </a:p>
          <a:p>
            <a:endParaRPr lang="cs-CZ" sz="1800" b="1" dirty="0" smtClean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cs-CZ" sz="1800" dirty="0" smtClean="0"/>
              <a:t>maximálně 1.200 Kč</a:t>
            </a:r>
          </a:p>
          <a:p>
            <a:pPr>
              <a:buFontTx/>
              <a:buChar char="-"/>
            </a:pPr>
            <a:r>
              <a:rPr lang="cs-CZ" sz="1800" dirty="0"/>
              <a:t>p</a:t>
            </a:r>
            <a:r>
              <a:rPr lang="cs-CZ" sz="1800" dirty="0" smtClean="0"/>
              <a:t>okud nastane změna v průběhu roku – rozhodný je stav na konci kalendářního měsíce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77244532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Poplatek za obecní systém odpadového hospodářství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 smtClean="0">
                <a:solidFill>
                  <a:srgbClr val="00B0F0"/>
                </a:solidFill>
              </a:rPr>
              <a:t>Vyměření</a:t>
            </a:r>
            <a:r>
              <a:rPr lang="cs-CZ" sz="1800" dirty="0" smtClean="0"/>
              <a:t> - § 11 ZMP</a:t>
            </a:r>
          </a:p>
          <a:p>
            <a:endParaRPr lang="cs-CZ" sz="1800" dirty="0" smtClean="0"/>
          </a:p>
          <a:p>
            <a:pPr marL="0" indent="0" algn="just"/>
            <a:r>
              <a:rPr lang="cs-CZ" sz="1800" dirty="0" smtClean="0"/>
              <a:t>Včas </a:t>
            </a:r>
            <a:r>
              <a:rPr lang="cs-CZ" sz="1800" dirty="0"/>
              <a:t>nebo ve správné výši poplatníkem nezaplacené místní poplatky se vyměří platebním výměrem nebo hromadným předpisným seznamem</a:t>
            </a:r>
            <a:r>
              <a:rPr lang="cs-CZ" sz="1800" dirty="0" smtClean="0"/>
              <a:t>. Možnost zvýšení na trojnásobek.</a:t>
            </a:r>
            <a:endParaRPr lang="cs-CZ" sz="1800" dirty="0"/>
          </a:p>
          <a:p>
            <a:endParaRPr lang="cs-CZ" sz="1800" dirty="0"/>
          </a:p>
          <a:p>
            <a:pPr marL="0" indent="0"/>
            <a:r>
              <a:rPr lang="cs-CZ" sz="1800" dirty="0" smtClean="0"/>
              <a:t>Včas – ve lhůtě splatnosti stanovené OZV</a:t>
            </a:r>
          </a:p>
          <a:p>
            <a:pPr marL="0" indent="0"/>
            <a:r>
              <a:rPr lang="cs-CZ" sz="1800" dirty="0" smtClean="0"/>
              <a:t>Ve správné výši – dle sazby stanovené OZV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201639519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Poplatek za odkládání komunálního odpadu z nemovité věci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>
              <a:buFontTx/>
              <a:buChar char="-"/>
            </a:pPr>
            <a:r>
              <a:rPr lang="cs-CZ" sz="1800" dirty="0" smtClean="0"/>
              <a:t>nastaven tak, aby zachycoval množství produkovaného odpadu</a:t>
            </a:r>
          </a:p>
          <a:p>
            <a:pPr>
              <a:buFontTx/>
              <a:buChar char="-"/>
            </a:pPr>
            <a:r>
              <a:rPr lang="cs-CZ" sz="1800" dirty="0"/>
              <a:t>v</a:t>
            </a:r>
            <a:r>
              <a:rPr lang="cs-CZ" sz="1800" dirty="0" smtClean="0"/>
              <a:t>ychází z obecných principů práva životního prostředí – „znečišťovatel platí“ a „plať kolik vyhodíš“</a:t>
            </a:r>
          </a:p>
          <a:p>
            <a:pPr marL="0" indent="0"/>
            <a:endParaRPr lang="cs-CZ" sz="1800" dirty="0"/>
          </a:p>
          <a:p>
            <a:pPr marL="0" indent="0"/>
            <a:r>
              <a:rPr lang="cs-CZ" sz="1800" b="1" dirty="0" smtClean="0">
                <a:solidFill>
                  <a:srgbClr val="00B0F0"/>
                </a:solidFill>
              </a:rPr>
              <a:t>Poplatník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cs-CZ" sz="1800" dirty="0"/>
              <a:t>f</a:t>
            </a:r>
            <a:r>
              <a:rPr lang="cs-CZ" sz="1800" dirty="0" smtClean="0"/>
              <a:t>yzická osoba, která má v nemovité věci bydliště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cs-CZ" sz="1800" dirty="0"/>
              <a:t>v</a:t>
            </a:r>
            <a:r>
              <a:rPr lang="cs-CZ" sz="1800" dirty="0" smtClean="0"/>
              <a:t>lastník nemovité věci, ve které nemá bydliště žádná fyzická osoba</a:t>
            </a:r>
          </a:p>
        </p:txBody>
      </p:sp>
    </p:spTree>
    <p:extLst>
      <p:ext uri="{BB962C8B-B14F-4D97-AF65-F5344CB8AC3E}">
        <p14:creationId xmlns:p14="http://schemas.microsoft.com/office/powerpoint/2010/main" val="4243085944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/>
              <a:t>Poplatek za odkládání komunálního odpadu z nemovité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endParaRPr lang="cs-CZ" sz="1800" dirty="0" smtClean="0"/>
          </a:p>
          <a:p>
            <a:pPr marL="0" indent="0"/>
            <a:r>
              <a:rPr lang="cs-CZ" sz="1800" dirty="0" smtClean="0"/>
              <a:t>Při </a:t>
            </a:r>
            <a:r>
              <a:rPr lang="cs-CZ" sz="1800" dirty="0"/>
              <a:t>zavedení poplatků si obec musí zvolit, zda bude základ poplatku vycházet z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F0000"/>
                </a:solidFill>
              </a:rPr>
              <a:t>hmotnosti KO</a:t>
            </a:r>
            <a:r>
              <a:rPr lang="cs-CZ" sz="1800" dirty="0"/>
              <a:t> – hmotnostní </a:t>
            </a:r>
            <a:r>
              <a:rPr lang="cs-CZ" sz="1800" dirty="0" smtClean="0"/>
              <a:t>základ (kg/poplatníka)</a:t>
            </a:r>
            <a:endParaRPr lang="cs-CZ" sz="1800" dirty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F0000"/>
                </a:solidFill>
              </a:rPr>
              <a:t>objemu KO </a:t>
            </a:r>
            <a:r>
              <a:rPr lang="cs-CZ" sz="1800" dirty="0"/>
              <a:t>– objemový </a:t>
            </a:r>
            <a:r>
              <a:rPr lang="cs-CZ" sz="1800" dirty="0" smtClean="0"/>
              <a:t>základ (litry/poplatníka)</a:t>
            </a:r>
            <a:endParaRPr lang="cs-CZ" sz="1800" dirty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F0000"/>
                </a:solidFill>
              </a:rPr>
              <a:t>kapacity sběrných prostředků </a:t>
            </a:r>
            <a:r>
              <a:rPr lang="cs-CZ" sz="1800" dirty="0"/>
              <a:t>– kapacitní </a:t>
            </a:r>
            <a:r>
              <a:rPr lang="cs-CZ" sz="1800" dirty="0" smtClean="0"/>
              <a:t>základ (kapacita sběrných nádob v litrech/poplatníka).</a:t>
            </a:r>
          </a:p>
          <a:p>
            <a:pPr marL="0" indent="0"/>
            <a:r>
              <a:rPr lang="cs-CZ" sz="1800" dirty="0" smtClean="0"/>
              <a:t>Zvolený způsob musí platit pro celé území obce v rámci poplatkového období.</a:t>
            </a:r>
            <a:endParaRPr lang="cs-CZ" sz="1800" dirty="0"/>
          </a:p>
          <a:p>
            <a:endParaRPr lang="cs-CZ" dirty="0" smtClean="0"/>
          </a:p>
          <a:p>
            <a:r>
              <a:rPr lang="cs-CZ" sz="1800" dirty="0" smtClean="0"/>
              <a:t>Obec může určit </a:t>
            </a:r>
            <a:r>
              <a:rPr lang="cs-CZ" sz="1800" b="1" dirty="0" smtClean="0"/>
              <a:t>minimální základ </a:t>
            </a:r>
            <a:r>
              <a:rPr lang="cs-CZ" sz="1800" dirty="0" smtClean="0"/>
              <a:t>dílčího poplatku, který činí nejvýše</a:t>
            </a:r>
          </a:p>
          <a:p>
            <a:pPr>
              <a:buFontTx/>
              <a:buChar char="-"/>
            </a:pPr>
            <a:r>
              <a:rPr lang="cs-CZ" sz="1800" dirty="0" smtClean="0">
                <a:solidFill>
                  <a:srgbClr val="00B0F0"/>
                </a:solidFill>
              </a:rPr>
              <a:t>10 kg </a:t>
            </a:r>
            <a:r>
              <a:rPr lang="cs-CZ" sz="1800" dirty="0" smtClean="0"/>
              <a:t>při hmotnostním základu</a:t>
            </a:r>
          </a:p>
          <a:p>
            <a:pPr>
              <a:buFontTx/>
              <a:buChar char="-"/>
            </a:pPr>
            <a:r>
              <a:rPr lang="cs-CZ" sz="1800" dirty="0" smtClean="0">
                <a:solidFill>
                  <a:srgbClr val="00B0F0"/>
                </a:solidFill>
              </a:rPr>
              <a:t>60 l</a:t>
            </a:r>
            <a:r>
              <a:rPr lang="cs-CZ" sz="1800" dirty="0" smtClean="0"/>
              <a:t> při objemovém základu nebo kapacitě sběrných nádob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110939361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/>
              <a:t>Poplatek za odkládání komunálního odpadu </a:t>
            </a:r>
            <a:r>
              <a:rPr lang="cs-CZ" sz="2000" dirty="0" smtClean="0"/>
              <a:t>z </a:t>
            </a:r>
            <a:r>
              <a:rPr lang="cs-CZ" sz="2000" dirty="0"/>
              <a:t>nemovité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1800" b="1" dirty="0" smtClean="0">
                <a:solidFill>
                  <a:srgbClr val="00B0F0"/>
                </a:solidFill>
              </a:rPr>
              <a:t>Sazba poplatku</a:t>
            </a:r>
          </a:p>
          <a:p>
            <a:pPr>
              <a:buFontTx/>
              <a:buChar char="-"/>
            </a:pPr>
            <a:r>
              <a:rPr lang="cs-CZ" sz="1800" dirty="0" smtClean="0"/>
              <a:t>6 Kč za kg – u hmotnostního základu</a:t>
            </a:r>
          </a:p>
          <a:p>
            <a:pPr>
              <a:buFontTx/>
              <a:buChar char="-"/>
            </a:pPr>
            <a:r>
              <a:rPr lang="cs-CZ" sz="1800" dirty="0" smtClean="0"/>
              <a:t>1 Kč za l – u objemového základu nebo kapacitě sběrných nádob</a:t>
            </a:r>
            <a:endParaRPr lang="cs-CZ" sz="1800" dirty="0"/>
          </a:p>
          <a:p>
            <a:pPr>
              <a:buFontTx/>
              <a:buChar char="-"/>
            </a:pPr>
            <a:endParaRPr lang="cs-CZ" sz="1800" dirty="0" smtClean="0"/>
          </a:p>
          <a:p>
            <a:pPr marL="0" indent="0"/>
            <a:r>
              <a:rPr lang="cs-CZ" sz="1800" b="1" dirty="0" smtClean="0">
                <a:solidFill>
                  <a:srgbClr val="00B0F0"/>
                </a:solidFill>
              </a:rPr>
              <a:t>Plátce poplatku </a:t>
            </a:r>
            <a:r>
              <a:rPr lang="cs-CZ" sz="1800" dirty="0" smtClean="0"/>
              <a:t>(poplatek od poplatníka vybere a odvede)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SVJ, pokud pro dům vzniklo, nebo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vlastník nemovité věci v ostatních případech</a:t>
            </a:r>
          </a:p>
          <a:p>
            <a:pPr marL="0" indent="0"/>
            <a:endParaRPr lang="cs-CZ" sz="1800" dirty="0"/>
          </a:p>
          <a:p>
            <a:pPr marL="0" indent="0"/>
            <a:r>
              <a:rPr lang="cs-CZ" sz="1800" b="1" dirty="0" smtClean="0">
                <a:solidFill>
                  <a:srgbClr val="00B0F0"/>
                </a:solidFill>
              </a:rPr>
              <a:t>Osvobození </a:t>
            </a:r>
          </a:p>
          <a:p>
            <a:pPr marL="0" indent="0"/>
            <a:r>
              <a:rPr lang="cs-CZ" sz="1800" dirty="0" smtClean="0"/>
              <a:t>Zákonodárce ho nezavedl, postrádalo by to smysl.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18069814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údaje: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z="1800" b="1" dirty="0" smtClean="0"/>
          </a:p>
          <a:p>
            <a:endParaRPr lang="cs-CZ" altLang="cs-CZ" sz="1800" b="1" dirty="0"/>
          </a:p>
          <a:p>
            <a:r>
              <a:rPr lang="cs-CZ" altLang="cs-CZ" sz="1800" b="1" dirty="0" smtClean="0"/>
              <a:t>Mgr</a:t>
            </a:r>
            <a:r>
              <a:rPr lang="cs-CZ" altLang="cs-CZ" sz="1800" b="1" dirty="0"/>
              <a:t>. Andrea Polehlová – vedoucí oddělení</a:t>
            </a:r>
          </a:p>
          <a:p>
            <a:r>
              <a:rPr lang="cs-CZ" altLang="cs-CZ" dirty="0"/>
              <a:t>Tel.  577 043 562, e-mail: </a:t>
            </a:r>
            <a:r>
              <a:rPr lang="cs-CZ" altLang="cs-CZ" dirty="0">
                <a:hlinkClick r:id="rId2"/>
              </a:rPr>
              <a:t>andrea.polehlova@kr-zlinsky.cz</a:t>
            </a:r>
            <a:endParaRPr lang="cs-CZ" altLang="cs-CZ" dirty="0"/>
          </a:p>
          <a:p>
            <a:endParaRPr lang="cs-CZ" altLang="cs-CZ" dirty="0"/>
          </a:p>
          <a:p>
            <a:endParaRPr lang="cs-CZ" altLang="cs-CZ" sz="1800" b="1" dirty="0" smtClean="0"/>
          </a:p>
          <a:p>
            <a:r>
              <a:rPr lang="cs-CZ" altLang="cs-CZ" sz="1800" b="1" dirty="0" smtClean="0"/>
              <a:t>Mgr</a:t>
            </a:r>
            <a:r>
              <a:rPr lang="cs-CZ" altLang="cs-CZ" sz="1800" b="1" dirty="0"/>
              <a:t>. Blanka Durďáková</a:t>
            </a:r>
          </a:p>
          <a:p>
            <a:r>
              <a:rPr lang="cs-CZ" altLang="cs-CZ" dirty="0"/>
              <a:t>Tel. 577 043 559, e-mail: </a:t>
            </a:r>
            <a:r>
              <a:rPr lang="cs-CZ" altLang="cs-CZ" dirty="0">
                <a:hlinkClick r:id="rId3"/>
              </a:rPr>
              <a:t>blanka.durdakova@kr-zlinsky.cz</a:t>
            </a: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1534279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/>
              <a:t>Poplatek za odkládání komunálního odpadu z nemovité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1800" b="1" dirty="0" smtClean="0">
                <a:solidFill>
                  <a:srgbClr val="00B0F0"/>
                </a:solidFill>
              </a:rPr>
              <a:t>Výpočet poplatku</a:t>
            </a:r>
          </a:p>
          <a:p>
            <a:pPr marL="0" indent="0"/>
            <a:r>
              <a:rPr lang="cs-CZ" sz="1800" dirty="0" smtClean="0"/>
              <a:t>Součet dílčích poplatků za jednotlivá dílčí období, na jejichž konci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m</a:t>
            </a:r>
            <a:r>
              <a:rPr lang="cs-CZ" sz="1800" dirty="0" smtClean="0"/>
              <a:t>ěl poplatník v nemovitosti bydliště, nebo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n</a:t>
            </a:r>
            <a:r>
              <a:rPr lang="cs-CZ" sz="1800" dirty="0" smtClean="0"/>
              <a:t>eměla v nemovité věci bydliště žádná fyzická osoba v případě, že poplatníkem je vlastník této nemovité věci.</a:t>
            </a:r>
            <a:endParaRPr lang="cs-CZ" sz="1800" dirty="0"/>
          </a:p>
          <a:p>
            <a:pPr marL="57150" indent="0"/>
            <a:endParaRPr lang="cs-CZ" sz="1800" dirty="0" smtClean="0"/>
          </a:p>
          <a:p>
            <a:pPr marL="57150" indent="0"/>
            <a:r>
              <a:rPr lang="cs-CZ" sz="1800" dirty="0" smtClean="0"/>
              <a:t>Dílčí poplatek za dílčí období se vypočte jako součin základu dílčího poplatku zaokrouhleného na celé kilogramy nebo litry nahoru a sazby pro tento základ.</a:t>
            </a:r>
          </a:p>
          <a:p>
            <a:pPr marL="57150" indent="0"/>
            <a:endParaRPr lang="cs-CZ" sz="1800" dirty="0"/>
          </a:p>
          <a:p>
            <a:pPr marL="57150" indent="0"/>
            <a:r>
              <a:rPr lang="cs-CZ" sz="1800" dirty="0" smtClean="0"/>
              <a:t>Dílčí období – kalendářní měsíc.</a:t>
            </a:r>
          </a:p>
        </p:txBody>
      </p:sp>
    </p:spTree>
    <p:extLst>
      <p:ext uri="{BB962C8B-B14F-4D97-AF65-F5344CB8AC3E}">
        <p14:creationId xmlns:p14="http://schemas.microsoft.com/office/powerpoint/2010/main" val="2427701057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/>
              <a:t>Poplatek za odkládání komunálního odpadu z nemovité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 smtClean="0">
                <a:solidFill>
                  <a:srgbClr val="00B0F0"/>
                </a:solidFill>
              </a:rPr>
              <a:t>Vyměření</a:t>
            </a:r>
            <a:r>
              <a:rPr lang="cs-CZ" sz="1800" dirty="0" smtClean="0"/>
              <a:t> - § 11 odst. 4 ZMP – vyměřuje se vždy</a:t>
            </a:r>
          </a:p>
          <a:p>
            <a:endParaRPr lang="cs-CZ" sz="1800" dirty="0" smtClean="0"/>
          </a:p>
          <a:p>
            <a:pPr marL="0" indent="0" algn="just"/>
            <a:r>
              <a:rPr lang="cs-CZ" sz="1800" dirty="0" smtClean="0"/>
              <a:t>Má-li obec zavedený poplatek dle </a:t>
            </a:r>
            <a:r>
              <a:rPr lang="cs-CZ" sz="1800" dirty="0" smtClean="0">
                <a:solidFill>
                  <a:srgbClr val="FF0000"/>
                </a:solidFill>
              </a:rPr>
              <a:t>§ 10 odst. 1 písm. a) nebo b)</a:t>
            </a:r>
            <a:r>
              <a:rPr lang="cs-CZ" sz="1800" dirty="0" smtClean="0"/>
              <a:t> /hmotnostní nebo objemový základ/, vyměří mu je správce poplatku platebním výměrem nebo hromadných předpisným seznamem k přímé úhradě (pokud není plátce, tak vlastníkovi nemovité věci). </a:t>
            </a:r>
            <a:endParaRPr lang="cs-CZ" sz="1800" dirty="0"/>
          </a:p>
          <a:p>
            <a:endParaRPr lang="cs-CZ" sz="1800" dirty="0" smtClean="0"/>
          </a:p>
          <a:p>
            <a:pPr marL="0" indent="0" algn="just"/>
            <a:r>
              <a:rPr lang="cs-CZ" sz="1800" b="1" dirty="0" smtClean="0"/>
              <a:t>Splatnost</a:t>
            </a:r>
            <a:r>
              <a:rPr lang="cs-CZ" sz="1800" dirty="0" smtClean="0"/>
              <a:t> – zvláštní lhůta – </a:t>
            </a:r>
            <a:r>
              <a:rPr lang="cs-CZ" sz="1800" dirty="0" smtClean="0">
                <a:solidFill>
                  <a:srgbClr val="FF0000"/>
                </a:solidFill>
              </a:rPr>
              <a:t>30 dnů ode dne doručení</a:t>
            </a:r>
            <a:r>
              <a:rPr lang="cs-CZ" sz="1800" dirty="0" smtClean="0"/>
              <a:t> platebního výměru nebo hromadného předpisného seznamu. Nebude-li poplatek zaplacen nebo odveden včas - možnost </a:t>
            </a:r>
            <a:r>
              <a:rPr lang="cs-CZ" sz="1800" dirty="0"/>
              <a:t>navýšení až na </a:t>
            </a:r>
            <a:r>
              <a:rPr lang="cs-CZ" sz="1800" dirty="0" smtClean="0"/>
              <a:t>trojnásobek (opět vyměření PV nebo HPS – splatnost 30 dnů ode dne doručení).</a:t>
            </a:r>
          </a:p>
          <a:p>
            <a:endParaRPr lang="cs-CZ" sz="1800" dirty="0" smtClean="0"/>
          </a:p>
          <a:p>
            <a:pPr marL="0" indent="0" algn="just"/>
            <a:r>
              <a:rPr lang="cs-CZ" sz="1800" dirty="0" smtClean="0"/>
              <a:t>U poplatku vázaného na kapacitu sběrné nádoby – postup vyměřování stejný jako u poplatku za obecní systém odpadového hospodářství.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757766684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Přechod poplatkové povinnosti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1600" dirty="0" smtClean="0"/>
              <a:t>§ 12 ZMP</a:t>
            </a:r>
          </a:p>
          <a:p>
            <a:r>
              <a:rPr lang="cs-CZ" sz="1600" dirty="0" smtClean="0"/>
              <a:t>Poplatková povinnost přechází na nástupnickou osobu - podmínky</a:t>
            </a:r>
          </a:p>
          <a:p>
            <a:pPr>
              <a:buFontTx/>
              <a:buChar char="-"/>
            </a:pPr>
            <a:r>
              <a:rPr lang="cs-CZ" sz="1600" dirty="0" smtClean="0"/>
              <a:t>vznikne-li nedoplatek na místním poplatku</a:t>
            </a:r>
          </a:p>
          <a:p>
            <a:pPr>
              <a:buFontTx/>
              <a:buChar char="-"/>
            </a:pPr>
            <a:r>
              <a:rPr lang="cs-CZ" sz="1600" dirty="0"/>
              <a:t>p</a:t>
            </a:r>
            <a:r>
              <a:rPr lang="cs-CZ" sz="1600" dirty="0" smtClean="0"/>
              <a:t>oplatníkem je nezletilá osoba</a:t>
            </a:r>
          </a:p>
          <a:p>
            <a:pPr>
              <a:buFontTx/>
              <a:buChar char="-"/>
            </a:pPr>
            <a:r>
              <a:rPr lang="cs-CZ" sz="1600" dirty="0"/>
              <a:t>o</a:t>
            </a:r>
            <a:r>
              <a:rPr lang="cs-CZ" sz="1600" dirty="0" smtClean="0"/>
              <a:t>bec má zaveden místní poplatek </a:t>
            </a:r>
          </a:p>
          <a:p>
            <a:pPr marL="685800"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za obecní systém odpadového hospodářství nebo </a:t>
            </a:r>
          </a:p>
          <a:p>
            <a:pPr marL="685800"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za odkládání komunálního odpadu z nemovité věci vázaný na kapacitu </a:t>
            </a:r>
            <a:r>
              <a:rPr lang="cs-CZ" sz="1600" dirty="0"/>
              <a:t>sběrné </a:t>
            </a:r>
            <a:r>
              <a:rPr lang="cs-CZ" sz="1600" dirty="0" smtClean="0"/>
              <a:t>nádoby.</a:t>
            </a:r>
          </a:p>
          <a:p>
            <a:pPr marL="0" indent="0"/>
            <a:endParaRPr lang="cs-CZ" sz="1600" dirty="0"/>
          </a:p>
          <a:p>
            <a:pPr marL="0" indent="0"/>
            <a:r>
              <a:rPr lang="cs-CZ" sz="1600" dirty="0" smtClean="0"/>
              <a:t>ZMP neřeší situaci, kdy je plátcem poplatku nezletilá osoba. 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93818731"/>
      </p:ext>
    </p:extLst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Prominutí místních poplatků za komunální odpad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/>
            <a:r>
              <a:rPr lang="cs-CZ" sz="1800" dirty="0" smtClean="0"/>
              <a:t>Poplatek za obecní systém odpadového hospodářství – lze prominout </a:t>
            </a:r>
            <a:br>
              <a:rPr lang="cs-CZ" sz="1800" dirty="0" smtClean="0"/>
            </a:br>
            <a:r>
              <a:rPr lang="cs-CZ" sz="1800" dirty="0" smtClean="0"/>
              <a:t>dle § 16a i § 16b ZMP</a:t>
            </a:r>
          </a:p>
          <a:p>
            <a:pPr marL="0" indent="0"/>
            <a:endParaRPr lang="cs-CZ" sz="1800" dirty="0" smtClean="0"/>
          </a:p>
          <a:p>
            <a:pPr marL="0" indent="0"/>
            <a:r>
              <a:rPr lang="cs-CZ" sz="1800" dirty="0" smtClean="0"/>
              <a:t>Poplatek za odkládání komunálního odpadu z nemovité věci – lze prominout jen dle § 16b ZMP.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652448"/>
      </p:ext>
    </p:extLst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Využívání údajů z informačních registrů veřejné správy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>
                <a:solidFill>
                  <a:srgbClr val="00B0F0"/>
                </a:solidFill>
              </a:rPr>
              <a:t>Z</a:t>
            </a:r>
            <a:r>
              <a:rPr lang="cs-CZ" sz="1600" b="1" dirty="0" smtClean="0">
                <a:solidFill>
                  <a:srgbClr val="00B0F0"/>
                </a:solidFill>
              </a:rPr>
              <a:t>ákon č. 261/2021 Sb.</a:t>
            </a:r>
            <a:r>
              <a:rPr lang="cs-CZ" sz="1600" dirty="0" smtClean="0"/>
              <a:t>,</a:t>
            </a:r>
            <a:r>
              <a:rPr lang="cs-CZ" sz="1600" dirty="0" smtClean="0">
                <a:solidFill>
                  <a:srgbClr val="00B0F0"/>
                </a:solidFill>
              </a:rPr>
              <a:t> </a:t>
            </a:r>
            <a:r>
              <a:rPr lang="cs-CZ" sz="1600" dirty="0" smtClean="0"/>
              <a:t>kterým se mění některé zákony v souvislosti s další elektronizací postupů orgánů veřejné moci </a:t>
            </a:r>
          </a:p>
          <a:p>
            <a:r>
              <a:rPr lang="cs-CZ" sz="1600" dirty="0" smtClean="0"/>
              <a:t>Část devátá – </a:t>
            </a:r>
            <a:r>
              <a:rPr lang="cs-CZ" sz="1600" dirty="0" smtClean="0">
                <a:solidFill>
                  <a:srgbClr val="FF0000"/>
                </a:solidFill>
              </a:rPr>
              <a:t>zrušen § 16 ZMP </a:t>
            </a:r>
            <a:r>
              <a:rPr lang="cs-CZ" sz="1600" dirty="0" smtClean="0"/>
              <a:t>(účinnost od 1.2.2022)</a:t>
            </a:r>
          </a:p>
          <a:p>
            <a:endParaRPr lang="cs-CZ" sz="1600" dirty="0"/>
          </a:p>
          <a:p>
            <a:r>
              <a:rPr lang="cs-CZ" sz="1600" b="1" dirty="0" smtClean="0">
                <a:solidFill>
                  <a:srgbClr val="00B0F0"/>
                </a:solidFill>
              </a:rPr>
              <a:t>Zákon č. 12/2020 Sb.</a:t>
            </a:r>
            <a:r>
              <a:rPr lang="cs-CZ" sz="1600" dirty="0" smtClean="0">
                <a:solidFill>
                  <a:srgbClr val="002060"/>
                </a:solidFill>
              </a:rPr>
              <a:t>,</a:t>
            </a:r>
            <a:r>
              <a:rPr lang="cs-CZ" sz="1600" b="1" dirty="0" smtClean="0">
                <a:solidFill>
                  <a:srgbClr val="002060"/>
                </a:solidFill>
              </a:rPr>
              <a:t> </a:t>
            </a:r>
            <a:r>
              <a:rPr lang="cs-CZ" sz="1600" dirty="0" smtClean="0"/>
              <a:t>o právu na digitální služby a o změně některých zákonů, </a:t>
            </a:r>
            <a:br>
              <a:rPr lang="cs-CZ" sz="1600" dirty="0" smtClean="0"/>
            </a:br>
            <a:r>
              <a:rPr lang="cs-CZ" sz="1600" dirty="0" smtClean="0"/>
              <a:t>ve znění pozdějších předpisů</a:t>
            </a:r>
          </a:p>
          <a:p>
            <a:r>
              <a:rPr lang="cs-CZ" sz="1600" dirty="0" smtClean="0"/>
              <a:t>Část osmá – změna zákona č. 111/2009 Sb., o základních registrech, ve znění pozdějších předpisů</a:t>
            </a:r>
          </a:p>
          <a:p>
            <a:r>
              <a:rPr lang="cs-CZ" sz="1600" dirty="0" smtClean="0"/>
              <a:t>§ 23 Přechodná ustanovení – orgánům veřejné moci je zachována kompetence využívat údaje z informačních systémů veřejné správy za dosavadních (technických) podmínek jejich poskytování a v rozsahu stanoveném zrušenými ustanoveními zákonů upravujících jednotlivé agendy, a to až do okamžiku, kdy ohlašovatel agendy (v případě místních poplatků MF) dospěje k závěru, že je nutné rozsah modifikovat.</a:t>
            </a:r>
          </a:p>
        </p:txBody>
      </p:sp>
    </p:spTree>
    <p:extLst>
      <p:ext uri="{BB962C8B-B14F-4D97-AF65-F5344CB8AC3E}">
        <p14:creationId xmlns:p14="http://schemas.microsoft.com/office/powerpoint/2010/main" val="1331587113"/>
      </p:ext>
    </p:extLst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Metodika Ministerstva financí ČR, stanoviska VOP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cs-CZ" dirty="0" smtClean="0"/>
              <a:t>Metodické materiály k místním poplatkům lze nalézt na webových stránkách Ministerstva financí ČR </a:t>
            </a:r>
            <a:r>
              <a:rPr lang="cs-CZ" dirty="0" smtClean="0">
                <a:hlinkClick r:id="rId2"/>
              </a:rPr>
              <a:t>www.mfcr.cz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Vzory:</a:t>
            </a:r>
            <a:endParaRPr lang="cs-CZ" dirty="0"/>
          </a:p>
          <a:p>
            <a:pPr marL="0" indent="0"/>
            <a:r>
              <a:rPr lang="cs-CZ" dirty="0">
                <a:hlinkClick r:id="rId3"/>
              </a:rPr>
              <a:t>Vzory rozhodnutí určených pro správu místních poplatků platné od 1. 1. 2021 | 2020 | Ministerstvo financí ČR (mfcr.cz</a:t>
            </a:r>
            <a:r>
              <a:rPr lang="cs-CZ" dirty="0" smtClean="0">
                <a:hlinkClick r:id="rId3"/>
              </a:rPr>
              <a:t>)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Stanoviska metodika:</a:t>
            </a:r>
          </a:p>
          <a:p>
            <a:r>
              <a:rPr lang="cs-CZ" dirty="0">
                <a:hlinkClick r:id="rId4"/>
              </a:rPr>
              <a:t>Vyhledávání | </a:t>
            </a:r>
            <a:r>
              <a:rPr lang="cs-CZ" dirty="0" smtClean="0">
                <a:hlinkClick r:id="rId4"/>
              </a:rPr>
              <a:t>Ministerstvo </a:t>
            </a:r>
            <a:r>
              <a:rPr lang="cs-CZ" dirty="0">
                <a:hlinkClick r:id="rId4"/>
              </a:rPr>
              <a:t>financí ČR (mfcr.cz</a:t>
            </a:r>
            <a:r>
              <a:rPr lang="cs-CZ" dirty="0" smtClean="0">
                <a:hlinkClick r:id="rId4"/>
              </a:rPr>
              <a:t>)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Veřejného ochránce práv – web: </a:t>
            </a:r>
            <a:r>
              <a:rPr lang="cs-CZ" dirty="0" smtClean="0">
                <a:hlinkClick r:id="rId5"/>
              </a:rPr>
              <a:t>www.ochrance.cz</a:t>
            </a:r>
            <a:r>
              <a:rPr lang="cs-CZ" dirty="0" smtClean="0"/>
              <a:t> </a:t>
            </a:r>
          </a:p>
          <a:p>
            <a:r>
              <a:rPr lang="cs-CZ" dirty="0" smtClean="0"/>
              <a:t>Evidence stanovisek VOP: </a:t>
            </a:r>
            <a:r>
              <a:rPr lang="cs-CZ" dirty="0" smtClean="0">
                <a:hlinkClick r:id="rId6"/>
              </a:rPr>
              <a:t>Vyhledávání </a:t>
            </a:r>
            <a:r>
              <a:rPr lang="cs-CZ" dirty="0">
                <a:hlinkClick r:id="rId6"/>
              </a:rPr>
              <a:t>| Evidence stanovisek ombudsmana (ochrance.cz)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917950"/>
      </p:ext>
    </p:extLst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400" cap="none" dirty="0" smtClean="0">
                <a:solidFill>
                  <a:schemeClr val="tx1"/>
                </a:solidFill>
              </a:rPr>
              <a:t/>
            </a:r>
            <a:br>
              <a:rPr lang="cs-CZ" sz="1400" cap="none" dirty="0" smtClean="0">
                <a:solidFill>
                  <a:schemeClr val="tx1"/>
                </a:solidFill>
              </a:rPr>
            </a:br>
            <a:r>
              <a:rPr lang="cs-CZ" sz="1400" cap="none" dirty="0" smtClean="0">
                <a:solidFill>
                  <a:schemeClr val="tx1"/>
                </a:solidFill>
              </a:rPr>
              <a:t/>
            </a:r>
            <a:br>
              <a:rPr lang="cs-CZ" sz="1400" cap="none" dirty="0" smtClean="0">
                <a:solidFill>
                  <a:schemeClr val="tx1"/>
                </a:solidFill>
              </a:rPr>
            </a:br>
            <a:r>
              <a:rPr lang="cs-CZ" sz="1400" cap="none" dirty="0" smtClean="0">
                <a:solidFill>
                  <a:schemeClr val="tx1"/>
                </a:solidFill>
              </a:rPr>
              <a:t/>
            </a:r>
            <a:br>
              <a:rPr lang="cs-CZ" sz="1400" cap="none" dirty="0" smtClean="0">
                <a:solidFill>
                  <a:schemeClr val="tx1"/>
                </a:solidFill>
              </a:rPr>
            </a:br>
            <a:r>
              <a:rPr lang="cs-CZ" sz="1400" cap="none" dirty="0" smtClean="0">
                <a:solidFill>
                  <a:schemeClr val="tx1"/>
                </a:solidFill>
              </a:rPr>
              <a:t/>
            </a:r>
            <a:br>
              <a:rPr lang="cs-CZ" sz="1400" cap="none" dirty="0" smtClean="0">
                <a:solidFill>
                  <a:schemeClr val="tx1"/>
                </a:solidFill>
              </a:rPr>
            </a:br>
            <a:r>
              <a:rPr lang="cs-CZ" sz="1400" cap="none" dirty="0" smtClean="0">
                <a:solidFill>
                  <a:schemeClr val="tx1"/>
                </a:solidFill>
              </a:rPr>
              <a:t/>
            </a:r>
            <a:br>
              <a:rPr lang="cs-CZ" sz="1400" cap="none" dirty="0" smtClean="0">
                <a:solidFill>
                  <a:schemeClr val="tx1"/>
                </a:solidFill>
              </a:rPr>
            </a:br>
            <a:r>
              <a:rPr lang="cs-CZ" sz="1400" cap="none" dirty="0" smtClean="0">
                <a:solidFill>
                  <a:schemeClr val="tx1"/>
                </a:solidFill>
              </a:rPr>
              <a:t>Krajský úřad Zlínského kraje</a:t>
            </a:r>
            <a:endParaRPr lang="en-GB" sz="1400" cap="none" dirty="0">
              <a:solidFill>
                <a:schemeClr val="tx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722313" y="2143117"/>
            <a:ext cx="7772400" cy="1500197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</a:rPr>
              <a:t>Děkujeme za pozornost.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endParaRPr lang="cs-CZ" sz="1800" dirty="0" smtClean="0"/>
          </a:p>
          <a:p>
            <a:pPr marL="0" indent="0"/>
            <a:r>
              <a:rPr lang="cs-CZ" sz="1800" dirty="0" smtClean="0"/>
              <a:t>Kontrolní činnost v letech 2020 až 2022, podklady ke kontrole, poznatky </a:t>
            </a:r>
            <a:br>
              <a:rPr lang="cs-CZ" sz="1800" dirty="0" smtClean="0"/>
            </a:br>
            <a:r>
              <a:rPr lang="cs-CZ" sz="1800" dirty="0" smtClean="0"/>
              <a:t>z kontrol.</a:t>
            </a:r>
          </a:p>
          <a:p>
            <a:pPr marL="0" indent="0"/>
            <a:endParaRPr lang="cs-CZ" sz="1800" dirty="0" smtClean="0"/>
          </a:p>
          <a:p>
            <a:pPr marL="0" indent="0"/>
            <a:r>
              <a:rPr lang="cs-CZ" sz="1800" dirty="0" smtClean="0"/>
              <a:t>Místní poplatek za komunální odpad: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cs-CZ" sz="1800" dirty="0"/>
              <a:t>z</a:t>
            </a:r>
            <a:r>
              <a:rPr lang="cs-CZ" sz="1800" dirty="0" smtClean="0"/>
              <a:t>a obecní systém odpadového hospodářství;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cs-CZ" sz="1800" dirty="0"/>
              <a:t>z</a:t>
            </a:r>
            <a:r>
              <a:rPr lang="cs-CZ" sz="1800" dirty="0" smtClean="0"/>
              <a:t>a odkládání komunálního odpadu z nemovité věci.</a:t>
            </a:r>
          </a:p>
          <a:p>
            <a:pPr marL="0" indent="0"/>
            <a:endParaRPr lang="cs-CZ" sz="1800" dirty="0" smtClean="0"/>
          </a:p>
          <a:p>
            <a:pPr marL="0" indent="0"/>
            <a:r>
              <a:rPr lang="cs-CZ" sz="1800" dirty="0" smtClean="0"/>
              <a:t>Správa místního poplatku za komunální odpad.</a:t>
            </a:r>
          </a:p>
          <a:p>
            <a:pPr marL="0" indent="0"/>
            <a:endParaRPr lang="cs-CZ" sz="1800" dirty="0" smtClean="0"/>
          </a:p>
          <a:p>
            <a:pPr marL="0" indent="0"/>
            <a:r>
              <a:rPr lang="cs-CZ" sz="1800" dirty="0" smtClean="0"/>
              <a:t>Metodika MF ČR a Veřejného ochránce práv.</a:t>
            </a:r>
          </a:p>
        </p:txBody>
      </p:sp>
    </p:spTree>
    <p:extLst>
      <p:ext uri="{BB962C8B-B14F-4D97-AF65-F5344CB8AC3E}">
        <p14:creationId xmlns:p14="http://schemas.microsoft.com/office/powerpoint/2010/main" val="389787529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Kontroly u obcí provedené v letech 2020 a 2021, kontroly plánované na rok 2022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800" b="1" dirty="0" smtClean="0">
              <a:solidFill>
                <a:srgbClr val="00B0F0"/>
              </a:solidFill>
            </a:endParaRPr>
          </a:p>
          <a:p>
            <a:r>
              <a:rPr lang="cs-CZ" sz="1800" b="1" dirty="0" smtClean="0">
                <a:solidFill>
                  <a:srgbClr val="00B0F0"/>
                </a:solidFill>
              </a:rPr>
              <a:t>2020 – provedeno 11 kontrol</a:t>
            </a:r>
          </a:p>
          <a:p>
            <a:pPr>
              <a:buFontTx/>
              <a:buChar char="-"/>
            </a:pPr>
            <a:r>
              <a:rPr lang="cs-CZ" sz="1800" dirty="0" smtClean="0"/>
              <a:t>Holešov, Horní Lideč, Napajedla, Bojkovice, Rožnov pod Radhoštěm, Rudimov, Slavičín, Staré Město, Šanov, Uherské Hradiště, Vsetín</a:t>
            </a:r>
            <a:endParaRPr lang="cs-CZ" sz="1800" dirty="0"/>
          </a:p>
          <a:p>
            <a:endParaRPr lang="cs-CZ" sz="1800" dirty="0"/>
          </a:p>
          <a:p>
            <a:r>
              <a:rPr lang="cs-CZ" sz="1800" b="1" dirty="0" smtClean="0">
                <a:solidFill>
                  <a:srgbClr val="00B0F0"/>
                </a:solidFill>
              </a:rPr>
              <a:t>2021 – provedeno 9 kontrol</a:t>
            </a:r>
          </a:p>
          <a:p>
            <a:pPr>
              <a:buFontTx/>
              <a:buChar char="-"/>
            </a:pPr>
            <a:r>
              <a:rPr lang="cs-CZ" sz="1800" dirty="0" smtClean="0"/>
              <a:t>Břestek, Bystřice </a:t>
            </a:r>
            <a:r>
              <a:rPr lang="cs-CZ" sz="1800" dirty="0"/>
              <a:t>pod Hostýnem, </a:t>
            </a:r>
            <a:r>
              <a:rPr lang="cs-CZ" sz="1800" dirty="0" smtClean="0"/>
              <a:t>Hulín, Kroměříž, Luhačovice, Zlín, Uherský Brod, Uherský Ostroh, Valašské Klobouky</a:t>
            </a:r>
          </a:p>
          <a:p>
            <a:endParaRPr lang="cs-CZ" sz="1800" dirty="0"/>
          </a:p>
          <a:p>
            <a:r>
              <a:rPr lang="cs-CZ" sz="1800" b="1" dirty="0" smtClean="0">
                <a:solidFill>
                  <a:srgbClr val="00B0F0"/>
                </a:solidFill>
              </a:rPr>
              <a:t>2022 – plánováno 14 kontrol</a:t>
            </a:r>
          </a:p>
          <a:p>
            <a:pPr>
              <a:buFontTx/>
              <a:buChar char="-"/>
            </a:pPr>
            <a:r>
              <a:rPr lang="cs-CZ" sz="1800" dirty="0" smtClean="0"/>
              <a:t>Brumov-Bylnice, Bystřice pod Lopeníkem, Dolní Lhota, Horní Lhota, Karolinka, Komňa, Koryčany, Kyselovice, Mikulůvka,  Otrokovice, Pržno, Valašské Meziříčí, Vizovice, Záříčí</a:t>
            </a:r>
          </a:p>
        </p:txBody>
      </p:sp>
    </p:spTree>
    <p:extLst>
      <p:ext uri="{BB962C8B-B14F-4D97-AF65-F5344CB8AC3E}">
        <p14:creationId xmlns:p14="http://schemas.microsoft.com/office/powerpoint/2010/main" val="228286277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Kontrolní činnosti – podklady ke kontrole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oznámení o kontrole je vymezeno poplatkové období. </a:t>
            </a:r>
            <a:r>
              <a:rPr lang="cs-CZ" b="1" dirty="0" smtClean="0">
                <a:solidFill>
                  <a:srgbClr val="00B0F0"/>
                </a:solidFill>
              </a:rPr>
              <a:t>Ke kontrole je potřeba připravit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pPr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řehled místních poplatků zavedených v kontrolovaném období (příslušné OZV včetně jejich případných novelizací) + případné starší OZV, pokud podle nich bylo v kontrolovaném období postupováno (např. vyměřován místním poplatek)</a:t>
            </a:r>
          </a:p>
          <a:p>
            <a:pPr>
              <a:buFontTx/>
              <a:buChar char="-"/>
            </a:pPr>
            <a:r>
              <a:rPr lang="cs-CZ" dirty="0"/>
              <a:t>s</a:t>
            </a:r>
            <a:r>
              <a:rPr lang="cs-CZ" dirty="0" smtClean="0"/>
              <a:t>plnění kvalifikačních předpokladů osob podílejících se na správě místních poplatků (vykonání zkoušky zvláštní odborné způsobilosti nebo přihlášení ke zkoušce)</a:t>
            </a:r>
          </a:p>
          <a:p>
            <a:pPr>
              <a:buFontTx/>
              <a:buChar char="-"/>
            </a:pPr>
            <a:r>
              <a:rPr lang="cs-CZ" dirty="0"/>
              <a:t>e</a:t>
            </a:r>
            <a:r>
              <a:rPr lang="cs-CZ" dirty="0" smtClean="0"/>
              <a:t>videnci místních poplatků (písemná, elektronická), přehled vybraných poplatků a dlužných částek na jednotlivých poplatcích</a:t>
            </a:r>
          </a:p>
          <a:p>
            <a:pPr>
              <a:buFontTx/>
              <a:buChar char="-"/>
            </a:pPr>
            <a:r>
              <a:rPr lang="cs-CZ" dirty="0"/>
              <a:t>s</a:t>
            </a:r>
            <a:r>
              <a:rPr lang="cs-CZ" dirty="0" smtClean="0"/>
              <a:t>plnění ohlašovací povinnosti ze strany poplatníků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ydané platební výměry, rozhodnutí, exekuční příkazy atd. (vše včetně dokladů prokazujících jejich doručení)</a:t>
            </a:r>
          </a:p>
          <a:p>
            <a:pPr>
              <a:buFontTx/>
              <a:buChar char="-"/>
            </a:pPr>
            <a:r>
              <a:rPr lang="cs-CZ" dirty="0"/>
              <a:t>d</a:t>
            </a:r>
            <a:r>
              <a:rPr lang="cs-CZ" dirty="0" smtClean="0"/>
              <a:t>alší podklady související se správou místních poplatků (např. výzvy k součinnosti, žádosti o prominutí poplatku, žádosti o osvobození od poplatku, přihlášky do insolvenčního řízení nebo do dědického řízení) 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580431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Poznatky z kontrolní činnosti – platební výměry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2060574"/>
            <a:ext cx="7991475" cy="4248745"/>
          </a:xfrm>
        </p:spPr>
        <p:txBody>
          <a:bodyPr/>
          <a:lstStyle/>
          <a:p>
            <a:pPr algn="just">
              <a:buFontTx/>
              <a:buChar char="-"/>
            </a:pPr>
            <a:endParaRPr lang="cs-CZ" sz="1800" dirty="0" smtClean="0"/>
          </a:p>
          <a:p>
            <a:pPr algn="just">
              <a:buFontTx/>
              <a:buChar char="-"/>
            </a:pPr>
            <a:r>
              <a:rPr lang="cs-CZ" sz="1800" b="1" dirty="0">
                <a:solidFill>
                  <a:srgbClr val="FF0000"/>
                </a:solidFill>
              </a:rPr>
              <a:t>p</a:t>
            </a:r>
            <a:r>
              <a:rPr lang="cs-CZ" sz="1800" b="1" dirty="0" smtClean="0">
                <a:solidFill>
                  <a:srgbClr val="FF0000"/>
                </a:solidFill>
              </a:rPr>
              <a:t>rocesní postup – dle DŘ</a:t>
            </a:r>
          </a:p>
          <a:p>
            <a:pPr algn="just">
              <a:buFontTx/>
              <a:buChar char="-"/>
            </a:pPr>
            <a:r>
              <a:rPr lang="cs-CZ" sz="1800" dirty="0" smtClean="0"/>
              <a:t>je-li vyměřováno za jiné období než kalendářní rok, musí být ve výroku platebního výměru toto období přesně uvedeno (např. od 1.1.2021 </a:t>
            </a:r>
            <a:br>
              <a:rPr lang="cs-CZ" sz="1800" dirty="0" smtClean="0"/>
            </a:br>
            <a:r>
              <a:rPr lang="cs-CZ" sz="1800" dirty="0" smtClean="0"/>
              <a:t>do 31.10.2021) – pozor na totožnost poplatkového období uvedeného </a:t>
            </a:r>
            <a:br>
              <a:rPr lang="cs-CZ" sz="1800" dirty="0" smtClean="0"/>
            </a:br>
            <a:r>
              <a:rPr lang="cs-CZ" sz="1800" dirty="0" smtClean="0"/>
              <a:t>ve výrokové části a v odůvodnění platebního výměru!</a:t>
            </a:r>
          </a:p>
          <a:p>
            <a:pPr algn="just">
              <a:buFontTx/>
              <a:buChar char="-"/>
            </a:pPr>
            <a:r>
              <a:rPr lang="cs-CZ" sz="1800" dirty="0"/>
              <a:t>v</a:t>
            </a:r>
            <a:r>
              <a:rPr lang="cs-CZ" sz="1800" dirty="0" smtClean="0"/>
              <a:t>yměřovat po lhůtě splatnosti (nejsou-li splněny podmínky § 140 DŘ) </a:t>
            </a:r>
          </a:p>
          <a:p>
            <a:pPr algn="just">
              <a:buFontTx/>
              <a:buChar char="-"/>
            </a:pPr>
            <a:r>
              <a:rPr lang="cs-CZ" sz="1800" dirty="0"/>
              <a:t>l</a:t>
            </a:r>
            <a:r>
              <a:rPr lang="cs-CZ" sz="1800" dirty="0" smtClean="0"/>
              <a:t>hůta splatnosti (resp. náhradní lhůta splatnosti - § 139 odst. 3 DŘ) – musí být uvedena ve výrokové části platebního výměru, taktéž číslu účtu pro provedení úhrady (poučení – </a:t>
            </a:r>
            <a:r>
              <a:rPr lang="cs-CZ" sz="1800" b="1" dirty="0">
                <a:solidFill>
                  <a:srgbClr val="FF0000"/>
                </a:solidFill>
              </a:rPr>
              <a:t>odvolání nemá odkladný účinek</a:t>
            </a:r>
            <a:r>
              <a:rPr lang="cs-CZ" sz="1800" dirty="0" smtClean="0"/>
              <a:t>)</a:t>
            </a:r>
          </a:p>
          <a:p>
            <a:pPr algn="just">
              <a:buFontTx/>
              <a:buChar char="-"/>
            </a:pPr>
            <a:r>
              <a:rPr lang="cs-CZ" sz="1800" dirty="0"/>
              <a:t>i</a:t>
            </a:r>
            <a:r>
              <a:rPr lang="cs-CZ" sz="1800" dirty="0" smtClean="0"/>
              <a:t>dentifikace poplatníka: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cs-CZ" sz="1800" b="1" dirty="0" smtClean="0">
                <a:solidFill>
                  <a:srgbClr val="00B0F0"/>
                </a:solidFill>
              </a:rPr>
              <a:t>FO</a:t>
            </a:r>
            <a:r>
              <a:rPr lang="cs-CZ" sz="1800" dirty="0" smtClean="0"/>
              <a:t> (</a:t>
            </a:r>
            <a:r>
              <a:rPr lang="cs-CZ" sz="1800" b="1" dirty="0" smtClean="0">
                <a:solidFill>
                  <a:srgbClr val="FF0000"/>
                </a:solidFill>
              </a:rPr>
              <a:t>RČ, minimálně datum narození</a:t>
            </a:r>
            <a:r>
              <a:rPr lang="cs-CZ" sz="1800" dirty="0" smtClean="0"/>
              <a:t>), </a:t>
            </a:r>
            <a:r>
              <a:rPr lang="cs-CZ" sz="1800" dirty="0"/>
              <a:t>na obálce jen rok narození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cs-CZ" sz="1800" b="1" dirty="0" smtClean="0">
                <a:solidFill>
                  <a:srgbClr val="00B0F0"/>
                </a:solidFill>
              </a:rPr>
              <a:t>PO</a:t>
            </a:r>
            <a:r>
              <a:rPr lang="cs-CZ" sz="1800" dirty="0" smtClean="0"/>
              <a:t> (</a:t>
            </a:r>
            <a:r>
              <a:rPr lang="cs-CZ" sz="1800" b="1" dirty="0" smtClean="0">
                <a:solidFill>
                  <a:srgbClr val="FF0000"/>
                </a:solidFill>
              </a:rPr>
              <a:t>název, sídlo, IČO</a:t>
            </a:r>
            <a:r>
              <a:rPr lang="cs-CZ" sz="1800" dirty="0" smtClean="0"/>
              <a:t>)</a:t>
            </a:r>
          </a:p>
          <a:p>
            <a:pPr marL="0" indent="0" algn="just"/>
            <a:endParaRPr lang="cs-CZ" sz="1800" dirty="0" smtClean="0"/>
          </a:p>
          <a:p>
            <a:pPr marL="0" indent="0"/>
            <a:endParaRPr lang="cs-CZ" sz="1600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058226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Platební výměr – účel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algn="just">
              <a:buFontTx/>
              <a:buChar char="-"/>
            </a:pPr>
            <a:r>
              <a:rPr lang="cs-CZ" sz="2000" dirty="0" smtClean="0"/>
              <a:t>vydaný platební výměr </a:t>
            </a:r>
            <a:r>
              <a:rPr lang="cs-CZ" sz="2000" dirty="0"/>
              <a:t>(nebo </a:t>
            </a:r>
            <a:r>
              <a:rPr lang="cs-CZ" sz="2000" dirty="0" smtClean="0"/>
              <a:t>hromadný předpisný seznam), </a:t>
            </a:r>
            <a:br>
              <a:rPr lang="cs-CZ" sz="2000" dirty="0" smtClean="0"/>
            </a:br>
            <a:r>
              <a:rPr lang="cs-CZ" sz="2000" dirty="0" smtClean="0"/>
              <a:t>který je pravomocný a vykonatelný = </a:t>
            </a:r>
            <a:r>
              <a:rPr lang="cs-CZ" sz="2000" b="1" dirty="0" smtClean="0">
                <a:solidFill>
                  <a:srgbClr val="FF0000"/>
                </a:solidFill>
              </a:rPr>
              <a:t>exekuční titul </a:t>
            </a:r>
            <a:endParaRPr lang="cs-CZ" sz="2000" b="1" dirty="0">
              <a:solidFill>
                <a:srgbClr val="FF0000"/>
              </a:solidFill>
            </a:endParaRPr>
          </a:p>
          <a:p>
            <a:pPr algn="just">
              <a:buFontTx/>
              <a:buChar char="-"/>
            </a:pPr>
            <a:r>
              <a:rPr lang="cs-CZ" sz="2000" dirty="0" smtClean="0"/>
              <a:t>poplatková povinnost je jím postavena najisto</a:t>
            </a:r>
            <a:endParaRPr lang="cs-CZ" sz="2000" dirty="0"/>
          </a:p>
          <a:p>
            <a:pPr algn="just">
              <a:buFontTx/>
              <a:buChar char="-"/>
            </a:pPr>
            <a:r>
              <a:rPr lang="cs-CZ" sz="2000" dirty="0" smtClean="0"/>
              <a:t>poplatník má možnost </a:t>
            </a:r>
            <a:r>
              <a:rPr lang="cs-CZ" sz="2000" dirty="0"/>
              <a:t>procesní obrany </a:t>
            </a:r>
            <a:r>
              <a:rPr lang="cs-CZ" sz="2000" dirty="0" smtClean="0"/>
              <a:t>při nesouhlasu s jeho vydáním (podání </a:t>
            </a:r>
            <a:r>
              <a:rPr lang="cs-CZ" sz="2000" dirty="0"/>
              <a:t>odvolání</a:t>
            </a:r>
            <a:r>
              <a:rPr lang="cs-CZ" sz="2000" dirty="0" smtClean="0"/>
              <a:t>)</a:t>
            </a:r>
          </a:p>
          <a:p>
            <a:pPr algn="just">
              <a:buFontTx/>
              <a:buChar char="-"/>
            </a:pPr>
            <a:endParaRPr lang="cs-CZ" sz="2000" dirty="0"/>
          </a:p>
          <a:p>
            <a:pPr algn="just">
              <a:buFontTx/>
              <a:buChar char="-"/>
            </a:pPr>
            <a:r>
              <a:rPr lang="cs-CZ" sz="2000" b="1" dirty="0">
                <a:solidFill>
                  <a:srgbClr val="00B0F0"/>
                </a:solidFill>
              </a:rPr>
              <a:t>l</a:t>
            </a:r>
            <a:r>
              <a:rPr lang="cs-CZ" sz="2000" b="1" dirty="0" smtClean="0">
                <a:solidFill>
                  <a:srgbClr val="00B0F0"/>
                </a:solidFill>
              </a:rPr>
              <a:t>hůta pro vyměření </a:t>
            </a:r>
            <a:r>
              <a:rPr lang="cs-CZ" sz="2000" dirty="0" smtClean="0"/>
              <a:t>- § 148 DŘ – </a:t>
            </a:r>
            <a:r>
              <a:rPr lang="cs-CZ" sz="2000" b="1" dirty="0" smtClean="0">
                <a:solidFill>
                  <a:srgbClr val="FF0000"/>
                </a:solidFill>
              </a:rPr>
              <a:t>do 3 let od splatnosti </a:t>
            </a:r>
            <a:r>
              <a:rPr lang="cs-CZ" sz="2000" dirty="0" smtClean="0"/>
              <a:t>poplatku (vyj. lhůta delší – u taxativně stanovených úkonů, max. 10 let)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84209069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Platební výměr – náležitosti (§ 102 DŘ)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+mj-lt"/>
              <a:buAutoNum type="arabicPeriod"/>
            </a:pPr>
            <a:r>
              <a:rPr lang="cs-CZ" sz="1600" u="sng" dirty="0" smtClean="0"/>
              <a:t>označení správce </a:t>
            </a:r>
            <a:r>
              <a:rPr lang="cs-CZ" sz="1600" dirty="0" smtClean="0"/>
              <a:t>poplatku (</a:t>
            </a:r>
            <a:r>
              <a:rPr lang="cs-CZ" sz="1600" b="1" dirty="0" smtClean="0"/>
              <a:t>úřad</a:t>
            </a:r>
            <a:r>
              <a:rPr lang="cs-CZ" sz="1600" dirty="0" smtClean="0"/>
              <a:t>) - § 15 odst. 1 ZMP</a:t>
            </a:r>
          </a:p>
          <a:p>
            <a:pPr algn="just">
              <a:buFont typeface="+mj-lt"/>
              <a:buAutoNum type="arabicPeriod"/>
            </a:pPr>
            <a:r>
              <a:rPr lang="cs-CZ" sz="1600" dirty="0" smtClean="0"/>
              <a:t>číslo jednací (u rozhodnutí), </a:t>
            </a:r>
            <a:r>
              <a:rPr lang="cs-CZ" sz="1600" u="sng" dirty="0" smtClean="0"/>
              <a:t>číslo platebního výměru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označení příjemce /poplatníka/ </a:t>
            </a:r>
            <a:r>
              <a:rPr lang="cs-CZ" sz="1600" dirty="0" smtClean="0"/>
              <a:t>platebního výměru (za nezletilou osobu se vyměří zákonnému zástupci, u osob omezených ve svéprávnosti opatrovníkovi, uvést </a:t>
            </a:r>
            <a:br>
              <a:rPr lang="cs-CZ" sz="1600" dirty="0" smtClean="0"/>
            </a:br>
            <a:r>
              <a:rPr lang="cs-CZ" sz="1600" dirty="0" smtClean="0"/>
              <a:t>i RČ)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výrok s uvedením právních předpisů (DŘ, ZMP, OZV), částka k úhradě, číslo účtu 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lhůta ke splnění povinnosti </a:t>
            </a:r>
            <a:r>
              <a:rPr lang="cs-CZ" sz="1600" dirty="0" smtClean="0"/>
              <a:t>(§ 139 odst. 3 DŘ - do 15 dnů ode dne nabytí právní moci platebního výměru)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poučení o odvolání</a:t>
            </a:r>
            <a:r>
              <a:rPr lang="cs-CZ" sz="1600" dirty="0" smtClean="0"/>
              <a:t>, v jaké lhůtě a kde se podává, poučení o odkladném účinku </a:t>
            </a:r>
            <a:br>
              <a:rPr lang="cs-CZ" sz="1600" dirty="0" smtClean="0"/>
            </a:br>
            <a:r>
              <a:rPr lang="cs-CZ" sz="1600" dirty="0" smtClean="0"/>
              <a:t>(u platebního výměru </a:t>
            </a:r>
            <a:r>
              <a:rPr lang="cs-CZ" sz="1600" b="1" dirty="0" smtClean="0"/>
              <a:t>nemá odvolání odkladný účinek</a:t>
            </a:r>
            <a:r>
              <a:rPr lang="cs-CZ" sz="1600" dirty="0" smtClean="0"/>
              <a:t>)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podpis úřední osoby</a:t>
            </a:r>
            <a:r>
              <a:rPr lang="cs-CZ" sz="1600" dirty="0" smtClean="0"/>
              <a:t>, její jméno, příjmení a pracovní zařazení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otisk úředního razítka </a:t>
            </a:r>
            <a:r>
              <a:rPr lang="cs-CZ" sz="1600" dirty="0" smtClean="0"/>
              <a:t>(7 a 8 lze nahradit uznávaným el. podpisem úřední osoby) 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datum podepsání </a:t>
            </a:r>
            <a:r>
              <a:rPr lang="cs-CZ" sz="1600" dirty="0" smtClean="0"/>
              <a:t>platebního výměru</a:t>
            </a:r>
          </a:p>
          <a:p>
            <a:pPr algn="just">
              <a:buFont typeface="+mj-lt"/>
              <a:buAutoNum type="arabicPeriod"/>
            </a:pPr>
            <a:r>
              <a:rPr lang="cs-CZ" sz="1600" u="sng" dirty="0" smtClean="0"/>
              <a:t>odůvodnění</a:t>
            </a:r>
            <a:r>
              <a:rPr lang="cs-CZ" sz="1600" dirty="0" smtClean="0"/>
              <a:t> – jakou povinnost stanoví vyhláška, kdy uplynula splatnost, jaká je sazba s odvoláním na případné osvobození, proč je platební výměr vydáván atd.</a:t>
            </a:r>
          </a:p>
          <a:p>
            <a:pPr algn="just"/>
            <a:endParaRPr lang="cs-CZ" dirty="0" smtClean="0"/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Platební výměr - náležitosti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endParaRPr lang="cs-CZ" dirty="0" smtClean="0"/>
          </a:p>
          <a:p>
            <a:pPr marL="0" indent="0" algn="just"/>
            <a:r>
              <a:rPr lang="cs-CZ" sz="1800" dirty="0">
                <a:solidFill>
                  <a:srgbClr val="00B0F0"/>
                </a:solidFill>
              </a:rPr>
              <a:t>Formální náležitosti platebního výměru</a:t>
            </a:r>
          </a:p>
          <a:p>
            <a:pPr marL="285750" indent="-285750" algn="just">
              <a:buFontTx/>
              <a:buChar char="-"/>
            </a:pPr>
            <a:r>
              <a:rPr lang="cs-CZ" sz="1800" dirty="0"/>
              <a:t>otisk úředního razítka (</a:t>
            </a:r>
            <a:r>
              <a:rPr lang="cs-CZ" sz="1800" b="1" dirty="0">
                <a:solidFill>
                  <a:srgbClr val="FF0000"/>
                </a:solidFill>
              </a:rPr>
              <a:t>kulaté razítko</a:t>
            </a:r>
            <a:r>
              <a:rPr lang="cs-CZ" sz="1800" dirty="0"/>
              <a:t> s malým státním znakem a textem „Obecní úřad </a:t>
            </a:r>
            <a:r>
              <a:rPr lang="cs-CZ" sz="1800" dirty="0" smtClean="0"/>
              <a:t>….“) - § 102 odst. 1 písm. g) DŘ, § 111 zákona o obcích </a:t>
            </a:r>
            <a:br>
              <a:rPr lang="cs-CZ" sz="1800" dirty="0" smtClean="0"/>
            </a:br>
            <a:r>
              <a:rPr lang="cs-CZ" sz="1800" dirty="0" smtClean="0"/>
              <a:t>a zákon č. 352/2001 Sb. </a:t>
            </a:r>
            <a:endParaRPr lang="cs-CZ" sz="1800" dirty="0"/>
          </a:p>
          <a:p>
            <a:pPr marL="285750" indent="-285750" algn="just">
              <a:buFontTx/>
              <a:buChar char="-"/>
            </a:pPr>
            <a:r>
              <a:rPr lang="cs-CZ" sz="1800" dirty="0"/>
              <a:t>označení správce místního poplatku („Úřad“ ne „Obec“)</a:t>
            </a:r>
          </a:p>
          <a:p>
            <a:pPr marL="0" indent="0" algn="just"/>
            <a:r>
              <a:rPr lang="cs-CZ" sz="1800" dirty="0" smtClean="0"/>
              <a:t>Vyznačení </a:t>
            </a:r>
            <a:r>
              <a:rPr lang="cs-CZ" sz="1800" dirty="0"/>
              <a:t>doložky právní moci a vykonatelnosti.</a:t>
            </a:r>
          </a:p>
          <a:p>
            <a:pPr marL="0" indent="0" algn="just"/>
            <a:r>
              <a:rPr lang="cs-CZ" sz="1800" dirty="0"/>
              <a:t>Na poplatky </a:t>
            </a:r>
            <a:r>
              <a:rPr lang="cs-CZ" sz="1800" b="1" dirty="0"/>
              <a:t>nevystavovat fakturu</a:t>
            </a:r>
            <a:r>
              <a:rPr lang="cs-CZ" sz="1800" dirty="0"/>
              <a:t> – je třeba vyměřit platebním </a:t>
            </a:r>
            <a:r>
              <a:rPr lang="cs-CZ" sz="1800" dirty="0" smtClean="0"/>
              <a:t>výměrem</a:t>
            </a:r>
            <a:r>
              <a:rPr lang="cs-CZ" sz="1800" dirty="0"/>
              <a:t> </a:t>
            </a:r>
            <a:r>
              <a:rPr lang="cs-CZ" sz="1800" dirty="0" smtClean="0"/>
              <a:t>nebo HPS.</a:t>
            </a:r>
            <a:endParaRPr lang="cs-CZ" sz="1800" dirty="0"/>
          </a:p>
          <a:p>
            <a:pPr marL="0" indent="0" algn="just"/>
            <a:r>
              <a:rPr lang="cs-CZ" sz="1800" dirty="0" smtClean="0"/>
              <a:t>U PV musí být správcem poplatku vykázáno doručení – </a:t>
            </a:r>
            <a:r>
              <a:rPr lang="cs-CZ" sz="1800" b="1" dirty="0" smtClean="0"/>
              <a:t>řádně vyplněná doručenka je veřejnou listinou</a:t>
            </a:r>
            <a:r>
              <a:rPr lang="cs-CZ" sz="1800" dirty="0" smtClean="0"/>
              <a:t> (§ 51 odst. 1 DŘ). </a:t>
            </a:r>
          </a:p>
          <a:p>
            <a:pPr marL="0" indent="0" algn="just"/>
            <a:r>
              <a:rPr lang="cs-CZ" sz="1800" dirty="0" smtClean="0">
                <a:solidFill>
                  <a:srgbClr val="FF0000"/>
                </a:solidFill>
              </a:rPr>
              <a:t>Přednostní doručování do datové schránky</a:t>
            </a:r>
            <a:r>
              <a:rPr lang="cs-CZ" sz="1800" dirty="0" smtClean="0"/>
              <a:t> (§ 42 DŘ).</a:t>
            </a:r>
          </a:p>
          <a:p>
            <a:pPr marL="0" indent="0" algn="just"/>
            <a:endParaRPr lang="cs-CZ" sz="1800" dirty="0" smtClean="0"/>
          </a:p>
          <a:p>
            <a:pPr marL="0" indent="0" algn="just"/>
            <a:r>
              <a:rPr lang="cs-CZ" sz="1800" dirty="0"/>
              <a:t> </a:t>
            </a:r>
            <a:endParaRPr lang="cs-CZ" sz="1800" dirty="0" smtClean="0"/>
          </a:p>
          <a:p>
            <a:pPr marL="0" indent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461565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12088</TotalTime>
  <Words>2169</Words>
  <Application>Microsoft Office PowerPoint</Application>
  <PresentationFormat>Předvádění na obrazovce (4:3)</PresentationFormat>
  <Paragraphs>225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Teuton Normal CE</vt:lpstr>
      <vt:lpstr>Wingdings</vt:lpstr>
      <vt:lpstr>Výchozí návrh</vt:lpstr>
      <vt:lpstr>  Správa místních poplatků  s účinností od 1.1.2022</vt:lpstr>
      <vt:lpstr>Kontaktní údaje:</vt:lpstr>
      <vt:lpstr>Témata </vt:lpstr>
      <vt:lpstr>Kontroly u obcí provedené v letech 2020 a 2021, kontroly plánované na rok 2022</vt:lpstr>
      <vt:lpstr>Kontrolní činnosti – podklady ke kontrole</vt:lpstr>
      <vt:lpstr>Poznatky z kontrolní činnosti – platební výměry</vt:lpstr>
      <vt:lpstr>Platební výměr – účel</vt:lpstr>
      <vt:lpstr>Platební výměr – náležitosti (§ 102 DŘ)</vt:lpstr>
      <vt:lpstr>Platební výměr - náležitosti</vt:lpstr>
      <vt:lpstr>Poznatky z kontrol – exekuční náklady - § 183 DŘ</vt:lpstr>
      <vt:lpstr>Počítání lhůt</vt:lpstr>
      <vt:lpstr>Novela zákona o místních poplatcích – z. č. 543/2020 Sb.</vt:lpstr>
      <vt:lpstr>Poplatek za obecní systém odpadového hospodářství</vt:lpstr>
      <vt:lpstr>Poplatek za obecní systém odpadového hospodářství</vt:lpstr>
      <vt:lpstr>Poplatek za obecní systém odpadového hospodářství</vt:lpstr>
      <vt:lpstr>Poplatek za obecní systém odpadového hospodářství</vt:lpstr>
      <vt:lpstr>Poplatek za odkládání komunálního odpadu z nemovité věci</vt:lpstr>
      <vt:lpstr>Poplatek za odkládání komunálního odpadu z nemovité věci</vt:lpstr>
      <vt:lpstr>Poplatek za odkládání komunálního odpadu z nemovité věci</vt:lpstr>
      <vt:lpstr>Poplatek za odkládání komunálního odpadu z nemovité věci</vt:lpstr>
      <vt:lpstr>Poplatek za odkládání komunálního odpadu z nemovité věci</vt:lpstr>
      <vt:lpstr>Přechod poplatkové povinnosti</vt:lpstr>
      <vt:lpstr>Prominutí místních poplatků za komunální odpad</vt:lpstr>
      <vt:lpstr>Využívání údajů z informačních registrů veřejné správy</vt:lpstr>
      <vt:lpstr>Metodika Ministerstva financí ČR, stanoviska VOP</vt:lpstr>
      <vt:lpstr>     Krajský úřad Zlínského kraje</vt:lpstr>
    </vt:vector>
  </TitlesOfParts>
  <Company>Zlínský kraj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zakutny</dc:creator>
  <cp:lastModifiedBy>Durďáková Blanka</cp:lastModifiedBy>
  <cp:revision>349</cp:revision>
  <cp:lastPrinted>2022-02-15T06:05:38Z</cp:lastPrinted>
  <dcterms:created xsi:type="dcterms:W3CDTF">2006-03-17T09:59:38Z</dcterms:created>
  <dcterms:modified xsi:type="dcterms:W3CDTF">2022-02-15T06:18:34Z</dcterms:modified>
</cp:coreProperties>
</file>