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2" r:id="rId1"/>
  </p:sldMasterIdLst>
  <p:notesMasterIdLst>
    <p:notesMasterId r:id="rId9"/>
  </p:notesMasterIdLst>
  <p:handoutMasterIdLst>
    <p:handoutMasterId r:id="rId10"/>
  </p:handoutMasterIdLst>
  <p:sldIdLst>
    <p:sldId id="282" r:id="rId2"/>
    <p:sldId id="261" r:id="rId3"/>
    <p:sldId id="263" r:id="rId4"/>
    <p:sldId id="281" r:id="rId5"/>
    <p:sldId id="277" r:id="rId6"/>
    <p:sldId id="279" r:id="rId7"/>
    <p:sldId id="271" r:id="rId8"/>
  </p:sldIdLst>
  <p:sldSz cx="24377650" cy="13716000"/>
  <p:notesSz cx="9928225" cy="6797675"/>
  <p:embeddedFontLst>
    <p:embeddedFont>
      <p:font typeface="Lato Black" panose="020B0604020202020204" charset="-18"/>
      <p:regular r:id="rId11"/>
      <p:bold r:id="rId12"/>
      <p:italic r:id="rId13"/>
      <p:boldItalic r:id="rId14"/>
    </p:embeddedFont>
    <p:embeddedFont>
      <p:font typeface="Lato Light" panose="020B0604020202020204" charset="-18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-18"/>
      <p:regular r:id="rId23"/>
      <p:bold r:id="rId24"/>
      <p:italic r:id="rId25"/>
      <p:boldItalic r:id="rId26"/>
    </p:embeddedFont>
    <p:embeddedFont>
      <p:font typeface="Lato" panose="020B0604020202020204" charset="-18"/>
      <p:regular r:id="rId27"/>
      <p:bold r:id="rId28"/>
      <p:italic r:id="rId29"/>
      <p:boldItalic r:id="rId30"/>
    </p:embeddedFont>
    <p:embeddedFont>
      <p:font typeface="Montserrat Black" panose="020B0604020202020204" charset="-18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112">
          <p15:clr>
            <a:srgbClr val="000000"/>
          </p15:clr>
        </p15:guide>
        <p15:guide id="2" orient="horz" pos="504">
          <p15:clr>
            <a:srgbClr val="000000"/>
          </p15:clr>
        </p15:guide>
        <p15:guide id="3" pos="14254">
          <p15:clr>
            <a:srgbClr val="000000"/>
          </p15:clr>
        </p15:guide>
        <p15:guide id="4" pos="103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 autoAdjust="0"/>
    <p:restoredTop sz="93399" autoAdjust="0"/>
  </p:normalViewPr>
  <p:slideViewPr>
    <p:cSldViewPr snapToGrid="0">
      <p:cViewPr varScale="1">
        <p:scale>
          <a:sx n="42" d="100"/>
          <a:sy n="42" d="100"/>
        </p:scale>
        <p:origin x="437" y="48"/>
      </p:cViewPr>
      <p:guideLst>
        <p:guide orient="horz" pos="8112"/>
        <p:guide orient="horz" pos="504"/>
        <p:guide pos="14254"/>
        <p:guide pos="10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2468" y="-68"/>
      </p:cViewPr>
      <p:guideLst>
        <p:guide orient="horz" pos="2880"/>
        <p:guide pos="2160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C52A9-5808-47A7-8DBA-83CCB5F04EC7}" type="datetimeFigureOut">
              <a:rPr lang="sk-SK" smtClean="0"/>
              <a:t>16. 6. 2020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3CE7-1C64-4E0E-A2C8-3E9776659D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292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696" y="0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1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696" y="6456611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4384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 súčasnom svete až príliš často počujeme o</a:t>
            </a:r>
            <a:r>
              <a:rPr lang="sk-SK" baseline="0" dirty="0"/>
              <a:t> tragédiách</a:t>
            </a:r>
            <a:r>
              <a:rPr lang="sk-SK" dirty="0"/>
              <a:t>, či už z médií alebo blízkeho</a:t>
            </a:r>
            <a:r>
              <a:rPr lang="sk-SK" baseline="0" dirty="0"/>
              <a:t> okolia. Práve nešťastné udalosti, ktoré zasahujú naše blízke okolie sa nás dotýkajú najviac. Prepady, znásilnenia, krádeže, násilné bitky na ulici v mnohých prípadoch končia tragicky.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aseline="0" dirty="0"/>
              <a:t>Po tom ako sa tragédia stane, je už neskoro na záchranné riešenia... POĎME IM SPOLOČNE PREDÍSŤ!</a:t>
            </a:r>
            <a:endParaRPr lang="sk-SK" dirty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0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Vytvorili sme jedinečnú</a:t>
            </a:r>
            <a:r>
              <a:rPr lang="sk-SK" baseline="0" dirty="0"/>
              <a:t> bezpečnostnú platformu, ktorá prispeje k zvýšeniu bezpečnosti vášho mesta, okolia, rodiny i vás. Moderné riešenie prevencie kriminality – </a:t>
            </a:r>
            <a:r>
              <a:rPr lang="sk-SK" baseline="0" dirty="0" err="1"/>
              <a:t>CitySafety</a:t>
            </a:r>
            <a:r>
              <a:rPr lang="sk-SK" baseline="0" dirty="0"/>
              <a:t> – v sebe skrýva hneď niekoľko </a:t>
            </a:r>
            <a:r>
              <a:rPr lang="sk-SK" baseline="0" dirty="0" err="1"/>
              <a:t>benefitov</a:t>
            </a:r>
            <a:r>
              <a:rPr lang="sk-SK" baseline="0" dirty="0"/>
              <a:t>. Na jednej strane ide o podporu </a:t>
            </a:r>
            <a:r>
              <a:rPr lang="sk-SK" baseline="0" dirty="0" err="1"/>
              <a:t>SmartCity</a:t>
            </a:r>
            <a:r>
              <a:rPr lang="sk-SK" baseline="0" dirty="0"/>
              <a:t> </a:t>
            </a:r>
            <a:r>
              <a:rPr lang="sk-SK" baseline="0" dirty="0" err="1"/>
              <a:t>Governance</a:t>
            </a:r>
            <a:r>
              <a:rPr lang="sk-SK" baseline="0" dirty="0"/>
              <a:t> na strane druhej o jednoduchú praktickú funkčnosť...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aseline="0" dirty="0"/>
              <a:t>Platforma je jednoducho integrovateľná so </a:t>
            </a:r>
            <a:r>
              <a:rPr lang="sk-SK" baseline="0" dirty="0" err="1"/>
              <a:t>smartsystémami</a:t>
            </a:r>
            <a:r>
              <a:rPr lang="sk-SK" baseline="0" dirty="0"/>
              <a:t>  a jej súčasťou je mobilná aplikácia kompatibilná s operačnými systémami </a:t>
            </a:r>
            <a:r>
              <a:rPr lang="sk-SK" baseline="0" dirty="0" err="1"/>
              <a:t>iOS</a:t>
            </a:r>
            <a:r>
              <a:rPr lang="sk-SK" baseline="0" dirty="0"/>
              <a:t> a </a:t>
            </a:r>
            <a:r>
              <a:rPr lang="sk-SK" baseline="0" dirty="0" err="1"/>
              <a:t>Android</a:t>
            </a:r>
            <a:r>
              <a:rPr lang="sk-SK" baseline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aseline="0" dirty="0"/>
              <a:t>Jednoduchosť a rýchlosť použitia, automatizované privolanie pomoci a okamžitá GPS lokalizácia ohrozeného sú kľúčové pre včasný zásah a pomoc v prípade potreby/núdze. </a:t>
            </a:r>
            <a:endParaRPr dirty="0"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69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800" b="1" i="1" dirty="0">
                <a:solidFill>
                  <a:schemeClr val="bg1"/>
                </a:solidFill>
              </a:rPr>
              <a:t>Celý proces odeslání zprávy o ohrožení a přijetí této zprávy tak nezabere víc než několik sekund. Operátor, instituce, rodina nebo korporace má přesné informace o osobě, její poloze a úrovni ohrožení. </a:t>
            </a:r>
            <a:endParaRPr lang="cs-CZ" sz="1800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52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55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55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baseline="0" dirty="0"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80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9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1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rá">
  <p:cSld name="Blank Colour 1">
    <p:bg>
      <p:bgPr>
        <a:solidFill>
          <a:srgbClr val="20437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ur 1 1">
  <p:cSld name="Blank Colour 1_1">
    <p:bg>
      <p:bgPr>
        <a:solidFill>
          <a:srgbClr val="088C45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">
  <p:cSld name="Blank Whit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ur 2">
  <p:cSld name="Blank Colour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Google Shape;61;p10"/>
          <p:cNvSpPr txBox="1"/>
          <p:nvPr/>
        </p:nvSpPr>
        <p:spPr>
          <a:xfrm>
            <a:off x="-95700" y="4052900"/>
            <a:ext cx="24573600" cy="9777300"/>
          </a:xfrm>
          <a:prstGeom prst="rect">
            <a:avLst/>
          </a:prstGeom>
          <a:solidFill>
            <a:srgbClr val="2043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50" tIns="223450" rIns="223450" bIns="223450" anchor="t" anchorCtr="0">
            <a:noAutofit/>
          </a:bodyPr>
          <a:lstStyle>
            <a:lvl1pPr lvl="0" algn="r" rtl="0">
              <a:buNone/>
              <a:defRPr sz="3200">
                <a:solidFill>
                  <a:schemeClr val="tx1"/>
                </a:solidFill>
              </a:defRPr>
            </a:lvl1pPr>
            <a:lvl2pPr lvl="1" algn="r" rtl="0">
              <a:buNone/>
              <a:defRPr sz="3200">
                <a:solidFill>
                  <a:schemeClr val="tx1"/>
                </a:solidFill>
              </a:defRPr>
            </a:lvl2pPr>
            <a:lvl3pPr lvl="2" algn="r" rtl="0">
              <a:buNone/>
              <a:defRPr sz="3200">
                <a:solidFill>
                  <a:schemeClr val="tx1"/>
                </a:solidFill>
              </a:defRPr>
            </a:lvl3pPr>
            <a:lvl4pPr lvl="3" algn="r" rtl="0">
              <a:buNone/>
              <a:defRPr sz="3200">
                <a:solidFill>
                  <a:schemeClr val="tx1"/>
                </a:solidFill>
              </a:defRPr>
            </a:lvl4pPr>
            <a:lvl5pPr lvl="4" algn="r" rtl="0">
              <a:buNone/>
              <a:defRPr sz="3200">
                <a:solidFill>
                  <a:schemeClr val="tx1"/>
                </a:solidFill>
              </a:defRPr>
            </a:lvl5pPr>
            <a:lvl6pPr lvl="5" algn="r" rtl="0">
              <a:buNone/>
              <a:defRPr sz="3200">
                <a:solidFill>
                  <a:schemeClr val="tx1"/>
                </a:solidFill>
              </a:defRPr>
            </a:lvl6pPr>
            <a:lvl7pPr lvl="6" algn="r" rtl="0">
              <a:buNone/>
              <a:defRPr sz="3200">
                <a:solidFill>
                  <a:schemeClr val="tx1"/>
                </a:solidFill>
              </a:defRPr>
            </a:lvl7pPr>
            <a:lvl8pPr lvl="7" algn="r" rtl="0">
              <a:buNone/>
              <a:defRPr sz="3200">
                <a:solidFill>
                  <a:schemeClr val="tx1"/>
                </a:solidFill>
              </a:defRPr>
            </a:lvl8pPr>
            <a:lvl9pPr lvl="8" algn="r" rtl="0">
              <a:buNone/>
              <a:defRPr sz="32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7;p16">
            <a:extLst>
              <a:ext uri="{FF2B5EF4-FFF2-40B4-BE49-F238E27FC236}">
                <a16:creationId xmlns:a16="http://schemas.microsoft.com/office/drawing/2014/main" xmlns="" id="{1151BF67-0B12-7447-B972-0FE111886117}"/>
              </a:ext>
            </a:extLst>
          </p:cNvPr>
          <p:cNvSpPr txBox="1"/>
          <p:nvPr/>
        </p:nvSpPr>
        <p:spPr>
          <a:xfrm>
            <a:off x="626166" y="10119427"/>
            <a:ext cx="22248684" cy="209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3900"/>
              <a:buFont typeface="Lato Light"/>
              <a:buNone/>
            </a:pPr>
            <a:r>
              <a:rPr lang="sk-SK" sz="9600" dirty="0" err="1">
                <a:solidFill>
                  <a:srgbClr val="F3F3F3"/>
                </a:solidFill>
                <a:latin typeface="Montserrat Black" panose="020B0604020202020204" charset="-18"/>
                <a:ea typeface="Montserrat Light"/>
                <a:cs typeface="Montserrat Light"/>
                <a:sym typeface="Montserrat Light"/>
              </a:rPr>
              <a:t>CitySafety</a:t>
            </a:r>
            <a:endParaRPr sz="9600" dirty="0">
              <a:solidFill>
                <a:srgbClr val="F3F3F3"/>
              </a:solidFill>
              <a:latin typeface="Montserrat Black" panose="020B0604020202020204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xmlns="" id="{6376EA3B-596E-E547-8682-F8C9BF254B3D}"/>
              </a:ext>
            </a:extLst>
          </p:cNvPr>
          <p:cNvSpPr txBox="1"/>
          <p:nvPr/>
        </p:nvSpPr>
        <p:spPr>
          <a:xfrm>
            <a:off x="673192" y="11997450"/>
            <a:ext cx="1220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i="1" dirty="0">
                <a:solidFill>
                  <a:schemeClr val="bg1"/>
                </a:solidFill>
                <a:latin typeface="Montserrat Black" panose="020B0604020202020204" charset="-18"/>
              </a:rPr>
              <a:t>Moderní bezpečnostní </a:t>
            </a:r>
            <a:r>
              <a:rPr lang="sk-SK" sz="3600" b="1" i="1" dirty="0" err="1">
                <a:solidFill>
                  <a:schemeClr val="bg1"/>
                </a:solidFill>
                <a:latin typeface="Montserrat Black" panose="020B0604020202020204" charset="-18"/>
              </a:rPr>
              <a:t>řešení</a:t>
            </a:r>
            <a:r>
              <a:rPr lang="sk-SK" sz="3600" b="1" i="1" dirty="0">
                <a:solidFill>
                  <a:schemeClr val="bg1"/>
                </a:solidFill>
                <a:latin typeface="Montserrat Black" panose="020B0604020202020204" charset="-18"/>
              </a:rPr>
              <a:t> pro </a:t>
            </a:r>
            <a:r>
              <a:rPr lang="sk-SK" sz="3600" b="1" i="1" dirty="0" err="1">
                <a:solidFill>
                  <a:schemeClr val="bg1"/>
                </a:solidFill>
                <a:latin typeface="Montserrat Black" panose="020B0604020202020204" charset="-18"/>
              </a:rPr>
              <a:t>města</a:t>
            </a:r>
            <a:r>
              <a:rPr lang="sk-SK" sz="3600" b="1" i="1" dirty="0">
                <a:solidFill>
                  <a:schemeClr val="bg1"/>
                </a:solidFill>
                <a:latin typeface="Montserrat Black" panose="020B0604020202020204" charset="-18"/>
              </a:rPr>
              <a:t> a </a:t>
            </a:r>
            <a:r>
              <a:rPr lang="sk-SK" sz="3600" b="1" i="1" dirty="0" err="1">
                <a:solidFill>
                  <a:schemeClr val="bg1"/>
                </a:solidFill>
                <a:latin typeface="Montserrat Black" panose="020B0604020202020204" charset="-18"/>
              </a:rPr>
              <a:t>občany</a:t>
            </a:r>
            <a:endParaRPr lang="sk-SK" sz="3600" b="1" i="1" dirty="0">
              <a:solidFill>
                <a:schemeClr val="bg1"/>
              </a:solidFill>
              <a:latin typeface="Montserrat Black" panose="020B060402020202020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97918E6-1A8F-B34C-85C2-76628DAF6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966" y="12211158"/>
            <a:ext cx="5029200" cy="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8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1"/>
          <p:cNvGrpSpPr/>
          <p:nvPr/>
        </p:nvGrpSpPr>
        <p:grpSpPr>
          <a:xfrm>
            <a:off x="14318837" y="3470195"/>
            <a:ext cx="9839019" cy="1734464"/>
            <a:chOff x="0" y="0"/>
            <a:chExt cx="2147483647" cy="2147483646"/>
          </a:xfrm>
        </p:grpSpPr>
        <p:sp>
          <p:nvSpPr>
            <p:cNvPr id="169" name="Google Shape;169;p21"/>
            <p:cNvSpPr txBox="1"/>
            <p:nvPr/>
          </p:nvSpPr>
          <p:spPr>
            <a:xfrm>
              <a:off x="0" y="682773046"/>
              <a:ext cx="2147483646" cy="14647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475" tIns="108725" rIns="217475" bIns="108725" anchor="t" anchorCtr="0">
              <a:noAutofit/>
            </a:bodyPr>
            <a:lstStyle/>
            <a:p>
              <a:pPr marL="0" marR="0" lvl="0" indent="0" algn="just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"/>
                <a:buNone/>
              </a:pPr>
              <a:endParaRPr sz="20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105988571" y="0"/>
              <a:ext cx="2147483647" cy="495463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 Black"/>
                <a:buNone/>
              </a:pPr>
              <a:r>
                <a:rPr lang="sk-SK" sz="2400" i="0" u="none" dirty="0" err="1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Možnost</a:t>
              </a:r>
              <a:r>
                <a:rPr lang="sk-SK" sz="2400" i="0" u="none" dirty="0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 </a:t>
              </a:r>
              <a:r>
                <a:rPr lang="sk-SK" sz="2400" i="0" u="none" dirty="0" err="1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integrace</a:t>
              </a:r>
              <a:r>
                <a:rPr lang="sk-SK" sz="2400" i="0" u="none" dirty="0">
                  <a:solidFill>
                    <a:srgbClr val="636363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 na SMART systémy</a:t>
              </a:r>
              <a:endParaRPr sz="24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0" name="Google Shape;180;p21"/>
          <p:cNvSpPr txBox="1"/>
          <p:nvPr/>
        </p:nvSpPr>
        <p:spPr>
          <a:xfrm>
            <a:off x="1239366" y="1020063"/>
            <a:ext cx="12858275" cy="416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1500"/>
              <a:buFont typeface="Lato Black"/>
              <a:buNone/>
            </a:pP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Co</a:t>
            </a: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 je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CitySafety</a:t>
            </a:r>
            <a:endParaRPr sz="1000" dirty="0">
              <a:solidFill>
                <a:srgbClr val="2043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1239366" y="3799936"/>
            <a:ext cx="10095384" cy="59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1)  </a:t>
            </a:r>
            <a:r>
              <a:rPr lang="sk-SK" sz="36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moderní </a:t>
            </a:r>
            <a:r>
              <a:rPr lang="sk-SK" sz="36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bezpečnostní platforma</a:t>
            </a: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32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2) </a:t>
            </a:r>
            <a:r>
              <a:rPr lang="sk-SK" sz="3600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efektivní</a:t>
            </a:r>
            <a:r>
              <a:rPr lang="sk-SK" sz="36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3600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řešení</a:t>
            </a:r>
            <a:r>
              <a:rPr lang="sk-SK" sz="36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36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prevence</a:t>
            </a:r>
            <a:r>
              <a:rPr lang="sk-SK" sz="36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kriminality </a:t>
            </a: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32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3) </a:t>
            </a:r>
            <a:r>
              <a:rPr lang="sk-SK" sz="36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nástroj </a:t>
            </a:r>
            <a:r>
              <a:rPr lang="sk-SK" sz="3600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pro</a:t>
            </a:r>
            <a:r>
              <a:rPr lang="sk-SK" sz="36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zvýšení </a:t>
            </a:r>
            <a:r>
              <a:rPr lang="sk-SK" sz="36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osobní bezpečnosti</a:t>
            </a: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200000"/>
              </a:lnSpc>
              <a:buClr>
                <a:srgbClr val="636363"/>
              </a:buClr>
              <a:buSzPts val="2000"/>
            </a:pP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>
            <a:off x="12862449" y="2055384"/>
            <a:ext cx="0" cy="9009062"/>
          </a:xfrm>
          <a:prstGeom prst="straightConnector1">
            <a:avLst/>
          </a:prstGeom>
          <a:noFill/>
          <a:ln w="9525" cap="flat" cmpd="sng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17AA70C-5AC9-40C2-9E58-E6B0DC4C5707}"/>
              </a:ext>
            </a:extLst>
          </p:cNvPr>
          <p:cNvSpPr/>
          <p:nvPr/>
        </p:nvSpPr>
        <p:spPr>
          <a:xfrm>
            <a:off x="14760000" y="4552130"/>
            <a:ext cx="5033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Kompatibilní s </a:t>
            </a:r>
            <a:r>
              <a:rPr lang="sk-SK" sz="2400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iOS</a:t>
            </a: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&amp; Android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EC45D2A-5638-4246-BA8D-2141D066318B}"/>
              </a:ext>
            </a:extLst>
          </p:cNvPr>
          <p:cNvSpPr/>
          <p:nvPr/>
        </p:nvSpPr>
        <p:spPr>
          <a:xfrm>
            <a:off x="14760000" y="11196000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Automatizované </a:t>
            </a:r>
            <a:r>
              <a:rPr lang="sk-SK" sz="2400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odesílání</a:t>
            </a: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sk-SK" sz="2400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zpráv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891EB561-BD18-454A-A106-4102E935C25E}"/>
              </a:ext>
            </a:extLst>
          </p:cNvPr>
          <p:cNvSpPr/>
          <p:nvPr/>
        </p:nvSpPr>
        <p:spPr>
          <a:xfrm>
            <a:off x="14676906" y="527657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A99C864F-33EA-4229-A757-597417F2B594}"/>
              </a:ext>
            </a:extLst>
          </p:cNvPr>
          <p:cNvSpPr/>
          <p:nvPr/>
        </p:nvSpPr>
        <p:spPr>
          <a:xfrm>
            <a:off x="14760000" y="5643693"/>
            <a:ext cx="4746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Jednoduché a </a:t>
            </a:r>
            <a:r>
              <a:rPr lang="sk-SK" sz="2400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rychlé</a:t>
            </a:r>
            <a:r>
              <a:rPr lang="sk-SK" sz="2400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použití</a:t>
            </a:r>
          </a:p>
          <a:p>
            <a:pPr lvl="0">
              <a:buClr>
                <a:srgbClr val="636363"/>
              </a:buClr>
              <a:buSzPts val="2000"/>
            </a:pP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407" y="3482876"/>
            <a:ext cx="502234" cy="41192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00" y="11216236"/>
            <a:ext cx="502234" cy="411922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00" y="7906213"/>
            <a:ext cx="502234" cy="4119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4" y="12518561"/>
            <a:ext cx="3936597" cy="645602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00" y="3479300"/>
            <a:ext cx="502234" cy="411922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00" y="4572994"/>
            <a:ext cx="502234" cy="411922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00" y="5670264"/>
            <a:ext cx="502234" cy="411922"/>
          </a:xfrm>
          <a:prstGeom prst="rect">
            <a:avLst/>
          </a:prstGeom>
        </p:spPr>
      </p:pic>
      <p:sp>
        <p:nvSpPr>
          <p:cNvPr id="32" name="Obdélník 5">
            <a:extLst>
              <a:ext uri="{FF2B5EF4-FFF2-40B4-BE49-F238E27FC236}">
                <a16:creationId xmlns:a16="http://schemas.microsoft.com/office/drawing/2014/main" xmlns="" id="{144FF1AA-F7F8-134A-83BE-10261655FF7F}"/>
              </a:ext>
            </a:extLst>
          </p:cNvPr>
          <p:cNvSpPr/>
          <p:nvPr/>
        </p:nvSpPr>
        <p:spPr>
          <a:xfrm>
            <a:off x="14760000" y="7696675"/>
            <a:ext cx="7487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"/>
                <a:cs typeface="Montserrat"/>
                <a:sym typeface="Montserrat Black"/>
              </a:rPr>
              <a:t>Vytváranie zón s automatickým prepnutím užívateľa do stavu ohrozenia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" name="Obrázek 28">
            <a:extLst>
              <a:ext uri="{FF2B5EF4-FFF2-40B4-BE49-F238E27FC236}">
                <a16:creationId xmlns:a16="http://schemas.microsoft.com/office/drawing/2014/main" xmlns="" id="{E4076CF5-273D-5B46-BEFE-B5F8BA1C2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00" y="9002860"/>
            <a:ext cx="502234" cy="411922"/>
          </a:xfrm>
          <a:prstGeom prst="rect">
            <a:avLst/>
          </a:prstGeom>
        </p:spPr>
      </p:pic>
      <p:sp>
        <p:nvSpPr>
          <p:cNvPr id="34" name="Obdélník 5">
            <a:extLst>
              <a:ext uri="{FF2B5EF4-FFF2-40B4-BE49-F238E27FC236}">
                <a16:creationId xmlns:a16="http://schemas.microsoft.com/office/drawing/2014/main" xmlns="" id="{F0A3E2F5-2629-F845-B86E-04551E41E7E6}"/>
              </a:ext>
            </a:extLst>
          </p:cNvPr>
          <p:cNvSpPr/>
          <p:nvPr/>
        </p:nvSpPr>
        <p:spPr>
          <a:xfrm>
            <a:off x="14760000" y="8977988"/>
            <a:ext cx="7487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"/>
                <a:cs typeface="Montserrat"/>
                <a:sym typeface="Montserrat Black"/>
              </a:rPr>
              <a:t>Aktívny monitoring počtu ohrozených osôb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173;p21">
            <a:extLst>
              <a:ext uri="{FF2B5EF4-FFF2-40B4-BE49-F238E27FC236}">
                <a16:creationId xmlns:a16="http://schemas.microsoft.com/office/drawing/2014/main" xmlns="" id="{27B48A9F-5292-6847-98FD-8154E8444D61}"/>
              </a:ext>
            </a:extLst>
          </p:cNvPr>
          <p:cNvSpPr txBox="1"/>
          <p:nvPr/>
        </p:nvSpPr>
        <p:spPr>
          <a:xfrm>
            <a:off x="14760000" y="10080373"/>
            <a:ext cx="8106589" cy="434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000"/>
              <a:buFont typeface="Lato Black"/>
              <a:buNone/>
            </a:pPr>
            <a:r>
              <a:rPr lang="sk-SK" sz="2400" i="0" u="none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Okamžitá GPS </a:t>
            </a:r>
            <a:r>
              <a:rPr lang="sk-SK" sz="2400" i="0" u="none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lokalizace</a:t>
            </a:r>
            <a:r>
              <a:rPr lang="sk-SK" sz="2400" i="0" u="none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sk-SK" sz="2400" i="0" u="none" dirty="0" err="1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ohrožené</a:t>
            </a:r>
            <a:r>
              <a:rPr lang="sk-SK" sz="2400" i="0" u="none" dirty="0">
                <a:solidFill>
                  <a:srgbClr val="63636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osoby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" name="Obrázek 27">
            <a:extLst>
              <a:ext uri="{FF2B5EF4-FFF2-40B4-BE49-F238E27FC236}">
                <a16:creationId xmlns:a16="http://schemas.microsoft.com/office/drawing/2014/main" xmlns="" id="{F279395F-CDDF-824E-9E52-48E5E6B9A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00" y="10091742"/>
            <a:ext cx="502234" cy="4119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/>
        </p:nvSpPr>
        <p:spPr>
          <a:xfrm>
            <a:off x="7944815" y="1452375"/>
            <a:ext cx="7878203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5400"/>
              <a:buFont typeface="Lato Black"/>
              <a:buNone/>
            </a:pPr>
            <a:r>
              <a:rPr lang="sk-SK" sz="66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Jak to funguje?</a:t>
            </a:r>
            <a:endParaRPr sz="6600" dirty="0">
              <a:solidFill>
                <a:srgbClr val="2043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1" name="Google Shape;231;p23"/>
          <p:cNvGrpSpPr/>
          <p:nvPr/>
        </p:nvGrpSpPr>
        <p:grpSpPr>
          <a:xfrm>
            <a:off x="2947226" y="8475107"/>
            <a:ext cx="297224" cy="534167"/>
            <a:chOff x="0" y="0"/>
            <a:chExt cx="2147483647" cy="2147483646"/>
          </a:xfrm>
        </p:grpSpPr>
        <p:sp>
          <p:nvSpPr>
            <p:cNvPr id="232" name="Google Shape;232;p23"/>
            <p:cNvSpPr/>
            <p:nvPr/>
          </p:nvSpPr>
          <p:spPr>
            <a:xfrm>
              <a:off x="0" y="0"/>
              <a:ext cx="2147483647" cy="2147483646"/>
            </a:xfrm>
            <a:prstGeom prst="roundRect">
              <a:avLst>
                <a:gd name="adj" fmla="val 2821"/>
              </a:avLst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856580691" y="105121493"/>
              <a:ext cx="434322537" cy="53746373"/>
            </a:xfrm>
            <a:prstGeom prst="roundRect">
              <a:avLst>
                <a:gd name="adj" fmla="val 1080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72387150" y="293233403"/>
              <a:ext cx="2005275450" cy="1451665929"/>
            </a:xfrm>
            <a:prstGeom prst="roundRect">
              <a:avLst>
                <a:gd name="adj" fmla="val 314"/>
              </a:avLst>
            </a:prstGeom>
            <a:solidFill>
              <a:schemeClr val="lt1">
                <a:alpha val="19607"/>
              </a:scheme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868644963" y="1825005272"/>
              <a:ext cx="386064460" cy="214985492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42" name="Google Shape;242;p23"/>
          <p:cNvGrpSpPr/>
          <p:nvPr/>
        </p:nvGrpSpPr>
        <p:grpSpPr>
          <a:xfrm>
            <a:off x="15886166" y="10473400"/>
            <a:ext cx="1905952" cy="1609182"/>
            <a:chOff x="0" y="0"/>
            <a:chExt cx="2147483647" cy="2147483646"/>
          </a:xfrm>
        </p:grpSpPr>
        <p:sp>
          <p:nvSpPr>
            <p:cNvPr id="243" name="Google Shape;243;p23"/>
            <p:cNvSpPr/>
            <p:nvPr/>
          </p:nvSpPr>
          <p:spPr>
            <a:xfrm>
              <a:off x="0" y="0"/>
              <a:ext cx="2147483647" cy="1727854802"/>
            </a:xfrm>
            <a:prstGeom prst="roundRect">
              <a:avLst>
                <a:gd name="adj" fmla="val 743"/>
              </a:avLst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65112307" y="90138738"/>
              <a:ext cx="2002709633" cy="1358059721"/>
            </a:xfrm>
            <a:prstGeom prst="roundRect">
              <a:avLst>
                <a:gd name="adj" fmla="val 449"/>
              </a:avLst>
            </a:prstGeom>
            <a:solidFill>
              <a:schemeClr val="lt1">
                <a:alpha val="19607"/>
              </a:scheme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5" name="Google Shape;245;p23"/>
            <p:cNvSpPr txBox="1"/>
            <p:nvPr/>
          </p:nvSpPr>
          <p:spPr>
            <a:xfrm>
              <a:off x="856580522" y="1774459609"/>
              <a:ext cx="434322537" cy="315432941"/>
            </a:xfrm>
            <a:prstGeom prst="rect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246" name="Google Shape;246;p23"/>
            <p:cNvCxnSpPr/>
            <p:nvPr/>
          </p:nvCxnSpPr>
          <p:spPr>
            <a:xfrm>
              <a:off x="0" y="1544095539"/>
              <a:ext cx="2147483647" cy="0"/>
            </a:xfrm>
            <a:prstGeom prst="straightConnector1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7" name="Google Shape;247;p23"/>
            <p:cNvSpPr txBox="1"/>
            <p:nvPr/>
          </p:nvSpPr>
          <p:spPr>
            <a:xfrm>
              <a:off x="711806221" y="2091210280"/>
              <a:ext cx="723870843" cy="56273366"/>
            </a:xfrm>
            <a:prstGeom prst="rect">
              <a:avLst/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48" name="Google Shape;248;p23"/>
          <p:cNvGrpSpPr/>
          <p:nvPr/>
        </p:nvGrpSpPr>
        <p:grpSpPr>
          <a:xfrm>
            <a:off x="16263032" y="8479466"/>
            <a:ext cx="1021528" cy="1056931"/>
            <a:chOff x="0" y="0"/>
            <a:chExt cx="2147483647" cy="2147483646"/>
          </a:xfrm>
        </p:grpSpPr>
        <p:sp>
          <p:nvSpPr>
            <p:cNvPr id="249" name="Google Shape;249;p23"/>
            <p:cNvSpPr/>
            <p:nvPr/>
          </p:nvSpPr>
          <p:spPr>
            <a:xfrm>
              <a:off x="0" y="0"/>
              <a:ext cx="2147483647" cy="2147483646"/>
            </a:xfrm>
            <a:prstGeom prst="roundRect">
              <a:avLst>
                <a:gd name="adj" fmla="val 1084"/>
              </a:avLst>
            </a:prstGeom>
            <a:noFill/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919197684" y="41824232"/>
              <a:ext cx="309087865" cy="53746373"/>
            </a:xfrm>
            <a:prstGeom prst="roundRect">
              <a:avLst>
                <a:gd name="adj" fmla="val 1080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73238863" y="133019862"/>
              <a:ext cx="2001005640" cy="1611879946"/>
            </a:xfrm>
            <a:prstGeom prst="roundRect">
              <a:avLst>
                <a:gd name="adj" fmla="val 314"/>
              </a:avLst>
            </a:prstGeom>
            <a:solidFill>
              <a:schemeClr val="lt1">
                <a:alpha val="19607"/>
              </a:schemeClr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936369367" y="1825005648"/>
              <a:ext cx="274744757" cy="214985492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56" name="Google Shape;256;p23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806;p36">
            <a:extLst>
              <a:ext uri="{FF2B5EF4-FFF2-40B4-BE49-F238E27FC236}">
                <a16:creationId xmlns:a16="http://schemas.microsoft.com/office/drawing/2014/main" xmlns="" id="{B82E8EDE-6729-42AD-81DE-EB1AE9E691A2}"/>
              </a:ext>
            </a:extLst>
          </p:cNvPr>
          <p:cNvSpPr/>
          <p:nvPr/>
        </p:nvSpPr>
        <p:spPr>
          <a:xfrm>
            <a:off x="3844555" y="8626273"/>
            <a:ext cx="3474537" cy="2729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" name="Google Shape;842;p36">
            <a:extLst>
              <a:ext uri="{FF2B5EF4-FFF2-40B4-BE49-F238E27FC236}">
                <a16:creationId xmlns:a16="http://schemas.microsoft.com/office/drawing/2014/main" xmlns="" id="{432F74C3-7B3E-4FA6-9874-4352275CD16C}"/>
              </a:ext>
            </a:extLst>
          </p:cNvPr>
          <p:cNvSpPr/>
          <p:nvPr/>
        </p:nvSpPr>
        <p:spPr>
          <a:xfrm>
            <a:off x="16524706" y="6210652"/>
            <a:ext cx="557212" cy="558800"/>
          </a:xfrm>
          <a:custGeom>
            <a:avLst/>
            <a:gdLst/>
            <a:ahLst/>
            <a:cxnLst/>
            <a:rect l="l" t="t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" name="Google Shape;508;p33">
            <a:extLst>
              <a:ext uri="{FF2B5EF4-FFF2-40B4-BE49-F238E27FC236}">
                <a16:creationId xmlns:a16="http://schemas.microsoft.com/office/drawing/2014/main" xmlns="" id="{F49B8B12-3733-440D-8FCC-D9B6EF4D5D7C}"/>
              </a:ext>
            </a:extLst>
          </p:cNvPr>
          <p:cNvSpPr/>
          <p:nvPr/>
        </p:nvSpPr>
        <p:spPr>
          <a:xfrm>
            <a:off x="1247777" y="7879670"/>
            <a:ext cx="1547218" cy="15472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" name="Google Shape;510;p33">
            <a:extLst>
              <a:ext uri="{FF2B5EF4-FFF2-40B4-BE49-F238E27FC236}">
                <a16:creationId xmlns:a16="http://schemas.microsoft.com/office/drawing/2014/main" xmlns="" id="{8562B86C-87A3-4ED7-B2FA-AE6721663C88}"/>
              </a:ext>
            </a:extLst>
          </p:cNvPr>
          <p:cNvSpPr/>
          <p:nvPr/>
        </p:nvSpPr>
        <p:spPr>
          <a:xfrm>
            <a:off x="20393208" y="8357784"/>
            <a:ext cx="831927" cy="6806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" name="Google Shape;544;p34">
            <a:extLst>
              <a:ext uri="{FF2B5EF4-FFF2-40B4-BE49-F238E27FC236}">
                <a16:creationId xmlns:a16="http://schemas.microsoft.com/office/drawing/2014/main" xmlns="" id="{B9FC8981-AE5B-41DE-B8D1-7E4BB0A46A7E}"/>
              </a:ext>
            </a:extLst>
          </p:cNvPr>
          <p:cNvSpPr/>
          <p:nvPr/>
        </p:nvSpPr>
        <p:spPr>
          <a:xfrm>
            <a:off x="15915183" y="5834053"/>
            <a:ext cx="1718647" cy="17186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" name="Google Shape;658;p34">
            <a:extLst>
              <a:ext uri="{FF2B5EF4-FFF2-40B4-BE49-F238E27FC236}">
                <a16:creationId xmlns:a16="http://schemas.microsoft.com/office/drawing/2014/main" xmlns="" id="{B78C55AE-C053-4295-BFE1-05649B67DE39}"/>
              </a:ext>
            </a:extLst>
          </p:cNvPr>
          <p:cNvSpPr/>
          <p:nvPr/>
        </p:nvSpPr>
        <p:spPr>
          <a:xfrm>
            <a:off x="7771873" y="8108610"/>
            <a:ext cx="1164597" cy="11645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B57BFB4F-BF30-4415-A39B-60649F11B94C}"/>
              </a:ext>
            </a:extLst>
          </p:cNvPr>
          <p:cNvSpPr txBox="1"/>
          <p:nvPr/>
        </p:nvSpPr>
        <p:spPr>
          <a:xfrm>
            <a:off x="513194" y="9530611"/>
            <a:ext cx="3861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chemeClr val="bg1"/>
                </a:solidFill>
              </a:rPr>
              <a:t>Občan / </a:t>
            </a:r>
            <a:r>
              <a:rPr lang="sk-SK" sz="2800" b="1" dirty="0" err="1">
                <a:solidFill>
                  <a:schemeClr val="bg1"/>
                </a:solidFill>
              </a:rPr>
              <a:t>zaměstnanec</a:t>
            </a:r>
            <a:endParaRPr lang="sk-SK" sz="2800" b="1" dirty="0">
              <a:solidFill>
                <a:schemeClr val="bg1"/>
              </a:solidFill>
            </a:endParaRPr>
          </a:p>
          <a:p>
            <a:r>
              <a:rPr lang="sk-SK" sz="2800" b="1" dirty="0">
                <a:solidFill>
                  <a:schemeClr val="bg1"/>
                </a:solidFill>
              </a:rPr>
              <a:t>  s APP </a:t>
            </a:r>
            <a:r>
              <a:rPr lang="sk-SK" sz="2800" b="1" dirty="0" err="1">
                <a:solidFill>
                  <a:schemeClr val="bg1"/>
                </a:solidFill>
              </a:rPr>
              <a:t>CitySafety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49757BA9-6BC4-4540-B84A-CF11DB87675D}"/>
              </a:ext>
            </a:extLst>
          </p:cNvPr>
          <p:cNvSpPr txBox="1"/>
          <p:nvPr/>
        </p:nvSpPr>
        <p:spPr>
          <a:xfrm>
            <a:off x="3694289" y="7887119"/>
            <a:ext cx="377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i="1" dirty="0">
                <a:solidFill>
                  <a:schemeClr val="bg1"/>
                </a:solidFill>
              </a:rPr>
              <a:t>  </a:t>
            </a:r>
            <a:r>
              <a:rPr lang="sk-SK" sz="2000" i="1" dirty="0" err="1">
                <a:solidFill>
                  <a:schemeClr val="bg1"/>
                </a:solidFill>
              </a:rPr>
              <a:t>Krizová</a:t>
            </a:r>
            <a:r>
              <a:rPr lang="sk-SK" sz="2000" i="1" dirty="0">
                <a:solidFill>
                  <a:schemeClr val="bg1"/>
                </a:solidFill>
              </a:rPr>
              <a:t> </a:t>
            </a:r>
            <a:r>
              <a:rPr lang="sk-SK" sz="2000" i="1" dirty="0" err="1">
                <a:solidFill>
                  <a:schemeClr val="bg1"/>
                </a:solidFill>
              </a:rPr>
              <a:t>situace</a:t>
            </a:r>
            <a:r>
              <a:rPr lang="sk-SK" sz="20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k-SK" sz="2000" i="1" dirty="0">
                <a:solidFill>
                  <a:schemeClr val="bg1"/>
                </a:solidFill>
              </a:rPr>
              <a:t> a </a:t>
            </a:r>
            <a:r>
              <a:rPr lang="sk-SK" sz="2000" i="1" dirty="0" err="1">
                <a:solidFill>
                  <a:schemeClr val="bg1"/>
                </a:solidFill>
              </a:rPr>
              <a:t>odeslání</a:t>
            </a:r>
            <a:r>
              <a:rPr lang="sk-SK" sz="2000" i="1" dirty="0">
                <a:solidFill>
                  <a:schemeClr val="bg1"/>
                </a:solidFill>
              </a:rPr>
              <a:t> </a:t>
            </a:r>
            <a:r>
              <a:rPr lang="sk-SK" sz="2000" i="1" dirty="0" err="1">
                <a:solidFill>
                  <a:schemeClr val="bg1"/>
                </a:solidFill>
              </a:rPr>
              <a:t>rychlé</a:t>
            </a:r>
            <a:r>
              <a:rPr lang="sk-SK" sz="2000" i="1" dirty="0">
                <a:solidFill>
                  <a:schemeClr val="bg1"/>
                </a:solidFill>
              </a:rPr>
              <a:t> správy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8DA6DB5F-1E76-4C4A-B16C-DAD76C332714}"/>
              </a:ext>
            </a:extLst>
          </p:cNvPr>
          <p:cNvSpPr/>
          <p:nvPr/>
        </p:nvSpPr>
        <p:spPr>
          <a:xfrm>
            <a:off x="7193728" y="9638333"/>
            <a:ext cx="2278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err="1">
                <a:solidFill>
                  <a:schemeClr val="bg1"/>
                </a:solidFill>
              </a:rPr>
              <a:t>CitySafety</a:t>
            </a:r>
            <a:r>
              <a:rPr lang="sk-SK" sz="2000" b="1" dirty="0">
                <a:solidFill>
                  <a:schemeClr val="bg1"/>
                </a:solidFill>
              </a:rPr>
              <a:t> server</a:t>
            </a:r>
          </a:p>
          <a:p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FEEB8262-D23F-4A3E-A66B-25B499CBB4B8}"/>
              </a:ext>
            </a:extLst>
          </p:cNvPr>
          <p:cNvSpPr txBox="1"/>
          <p:nvPr/>
        </p:nvSpPr>
        <p:spPr>
          <a:xfrm>
            <a:off x="18093115" y="6702323"/>
            <a:ext cx="561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Centrum integrovaných záchranných </a:t>
            </a:r>
            <a:r>
              <a:rPr lang="sk-SK" sz="2000" b="1" dirty="0" err="1">
                <a:solidFill>
                  <a:schemeClr val="bg1"/>
                </a:solidFill>
              </a:rPr>
              <a:t>složek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3" name="Google Shape;663;p34">
            <a:extLst>
              <a:ext uri="{FF2B5EF4-FFF2-40B4-BE49-F238E27FC236}">
                <a16:creationId xmlns:a16="http://schemas.microsoft.com/office/drawing/2014/main" xmlns="" id="{011B4D51-A876-4A9F-91CB-94865CA6A4FC}"/>
              </a:ext>
            </a:extLst>
          </p:cNvPr>
          <p:cNvSpPr/>
          <p:nvPr/>
        </p:nvSpPr>
        <p:spPr>
          <a:xfrm>
            <a:off x="19988485" y="6077163"/>
            <a:ext cx="557212" cy="558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" name="Google Shape;512;p33">
            <a:extLst>
              <a:ext uri="{FF2B5EF4-FFF2-40B4-BE49-F238E27FC236}">
                <a16:creationId xmlns:a16="http://schemas.microsoft.com/office/drawing/2014/main" xmlns="" id="{54BEA298-90CD-4CFA-9264-A1BA2FE6E70E}"/>
              </a:ext>
            </a:extLst>
          </p:cNvPr>
          <p:cNvSpPr/>
          <p:nvPr/>
        </p:nvSpPr>
        <p:spPr>
          <a:xfrm>
            <a:off x="20924835" y="6090313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Google Shape;806;p36">
            <a:extLst>
              <a:ext uri="{FF2B5EF4-FFF2-40B4-BE49-F238E27FC236}">
                <a16:creationId xmlns:a16="http://schemas.microsoft.com/office/drawing/2014/main" xmlns="" id="{C7F26C1D-6A98-49DB-8E12-B9816B09C6C7}"/>
              </a:ext>
            </a:extLst>
          </p:cNvPr>
          <p:cNvSpPr/>
          <p:nvPr/>
        </p:nvSpPr>
        <p:spPr>
          <a:xfrm rot="20609409">
            <a:off x="10001040" y="7423707"/>
            <a:ext cx="5006160" cy="321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" name="Google Shape;806;p36">
            <a:extLst>
              <a:ext uri="{FF2B5EF4-FFF2-40B4-BE49-F238E27FC236}">
                <a16:creationId xmlns:a16="http://schemas.microsoft.com/office/drawing/2014/main" xmlns="" id="{E0001B44-F729-44AA-8F87-613DAB210466}"/>
              </a:ext>
            </a:extLst>
          </p:cNvPr>
          <p:cNvSpPr/>
          <p:nvPr/>
        </p:nvSpPr>
        <p:spPr>
          <a:xfrm>
            <a:off x="10132862" y="8725588"/>
            <a:ext cx="5006160" cy="321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Google Shape;806;p36">
            <a:extLst>
              <a:ext uri="{FF2B5EF4-FFF2-40B4-BE49-F238E27FC236}">
                <a16:creationId xmlns:a16="http://schemas.microsoft.com/office/drawing/2014/main" xmlns="" id="{56E13882-CEE9-4145-8E46-6240BC798C3E}"/>
              </a:ext>
            </a:extLst>
          </p:cNvPr>
          <p:cNvSpPr/>
          <p:nvPr/>
        </p:nvSpPr>
        <p:spPr>
          <a:xfrm rot="942706">
            <a:off x="10025898" y="9942632"/>
            <a:ext cx="5006160" cy="321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" name="Google Shape;451;p33">
            <a:extLst>
              <a:ext uri="{FF2B5EF4-FFF2-40B4-BE49-F238E27FC236}">
                <a16:creationId xmlns:a16="http://schemas.microsoft.com/office/drawing/2014/main" xmlns="" id="{66C60179-CA75-4816-A2BB-F6AD15B8E3AE}"/>
              </a:ext>
            </a:extLst>
          </p:cNvPr>
          <p:cNvSpPr/>
          <p:nvPr/>
        </p:nvSpPr>
        <p:spPr>
          <a:xfrm>
            <a:off x="16339789" y="8574643"/>
            <a:ext cx="277342" cy="2773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" name="Google Shape;508;p33">
            <a:extLst>
              <a:ext uri="{FF2B5EF4-FFF2-40B4-BE49-F238E27FC236}">
                <a16:creationId xmlns:a16="http://schemas.microsoft.com/office/drawing/2014/main" xmlns="" id="{C777BA6E-D87E-4EEA-A5EA-52344B205548}"/>
              </a:ext>
            </a:extLst>
          </p:cNvPr>
          <p:cNvSpPr/>
          <p:nvPr/>
        </p:nvSpPr>
        <p:spPr>
          <a:xfrm>
            <a:off x="16778894" y="8867634"/>
            <a:ext cx="425735" cy="42573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BD7A36E-94F1-4360-BA07-077726E7BDE3}"/>
              </a:ext>
            </a:extLst>
          </p:cNvPr>
          <p:cNvSpPr/>
          <p:nvPr/>
        </p:nvSpPr>
        <p:spPr>
          <a:xfrm>
            <a:off x="19973499" y="9096886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err="1">
                <a:solidFill>
                  <a:schemeClr val="bg1"/>
                </a:solidFill>
              </a:rPr>
              <a:t>Blízké</a:t>
            </a:r>
            <a:r>
              <a:rPr lang="sk-SK" sz="2000" b="1" dirty="0">
                <a:solidFill>
                  <a:schemeClr val="bg1"/>
                </a:solidFill>
              </a:rPr>
              <a:t> osoby </a:t>
            </a:r>
          </a:p>
        </p:txBody>
      </p:sp>
      <p:sp>
        <p:nvSpPr>
          <p:cNvPr id="63" name="Google Shape;752;p35">
            <a:extLst>
              <a:ext uri="{FF2B5EF4-FFF2-40B4-BE49-F238E27FC236}">
                <a16:creationId xmlns:a16="http://schemas.microsoft.com/office/drawing/2014/main" xmlns="" id="{6FAF3AD4-B6B3-4E53-A61A-E378729111DC}"/>
              </a:ext>
            </a:extLst>
          </p:cNvPr>
          <p:cNvSpPr/>
          <p:nvPr/>
        </p:nvSpPr>
        <p:spPr>
          <a:xfrm>
            <a:off x="3336564" y="7817439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" name="Google Shape;517;p33">
            <a:extLst>
              <a:ext uri="{FF2B5EF4-FFF2-40B4-BE49-F238E27FC236}">
                <a16:creationId xmlns:a16="http://schemas.microsoft.com/office/drawing/2014/main" xmlns="" id="{EC8EDD45-EC20-4A1B-855D-D9E612609FEF}"/>
              </a:ext>
            </a:extLst>
          </p:cNvPr>
          <p:cNvSpPr/>
          <p:nvPr/>
        </p:nvSpPr>
        <p:spPr>
          <a:xfrm>
            <a:off x="20421163" y="10539006"/>
            <a:ext cx="825718" cy="8257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B581BAD0-0A45-459B-8A78-5E277F1DEDED}"/>
              </a:ext>
            </a:extLst>
          </p:cNvPr>
          <p:cNvSpPr/>
          <p:nvPr/>
        </p:nvSpPr>
        <p:spPr>
          <a:xfrm>
            <a:off x="20145192" y="11405105"/>
            <a:ext cx="2365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err="1">
                <a:solidFill>
                  <a:schemeClr val="bg1"/>
                </a:solidFill>
              </a:rPr>
              <a:t>Korporace</a:t>
            </a:r>
            <a:r>
              <a:rPr lang="sk-SK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0" name="Google Shape;518;p33">
            <a:extLst>
              <a:ext uri="{FF2B5EF4-FFF2-40B4-BE49-F238E27FC236}">
                <a16:creationId xmlns:a16="http://schemas.microsoft.com/office/drawing/2014/main" xmlns="" id="{05A717BE-6FFC-443F-A68C-6897C51803FD}"/>
              </a:ext>
            </a:extLst>
          </p:cNvPr>
          <p:cNvSpPr/>
          <p:nvPr/>
        </p:nvSpPr>
        <p:spPr>
          <a:xfrm>
            <a:off x="16520412" y="10820791"/>
            <a:ext cx="5588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487BBCF8-A7B0-4B23-9D86-A12C7B7B692C}"/>
              </a:ext>
            </a:extLst>
          </p:cNvPr>
          <p:cNvSpPr/>
          <p:nvPr/>
        </p:nvSpPr>
        <p:spPr>
          <a:xfrm>
            <a:off x="10425614" y="4417571"/>
            <a:ext cx="4420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i="1" dirty="0">
                <a:solidFill>
                  <a:schemeClr val="bg1"/>
                </a:solidFill>
              </a:rPr>
              <a:t>Zpráva o stupni rizika a informacích </a:t>
            </a:r>
          </a:p>
          <a:p>
            <a:pPr algn="ctr"/>
            <a:r>
              <a:rPr lang="cs-CZ" sz="2000" i="1" dirty="0">
                <a:solidFill>
                  <a:schemeClr val="bg1"/>
                </a:solidFill>
              </a:rPr>
              <a:t>o ohrožené osobě je bleskově odeslána podle zvoleného nastavení. Jde o klíčové informace pro vyhodnocení a možnou rychlou pomoc.</a:t>
            </a:r>
            <a:endParaRPr lang="cs-CZ" sz="2000" dirty="0"/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9" y="12506257"/>
            <a:ext cx="3598755" cy="590196"/>
          </a:xfrm>
          <a:prstGeom prst="rect">
            <a:avLst/>
          </a:prstGeom>
        </p:spPr>
      </p:pic>
      <p:sp>
        <p:nvSpPr>
          <p:cNvPr id="44" name="Obdélník 43">
            <a:extLst>
              <a:ext uri="{FF2B5EF4-FFF2-40B4-BE49-F238E27FC236}">
                <a16:creationId xmlns:a16="http://schemas.microsoft.com/office/drawing/2014/main" xmlns="" id="{891EB561-BD18-454A-A106-4102E935C25E}"/>
              </a:ext>
            </a:extLst>
          </p:cNvPr>
          <p:cNvSpPr/>
          <p:nvPr/>
        </p:nvSpPr>
        <p:spPr>
          <a:xfrm>
            <a:off x="3172432" y="491012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" name="Obrázek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77" y="3081523"/>
            <a:ext cx="502234" cy="411922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70" y="3110665"/>
            <a:ext cx="502234" cy="411922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194" y="3081523"/>
            <a:ext cx="502234" cy="411922"/>
          </a:xfrm>
          <a:prstGeom prst="rect">
            <a:avLst/>
          </a:prstGeom>
        </p:spPr>
      </p:pic>
      <p:pic>
        <p:nvPicPr>
          <p:cNvPr id="58" name="Obrázek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944" y="3110665"/>
            <a:ext cx="502234" cy="4119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/>
        </p:nvSpPr>
        <p:spPr>
          <a:xfrm>
            <a:off x="2752215" y="5513333"/>
            <a:ext cx="9805985" cy="118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no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000"/>
              <a:buFont typeface="Lato"/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2549699" y="534302"/>
            <a:ext cx="22020208" cy="194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1500"/>
              <a:buFont typeface="Lato Black"/>
              <a:buNone/>
            </a:pP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Mobilní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aplikace</a:t>
            </a:r>
            <a:endParaRPr sz="1000" dirty="0">
              <a:solidFill>
                <a:srgbClr val="2043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>
            <a:off x="22592040" y="2191805"/>
            <a:ext cx="0" cy="9009062"/>
          </a:xfrm>
          <a:prstGeom prst="straightConnector1">
            <a:avLst/>
          </a:prstGeom>
          <a:noFill/>
          <a:ln w="9525" cap="flat" cmpd="sng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22914850" y="12724812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4" y="12518561"/>
            <a:ext cx="3936597" cy="645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3149B3-482A-F447-9BC6-95EEE888A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235" y="2630255"/>
            <a:ext cx="3964145" cy="8132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C8F8A2-8FF0-5446-B9C7-6BA280F6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8200" y="2630254"/>
            <a:ext cx="3964145" cy="8132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B5C0B7-9C2C-2E4B-BD23-98FA4C1D8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717" y="5117651"/>
            <a:ext cx="3964145" cy="81321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A91B49D-2858-6441-A14D-D7297672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7557" y="5117651"/>
            <a:ext cx="3964145" cy="8132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07A6F8-301D-F346-82C0-401CF9C31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340" y="3571874"/>
            <a:ext cx="3492871" cy="6143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A479A5-62F7-BF44-8670-4E2020E46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430" y="6067414"/>
            <a:ext cx="3494187" cy="6143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4E3916-5659-C748-B3E7-5900FB097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6577" y="3571873"/>
            <a:ext cx="3465388" cy="6143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2EE7FF5-5EE9-574D-B03E-3D3BA7E71B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52241" y="6067413"/>
            <a:ext cx="3445023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2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1"/>
          <p:cNvGrpSpPr/>
          <p:nvPr/>
        </p:nvGrpSpPr>
        <p:grpSpPr>
          <a:xfrm>
            <a:off x="10084340" y="10905228"/>
            <a:ext cx="8427408" cy="1734705"/>
            <a:chOff x="0" y="0"/>
            <a:chExt cx="2147483646" cy="2147483647"/>
          </a:xfrm>
        </p:grpSpPr>
        <p:sp>
          <p:nvSpPr>
            <p:cNvPr id="175" name="Google Shape;175;p21"/>
            <p:cNvSpPr txBox="1"/>
            <p:nvPr/>
          </p:nvSpPr>
          <p:spPr>
            <a:xfrm>
              <a:off x="0" y="682776182"/>
              <a:ext cx="2147483646" cy="1464707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475" tIns="108725" rIns="217475" bIns="108725" anchor="t" anchorCtr="0">
              <a:noAutofit/>
            </a:bodyPr>
            <a:lstStyle/>
            <a:p>
              <a:pPr marL="0" marR="0" lvl="0" indent="0" algn="just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"/>
                <a:buNone/>
              </a:pPr>
              <a:endParaRPr sz="20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29926536" y="0"/>
              <a:ext cx="1358417497" cy="495462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6363"/>
                </a:buClr>
                <a:buSzPts val="2000"/>
                <a:buFont typeface="Lato Black"/>
                <a:buNone/>
              </a:pPr>
              <a:endParaRPr sz="24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0" name="Google Shape;180;p21"/>
          <p:cNvSpPr txBox="1"/>
          <p:nvPr/>
        </p:nvSpPr>
        <p:spPr>
          <a:xfrm>
            <a:off x="1857108" y="731221"/>
            <a:ext cx="22020208" cy="194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636363"/>
              </a:buClr>
              <a:buSzPts val="11500"/>
            </a:pP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Backoffice</a:t>
            </a:r>
            <a:endParaRPr lang="sk-SK" sz="1000" dirty="0">
              <a:solidFill>
                <a:srgbClr val="2043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1500"/>
              <a:buFont typeface="Lato Black"/>
              <a:buNone/>
            </a:pP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 </a:t>
            </a:r>
            <a:endParaRPr sz="1000" dirty="0">
              <a:solidFill>
                <a:srgbClr val="2043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>
            <a:off x="13232669" y="2346814"/>
            <a:ext cx="0" cy="9009062"/>
          </a:xfrm>
          <a:prstGeom prst="straightConnector1">
            <a:avLst/>
          </a:prstGeom>
          <a:noFill/>
          <a:ln w="9525" cap="flat" cmpd="sng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891EB561-BD18-454A-A106-4102E935C25E}"/>
              </a:ext>
            </a:extLst>
          </p:cNvPr>
          <p:cNvSpPr/>
          <p:nvPr/>
        </p:nvSpPr>
        <p:spPr>
          <a:xfrm>
            <a:off x="14908804" y="519497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xmlns="" id="{A99C864F-33EA-4229-A757-597417F2B594}"/>
              </a:ext>
            </a:extLst>
          </p:cNvPr>
          <p:cNvSpPr/>
          <p:nvPr/>
        </p:nvSpPr>
        <p:spPr>
          <a:xfrm>
            <a:off x="14546652" y="3816930"/>
            <a:ext cx="307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"/>
                <a:cs typeface="Montserrat"/>
                <a:sym typeface="Montserrat Black"/>
              </a:rPr>
              <a:t>Admin rozhranie 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0" y="3841802"/>
            <a:ext cx="502234" cy="411922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0" y="5159901"/>
            <a:ext cx="502234" cy="411922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0" y="6389680"/>
            <a:ext cx="502234" cy="411922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0" y="7558374"/>
            <a:ext cx="502234" cy="411922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0" y="8731330"/>
            <a:ext cx="502234" cy="411922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4" y="12518561"/>
            <a:ext cx="3936597" cy="645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FC1923-5A13-BC42-9DDE-DC7B9C35B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9" y="3090647"/>
            <a:ext cx="13720850" cy="7950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A39054-42D7-CC4C-ADDF-4E2BA5DEF4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9" b="10270"/>
          <a:stretch/>
        </p:blipFill>
        <p:spPr>
          <a:xfrm>
            <a:off x="2178049" y="4048198"/>
            <a:ext cx="8985600" cy="5579012"/>
          </a:xfrm>
          <a:prstGeom prst="rect">
            <a:avLst/>
          </a:prstGeom>
        </p:spPr>
      </p:pic>
      <p:sp>
        <p:nvSpPr>
          <p:cNvPr id="29" name="Obdélník 31">
            <a:extLst>
              <a:ext uri="{FF2B5EF4-FFF2-40B4-BE49-F238E27FC236}">
                <a16:creationId xmlns:a16="http://schemas.microsoft.com/office/drawing/2014/main" xmlns="" id="{22372365-9C04-9749-AA66-F8D5F463E399}"/>
              </a:ext>
            </a:extLst>
          </p:cNvPr>
          <p:cNvSpPr/>
          <p:nvPr/>
        </p:nvSpPr>
        <p:spPr>
          <a:xfrm>
            <a:off x="14546652" y="5110158"/>
            <a:ext cx="6521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"/>
                <a:cs typeface="Montserrat"/>
                <a:sym typeface="Montserrat Black"/>
              </a:rPr>
              <a:t>Vytváranie zón v prípade ohrozenia  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Obdélník 31">
            <a:extLst>
              <a:ext uri="{FF2B5EF4-FFF2-40B4-BE49-F238E27FC236}">
                <a16:creationId xmlns:a16="http://schemas.microsoft.com/office/drawing/2014/main" xmlns="" id="{3031FADB-FD2B-874A-B832-AF5FF338632D}"/>
              </a:ext>
            </a:extLst>
          </p:cNvPr>
          <p:cNvSpPr/>
          <p:nvPr/>
        </p:nvSpPr>
        <p:spPr>
          <a:xfrm>
            <a:off x="14546652" y="6376039"/>
            <a:ext cx="5397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"/>
                <a:cs typeface="Montserrat"/>
                <a:sym typeface="Montserrat Black"/>
              </a:rPr>
              <a:t>Aktívny monitoring užívateľov 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Obdélník 31">
            <a:extLst>
              <a:ext uri="{FF2B5EF4-FFF2-40B4-BE49-F238E27FC236}">
                <a16:creationId xmlns:a16="http://schemas.microsoft.com/office/drawing/2014/main" xmlns="" id="{CD12A11A-38AC-4F49-AE2B-5E9A6B61476B}"/>
              </a:ext>
            </a:extLst>
          </p:cNvPr>
          <p:cNvSpPr/>
          <p:nvPr/>
        </p:nvSpPr>
        <p:spPr>
          <a:xfrm>
            <a:off x="14546652" y="7557108"/>
            <a:ext cx="887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"/>
                <a:cs typeface="Montserrat"/>
                <a:sym typeface="Montserrat Black"/>
              </a:rPr>
              <a:t>Notifikovanie užívateľov v prípade nebezpečenstva 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Obdélník 31">
            <a:extLst>
              <a:ext uri="{FF2B5EF4-FFF2-40B4-BE49-F238E27FC236}">
                <a16:creationId xmlns:a16="http://schemas.microsoft.com/office/drawing/2014/main" xmlns="" id="{0D5E2243-E168-CD40-8170-B7AA20427AC6}"/>
              </a:ext>
            </a:extLst>
          </p:cNvPr>
          <p:cNvSpPr/>
          <p:nvPr/>
        </p:nvSpPr>
        <p:spPr>
          <a:xfrm>
            <a:off x="14546651" y="8677644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r>
              <a:rPr lang="sk-SK" sz="2400" dirty="0">
                <a:solidFill>
                  <a:srgbClr val="636363"/>
                </a:solidFill>
                <a:latin typeface="Montserrat Black"/>
                <a:ea typeface="Montserrat"/>
                <a:cs typeface="Montserrat"/>
                <a:sym typeface="Montserrat Black"/>
              </a:rPr>
              <a:t>Databáza incidentov pridávaných užívateľmi </a:t>
            </a: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3941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1719236" y="799429"/>
            <a:ext cx="21168346" cy="416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1500"/>
              <a:buFont typeface="Lato Black"/>
              <a:buNone/>
            </a:pP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Kde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CitySafety</a:t>
            </a:r>
            <a:r>
              <a:rPr lang="sk-SK" sz="7200" dirty="0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 </a:t>
            </a:r>
            <a:r>
              <a:rPr lang="sk-SK" sz="7200" dirty="0" err="1">
                <a:solidFill>
                  <a:srgbClr val="204370"/>
                </a:solidFill>
                <a:latin typeface="Montserrat Black"/>
                <a:ea typeface="Montserrat"/>
                <a:cs typeface="Montserrat"/>
                <a:sym typeface="Montserrat Black"/>
              </a:rPr>
              <a:t>pomáhá</a:t>
            </a:r>
            <a:endParaRPr sz="1000" dirty="0">
              <a:solidFill>
                <a:srgbClr val="2043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4680000" y="2536144"/>
            <a:ext cx="18679511" cy="965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cs-CZ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Samosprávy </a:t>
            </a:r>
            <a:r>
              <a:rPr lang="sk-SK" sz="32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měst</a:t>
            </a: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a obcí, nemocnice 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cs-CZ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obyvatelé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, rezidenti, návštevníci, </a:t>
            </a:r>
            <a:r>
              <a:rPr lang="sk-SK" sz="3200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turisté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sk-SK" sz="36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sk-SK" sz="32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Školky</a:t>
            </a: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, školy  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(deti, </a:t>
            </a:r>
            <a:r>
              <a:rPr lang="sk-SK" sz="3200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žáci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sk-SK" sz="3200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studenti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sk-SK" sz="36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Domovy </a:t>
            </a:r>
            <a:r>
              <a:rPr lang="sk-SK" sz="32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pro</a:t>
            </a: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seniori, </a:t>
            </a:r>
            <a:r>
              <a:rPr lang="sk-SK" sz="32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opatrovatelské</a:t>
            </a: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služby </a:t>
            </a:r>
            <a:r>
              <a:rPr lang="sk-SK" sz="3200" dirty="0">
                <a:solidFill>
                  <a:srgbClr val="636363"/>
                </a:solidFill>
                <a:latin typeface="Montserrat" panose="020B0604020202020204" charset="-18"/>
                <a:ea typeface="Montserrat"/>
                <a:cs typeface="Montserrat"/>
                <a:sym typeface="Montserrat"/>
              </a:rPr>
              <a:t>(</a:t>
            </a:r>
            <a:r>
              <a:rPr lang="sk-SK" sz="3200" dirty="0">
                <a:solidFill>
                  <a:srgbClr val="636363"/>
                </a:solidFill>
                <a:latin typeface="Montserrat" panose="020B0604020202020204" charset="-18"/>
                <a:ea typeface="Montserrat"/>
                <a:cs typeface="Montserrat"/>
                <a:sym typeface="Montserrat Black"/>
              </a:rPr>
              <a:t>o</a:t>
            </a:r>
            <a:r>
              <a:rPr lang="sk-SK" sz="3200" dirty="0">
                <a:solidFill>
                  <a:srgbClr val="636363"/>
                </a:solidFill>
                <a:latin typeface="Montserrat" panose="020B0604020202020204" charset="-18"/>
                <a:ea typeface="Montserrat Black"/>
                <a:cs typeface="Montserrat Black"/>
                <a:sym typeface="Montserrat Black"/>
              </a:rPr>
              <a:t>soby s </a:t>
            </a:r>
            <a:r>
              <a:rPr lang="sk-SK" sz="3200" dirty="0" err="1">
                <a:solidFill>
                  <a:srgbClr val="636363"/>
                </a:solidFill>
                <a:latin typeface="Montserrat" panose="020B0604020202020204" charset="-18"/>
                <a:ea typeface="Montserrat Black"/>
                <a:cs typeface="Montserrat Black"/>
                <a:sym typeface="Montserrat Black"/>
              </a:rPr>
              <a:t>potřebou</a:t>
            </a:r>
            <a:r>
              <a:rPr lang="sk-SK" sz="3200" dirty="0">
                <a:solidFill>
                  <a:srgbClr val="636363"/>
                </a:solidFill>
                <a:latin typeface="Montserrat" panose="020B0604020202020204" charset="-18"/>
                <a:ea typeface="Montserrat Black"/>
                <a:cs typeface="Montserrat Black"/>
                <a:sym typeface="Montserrat Black"/>
              </a:rPr>
              <a:t> zdravotní </a:t>
            </a:r>
            <a:r>
              <a:rPr lang="sk-SK" sz="3200" dirty="0" err="1">
                <a:solidFill>
                  <a:srgbClr val="636363"/>
                </a:solidFill>
                <a:latin typeface="Montserrat" panose="020B0604020202020204" charset="-18"/>
                <a:ea typeface="Montserrat Black"/>
                <a:cs typeface="Montserrat Black"/>
                <a:sym typeface="Montserrat Black"/>
              </a:rPr>
              <a:t>asistence</a:t>
            </a:r>
            <a:r>
              <a:rPr lang="sk-SK" sz="3200" dirty="0">
                <a:solidFill>
                  <a:srgbClr val="636363"/>
                </a:solidFill>
                <a:latin typeface="Montserrat" panose="020B0604020202020204" charset="-18"/>
                <a:ea typeface="Montserrat Black"/>
                <a:cs typeface="Montserrat Black"/>
                <a:sym typeface="Montserrat Black"/>
              </a:rPr>
              <a:t>)</a:t>
            </a:r>
            <a:endParaRPr lang="sk-SK" sz="3200" dirty="0">
              <a:latin typeface="Montserrat" panose="020B0604020202020204" charset="-18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sk-SK" sz="32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Technické služby, dopravní podniky, </a:t>
            </a:r>
            <a:r>
              <a:rPr lang="sk-SK" sz="32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korporace</a:t>
            </a: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3200" dirty="0">
                <a:solidFill>
                  <a:srgbClr val="636363"/>
                </a:solidFill>
                <a:latin typeface="Montserrat" panose="020B0604020202020204" charset="-18"/>
                <a:ea typeface="Montserrat"/>
                <a:cs typeface="Montserrat"/>
                <a:sym typeface="Montserrat"/>
              </a:rPr>
              <a:t>(</a:t>
            </a:r>
            <a:r>
              <a:rPr lang="sk-SK" sz="3200" dirty="0" err="1">
                <a:solidFill>
                  <a:srgbClr val="636363"/>
                </a:solidFill>
                <a:latin typeface="Montserrat" panose="020B0604020202020204" charset="-18"/>
                <a:ea typeface="Montserrat"/>
                <a:cs typeface="Montserrat"/>
                <a:sym typeface="Montserrat Black"/>
              </a:rPr>
              <a:t>zaměstnanci</a:t>
            </a:r>
            <a:r>
              <a:rPr lang="sk-SK" sz="3200" dirty="0">
                <a:solidFill>
                  <a:srgbClr val="636363"/>
                </a:solidFill>
                <a:latin typeface="Montserrat" panose="020B0604020202020204" charset="-18"/>
                <a:ea typeface="Montserrat"/>
                <a:cs typeface="Montserrat"/>
                <a:sym typeface="Montserrat Black"/>
              </a:rPr>
              <a:t> s rizikovým </a:t>
            </a:r>
            <a:r>
              <a:rPr lang="sk-SK" sz="3200" dirty="0" err="1">
                <a:solidFill>
                  <a:srgbClr val="636363"/>
                </a:solidFill>
                <a:latin typeface="Montserrat" panose="020B0604020202020204" charset="-18"/>
                <a:ea typeface="Montserrat"/>
                <a:cs typeface="Montserrat"/>
                <a:sym typeface="Montserrat Black"/>
              </a:rPr>
              <a:t>povoláním</a:t>
            </a:r>
            <a:r>
              <a:rPr lang="sk-SK" sz="3200" dirty="0">
                <a:solidFill>
                  <a:srgbClr val="636363"/>
                </a:solidFill>
                <a:latin typeface="Montserrat" panose="020B0604020202020204" charset="-18"/>
                <a:ea typeface="Montserrat"/>
                <a:cs typeface="Montserrat"/>
                <a:sym typeface="Montserrat Black"/>
              </a:rPr>
              <a:t> v </a:t>
            </a:r>
            <a:r>
              <a:rPr lang="sk-SK" sz="3200" dirty="0" err="1">
                <a:solidFill>
                  <a:srgbClr val="636363"/>
                </a:solidFill>
                <a:latin typeface="Montserrat" panose="020B0604020202020204" charset="-18"/>
                <a:ea typeface="Montserrat"/>
                <a:cs typeface="Montserrat"/>
                <a:sym typeface="Montserrat Black"/>
              </a:rPr>
              <a:t>průmyslu</a:t>
            </a:r>
            <a:r>
              <a:rPr lang="sk-SK" sz="3200" dirty="0">
                <a:solidFill>
                  <a:srgbClr val="636363"/>
                </a:solidFill>
                <a:latin typeface="Montserrat" panose="020B0604020202020204" charset="-18"/>
                <a:ea typeface="Montserrat"/>
                <a:cs typeface="Montserrat"/>
                <a:sym typeface="Montserrat Black"/>
              </a:rPr>
              <a:t> nebo </a:t>
            </a:r>
            <a:r>
              <a:rPr lang="sk-SK" sz="3200" dirty="0" err="1">
                <a:solidFill>
                  <a:srgbClr val="636363"/>
                </a:solidFill>
                <a:latin typeface="Montserrat" panose="020B0604020202020204" charset="-18"/>
                <a:ea typeface="Montserrat"/>
                <a:cs typeface="Montserrat"/>
                <a:sym typeface="Montserrat Black"/>
              </a:rPr>
              <a:t>korporacích</a:t>
            </a:r>
            <a:r>
              <a:rPr lang="sk-SK" sz="3200" dirty="0">
                <a:solidFill>
                  <a:srgbClr val="636363"/>
                </a:solidFill>
                <a:latin typeface="Montserrat" panose="020B0604020202020204" charset="-18"/>
                <a:ea typeface="Montserrat"/>
                <a:cs typeface="Montserrat"/>
                <a:sym typeface="Montserrat Black"/>
              </a:rPr>
              <a:t>) </a:t>
            </a:r>
            <a:endParaRPr lang="sk-SK" sz="3200" dirty="0">
              <a:latin typeface="Montserrat" panose="020B0604020202020204" charset="-18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sk-SK" sz="32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sk-SK" sz="32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Řešení</a:t>
            </a: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krízových </a:t>
            </a:r>
            <a:r>
              <a:rPr lang="sk-SK" sz="32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situací</a:t>
            </a: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a záchranných </a:t>
            </a:r>
            <a:r>
              <a:rPr lang="sk-SK" sz="32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akcí</a:t>
            </a: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sk-SK" sz="3200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Městská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3200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policie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, hasiči, </a:t>
            </a:r>
            <a:r>
              <a:rPr lang="sk-SK" sz="3200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záchranáři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sk-SK" sz="24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r>
              <a:rPr lang="sk-SK" sz="3200" b="1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Soukromí</a:t>
            </a:r>
            <a:r>
              <a:rPr lang="sk-SK" sz="3200" b="1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(rodiny, </a:t>
            </a:r>
            <a:r>
              <a:rPr lang="sk-SK" sz="3200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příbuzní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sk-SK" sz="3200" dirty="0" err="1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přátelé</a:t>
            </a:r>
            <a:r>
              <a:rPr lang="sk-SK" sz="3200" dirty="0">
                <a:solidFill>
                  <a:srgbClr val="63636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lvl="0">
              <a:lnSpc>
                <a:spcPct val="150000"/>
              </a:lnSpc>
              <a:buClr>
                <a:srgbClr val="636363"/>
              </a:buClr>
              <a:buSzPts val="2000"/>
            </a:pPr>
            <a:endParaRPr lang="sk-SK" sz="3600" b="1" dirty="0">
              <a:solidFill>
                <a:srgbClr val="636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>
            <a:off x="1998637" y="2659385"/>
            <a:ext cx="0" cy="9009062"/>
          </a:xfrm>
          <a:prstGeom prst="straightConnector1">
            <a:avLst/>
          </a:prstGeom>
          <a:noFill/>
          <a:ln w="9525" cap="flat" cmpd="sng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Montserrat"/>
                <a:ea typeface="Montserrat"/>
                <a:cs typeface="Montserrat"/>
                <a:sym typeface="Montserra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891EB561-BD18-454A-A106-4102E935C25E}"/>
              </a:ext>
            </a:extLst>
          </p:cNvPr>
          <p:cNvSpPr/>
          <p:nvPr/>
        </p:nvSpPr>
        <p:spPr>
          <a:xfrm>
            <a:off x="11484932" y="532758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636363"/>
              </a:buClr>
              <a:buSzPts val="2000"/>
            </a:pPr>
            <a:endParaRPr lang="sk-SK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320890"/>
            <a:ext cx="502234" cy="41192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4884133"/>
            <a:ext cx="502234" cy="41192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6405952"/>
            <a:ext cx="502234" cy="41192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7952641"/>
            <a:ext cx="502234" cy="41192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0154158"/>
            <a:ext cx="502234" cy="41192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1342572"/>
            <a:ext cx="502234" cy="41192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140" y="12195760"/>
            <a:ext cx="3936597" cy="6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"/>
          <p:cNvSpPr txBox="1"/>
          <p:nvPr/>
        </p:nvSpPr>
        <p:spPr>
          <a:xfrm>
            <a:off x="12646025" y="2851850"/>
            <a:ext cx="86775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1500"/>
              <a:buFont typeface="Lato Black"/>
              <a:buNone/>
            </a:pPr>
            <a:r>
              <a:rPr lang="en-US" sz="7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Najdete nás</a:t>
            </a:r>
            <a:endParaRPr sz="7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8" name="Google Shape;398;p31"/>
          <p:cNvCxnSpPr/>
          <p:nvPr/>
        </p:nvCxnSpPr>
        <p:spPr>
          <a:xfrm>
            <a:off x="11037887" y="2344737"/>
            <a:ext cx="0" cy="900906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99" name="Google Shape;399;p31"/>
          <p:cNvSpPr txBox="1"/>
          <p:nvPr/>
        </p:nvSpPr>
        <p:spPr>
          <a:xfrm>
            <a:off x="12646025" y="5029838"/>
            <a:ext cx="6127200" cy="27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400"/>
              <a:buFont typeface="Lato Black"/>
              <a:buNone/>
            </a:pPr>
            <a:r>
              <a:rPr lang="en-US" sz="4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Sídlo</a:t>
            </a:r>
            <a:endParaRPr sz="4000" i="0" u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6363"/>
              </a:buClr>
              <a:buSzPts val="2400"/>
              <a:buFont typeface="Lato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POWERHUB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000"/>
              <a:buFont typeface="Lato Black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Nám. Kinských 6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2000"/>
              <a:buFont typeface="Lato Black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150 00 Praha 5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31"/>
          <p:cNvSpPr txBox="1"/>
          <p:nvPr/>
        </p:nvSpPr>
        <p:spPr>
          <a:xfrm>
            <a:off x="12646025" y="8597612"/>
            <a:ext cx="51783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3600"/>
              <a:buFont typeface="Lato Black"/>
              <a:buNone/>
            </a:pPr>
            <a:r>
              <a:rPr lang="en-US"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Jsme také na</a:t>
            </a:r>
            <a:endParaRPr sz="4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31"/>
          <p:cNvSpPr txBox="1">
            <a:spLocks noGrp="1"/>
          </p:cNvSpPr>
          <p:nvPr>
            <p:ph type="sldNum" idx="12"/>
          </p:nvPr>
        </p:nvSpPr>
        <p:spPr>
          <a:xfrm>
            <a:off x="22812148" y="12666269"/>
            <a:ext cx="1462800" cy="1050000"/>
          </a:xfrm>
          <a:prstGeom prst="rect">
            <a:avLst/>
          </a:prstGeom>
        </p:spPr>
        <p:txBody>
          <a:bodyPr spcFirstLastPara="1" wrap="square" lIns="223450" tIns="223450" rIns="223450" bIns="2234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12782112" y="9883775"/>
            <a:ext cx="1172448" cy="11724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4" name="Google Shape;404;p31"/>
          <p:cNvSpPr/>
          <p:nvPr/>
        </p:nvSpPr>
        <p:spPr>
          <a:xfrm>
            <a:off x="14415825" y="9883775"/>
            <a:ext cx="1172448" cy="11723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28" y="6242723"/>
            <a:ext cx="7396887" cy="12130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XIERA Theme">
  <a:themeElements>
    <a:clrScheme name="XIERA Color Theme">
      <a:dk1>
        <a:srgbClr val="191919"/>
      </a:dk1>
      <a:lt1>
        <a:srgbClr val="FFFFFF"/>
      </a:lt1>
      <a:dk2>
        <a:srgbClr val="000000"/>
      </a:dk2>
      <a:lt2>
        <a:srgbClr val="FFFFFF"/>
      </a:lt2>
      <a:accent1>
        <a:srgbClr val="D63AC4"/>
      </a:accent1>
      <a:accent2>
        <a:srgbClr val="893BC3"/>
      </a:accent2>
      <a:accent3>
        <a:srgbClr val="FE6565"/>
      </a:accent3>
      <a:accent4>
        <a:srgbClr val="FEE0E0"/>
      </a:accent4>
      <a:accent5>
        <a:srgbClr val="636363"/>
      </a:accent5>
      <a:accent6>
        <a:srgbClr val="DDDDDD"/>
      </a:accent6>
      <a:hlink>
        <a:srgbClr val="FFFFFF"/>
      </a:hlink>
      <a:folHlink>
        <a:srgbClr val="63636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445</Words>
  <Application>Microsoft Office PowerPoint</Application>
  <PresentationFormat>Vlastní</PresentationFormat>
  <Paragraphs>69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Arial</vt:lpstr>
      <vt:lpstr>Lato Black</vt:lpstr>
      <vt:lpstr>Lato Light</vt:lpstr>
      <vt:lpstr>Calibri</vt:lpstr>
      <vt:lpstr>Montserrat</vt:lpstr>
      <vt:lpstr>Lato</vt:lpstr>
      <vt:lpstr>Montserrat Black</vt:lpstr>
      <vt:lpstr>Montserrat Light</vt:lpstr>
      <vt:lpstr>1_XIERA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Jiřina Beierová</dc:creator>
  <cp:lastModifiedBy>vr@vupi.cz</cp:lastModifiedBy>
  <cp:revision>78</cp:revision>
  <cp:lastPrinted>2019-10-07T09:48:01Z</cp:lastPrinted>
  <dcterms:modified xsi:type="dcterms:W3CDTF">2020-06-16T08:30:09Z</dcterms:modified>
</cp:coreProperties>
</file>