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282" r:id="rId2"/>
    <p:sldId id="261" r:id="rId3"/>
    <p:sldId id="263" r:id="rId4"/>
    <p:sldId id="281" r:id="rId5"/>
    <p:sldId id="277" r:id="rId6"/>
    <p:sldId id="279" r:id="rId7"/>
    <p:sldId id="271" r:id="rId8"/>
  </p:sldIdLst>
  <p:sldSz cx="24377650" cy="13716000"/>
  <p:notesSz cx="9928225" cy="6797675"/>
  <p:embeddedFontLst>
    <p:embeddedFont>
      <p:font typeface="Lato Black" panose="020B0604020202020204" charset="-18"/>
      <p:regular r:id="rId11"/>
      <p:bold r:id="rId12"/>
      <p:italic r:id="rId13"/>
      <p:boldItalic r:id="rId14"/>
    </p:embeddedFont>
    <p:embeddedFont>
      <p:font typeface="Lato Light" panose="020B0604020202020204" charset="-18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" panose="020B0604020202020204" charset="-18"/>
      <p:regular r:id="rId23"/>
      <p:bold r:id="rId24"/>
      <p:italic r:id="rId25"/>
      <p:boldItalic r:id="rId26"/>
    </p:embeddedFont>
    <p:embeddedFont>
      <p:font typeface="Lato" panose="020B0604020202020204" charset="-18"/>
      <p:regular r:id="rId27"/>
      <p:bold r:id="rId28"/>
      <p:italic r:id="rId29"/>
      <p:boldItalic r:id="rId30"/>
    </p:embeddedFont>
    <p:embeddedFont>
      <p:font typeface="Montserrat Black" panose="020B0604020202020204" charset="-18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112">
          <p15:clr>
            <a:srgbClr val="000000"/>
          </p15:clr>
        </p15:guide>
        <p15:guide id="2" orient="horz" pos="504">
          <p15:clr>
            <a:srgbClr val="000000"/>
          </p15:clr>
        </p15:guide>
        <p15:guide id="3" pos="14254">
          <p15:clr>
            <a:srgbClr val="000000"/>
          </p15:clr>
        </p15:guide>
        <p15:guide id="4" pos="103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  <p15:guide id="3" orient="horz" pos="2141">
          <p15:clr>
            <a:srgbClr val="A4A3A4"/>
          </p15:clr>
        </p15:guide>
        <p15:guide id="4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 autoAdjust="0"/>
    <p:restoredTop sz="93399" autoAdjust="0"/>
  </p:normalViewPr>
  <p:slideViewPr>
    <p:cSldViewPr snapToGrid="0">
      <p:cViewPr varScale="1">
        <p:scale>
          <a:sx n="42" d="100"/>
          <a:sy n="42" d="100"/>
        </p:scale>
        <p:origin x="437" y="48"/>
      </p:cViewPr>
      <p:guideLst>
        <p:guide orient="horz" pos="8112"/>
        <p:guide orient="horz" pos="504"/>
        <p:guide pos="14254"/>
        <p:guide pos="10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-2468" y="-68"/>
      </p:cViewPr>
      <p:guideLst>
        <p:guide orient="horz" pos="2880"/>
        <p:guide pos="2160"/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21" Type="http://schemas.openxmlformats.org/officeDocument/2006/relationships/font" Target="fonts/font11.fntdata"/><Relationship Id="rId34" Type="http://schemas.openxmlformats.org/officeDocument/2006/relationships/font" Target="fonts/font24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font" Target="fonts/font2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font" Target="fonts/font2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31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C52A9-5808-47A7-8DBA-83CCB5F04EC7}" type="datetimeFigureOut">
              <a:rPr lang="sk-SK" smtClean="0"/>
              <a:t>16. 6. 2020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E3CE7-1C64-4E0E-A2C8-3E9776659D6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32925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3696" y="0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56611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3696" y="6456611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44384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/>
              <a:t>V súčasnom svete až príliš často počujeme o</a:t>
            </a:r>
            <a:r>
              <a:rPr lang="sk-SK" baseline="0" dirty="0"/>
              <a:t> tragédiách</a:t>
            </a:r>
            <a:r>
              <a:rPr lang="sk-SK" dirty="0"/>
              <a:t>, či už z médií alebo blízkeho</a:t>
            </a:r>
            <a:r>
              <a:rPr lang="sk-SK" baseline="0" dirty="0"/>
              <a:t> okolia. Práve nešťastné udalosti, ktoré zasahujú naše blízke okolie sa nás dotýkajú najviac. Prepady, znásilnenia, krádeže, násilné bitky na ulici v mnohých prípadoch končia tragicky.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baseline="0" dirty="0"/>
              <a:t>Po tom ako sa tragédia stane, je už neskoro na záchranné riešenia... POĎME IM SPOLOČNE PREDÍSŤ!</a:t>
            </a:r>
            <a:endParaRPr lang="sk-SK" dirty="0"/>
          </a:p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07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dirty="0"/>
              <a:t>Vytvorili sme jedinečnú</a:t>
            </a:r>
            <a:r>
              <a:rPr lang="sk-SK" baseline="0" dirty="0"/>
              <a:t> bezpečnostnú platformu, ktorá prispeje k zvýšeniu bezpečnosti vášho mesta, okolia, rodiny i vás. Moderné riešenie prevencie kriminality – </a:t>
            </a:r>
            <a:r>
              <a:rPr lang="sk-SK" baseline="0" dirty="0" err="1"/>
              <a:t>CitySafety</a:t>
            </a:r>
            <a:r>
              <a:rPr lang="sk-SK" baseline="0" dirty="0"/>
              <a:t> – v sebe skrýva hneď niekoľko </a:t>
            </a:r>
            <a:r>
              <a:rPr lang="sk-SK" baseline="0" dirty="0" err="1"/>
              <a:t>benefitov</a:t>
            </a:r>
            <a:r>
              <a:rPr lang="sk-SK" baseline="0" dirty="0"/>
              <a:t>. Na jednej strane ide o podporu </a:t>
            </a:r>
            <a:r>
              <a:rPr lang="sk-SK" baseline="0" dirty="0" err="1"/>
              <a:t>SmartCity</a:t>
            </a:r>
            <a:r>
              <a:rPr lang="sk-SK" baseline="0" dirty="0"/>
              <a:t> </a:t>
            </a:r>
            <a:r>
              <a:rPr lang="sk-SK" baseline="0" dirty="0" err="1"/>
              <a:t>Governance</a:t>
            </a:r>
            <a:r>
              <a:rPr lang="sk-SK" baseline="0" dirty="0"/>
              <a:t> na strane druhej o jednoduchú praktickú funkčnosť...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baseline="0" dirty="0"/>
              <a:t>Platforma je jednoducho integrovateľná so </a:t>
            </a:r>
            <a:r>
              <a:rPr lang="sk-SK" baseline="0" dirty="0" err="1"/>
              <a:t>smartsystémami</a:t>
            </a:r>
            <a:r>
              <a:rPr lang="sk-SK" baseline="0" dirty="0"/>
              <a:t>  a jej súčasťou je mobilná aplikácia kompatibilná s operačnými systémami </a:t>
            </a:r>
            <a:r>
              <a:rPr lang="sk-SK" baseline="0" dirty="0" err="1"/>
              <a:t>iOS</a:t>
            </a:r>
            <a:r>
              <a:rPr lang="sk-SK" baseline="0" dirty="0"/>
              <a:t> a </a:t>
            </a:r>
            <a:r>
              <a:rPr lang="sk-SK" baseline="0" dirty="0" err="1"/>
              <a:t>Android</a:t>
            </a:r>
            <a:r>
              <a:rPr lang="sk-SK" baseline="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k-SK" baseline="0" dirty="0"/>
              <a:t>Jednoduchosť a rýchlosť použitia, automatizované privolanie pomoci a okamžitá GPS lokalizácia ohrozeného sú kľúčové pre včasný zásah a pomoc v prípade potreby/núdze. </a:t>
            </a:r>
            <a:endParaRPr dirty="0"/>
          </a:p>
        </p:txBody>
      </p:sp>
      <p:sp>
        <p:nvSpPr>
          <p:cNvPr id="166" name="Google Shape;1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6697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5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cs-CZ" sz="1800" b="1" i="1" dirty="0">
                <a:solidFill>
                  <a:schemeClr val="bg1"/>
                </a:solidFill>
              </a:rPr>
              <a:t>Celý proces odeslání zprávy o ohrožení a přijetí této zprávy tak nezabere víc než několik sekund. Operátor, instituce, rodina nebo korporace má přesné informace o osobě, její poloze a úrovni ohrožení. </a:t>
            </a:r>
            <a:endParaRPr lang="cs-CZ" sz="1800" b="1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5" name="Google Shape;2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7522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7551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7551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k-SK" baseline="0" dirty="0"/>
          </a:p>
        </p:txBody>
      </p:sp>
      <p:sp>
        <p:nvSpPr>
          <p:cNvPr id="166" name="Google Shape;1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4805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99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81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drá">
  <p:cSld name="Blank Colour 1">
    <p:bg>
      <p:bgPr>
        <a:solidFill>
          <a:srgbClr val="204370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ur 1 1">
  <p:cSld name="Blank Colour 1_1">
    <p:bg>
      <p:bgPr>
        <a:solidFill>
          <a:srgbClr val="088C45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f">
  <p:cSld name="Blank White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ur 2">
  <p:cSld name="Blank Colour 2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1" name="Google Shape;61;p10"/>
          <p:cNvSpPr txBox="1"/>
          <p:nvPr/>
        </p:nvSpPr>
        <p:spPr>
          <a:xfrm>
            <a:off x="-95700" y="4052900"/>
            <a:ext cx="24573600" cy="9777300"/>
          </a:xfrm>
          <a:prstGeom prst="rect">
            <a:avLst/>
          </a:prstGeom>
          <a:solidFill>
            <a:srgbClr val="2043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3450" tIns="223450" rIns="223450" bIns="223450" anchor="t" anchorCtr="0">
            <a:noAutofit/>
          </a:bodyPr>
          <a:lstStyle>
            <a:lvl1pPr lvl="0" algn="r" rtl="0">
              <a:buNone/>
              <a:defRPr sz="3200">
                <a:solidFill>
                  <a:schemeClr val="tx1"/>
                </a:solidFill>
              </a:defRPr>
            </a:lvl1pPr>
            <a:lvl2pPr lvl="1" algn="r" rtl="0">
              <a:buNone/>
              <a:defRPr sz="3200">
                <a:solidFill>
                  <a:schemeClr val="tx1"/>
                </a:solidFill>
              </a:defRPr>
            </a:lvl2pPr>
            <a:lvl3pPr lvl="2" algn="r" rtl="0">
              <a:buNone/>
              <a:defRPr sz="3200">
                <a:solidFill>
                  <a:schemeClr val="tx1"/>
                </a:solidFill>
              </a:defRPr>
            </a:lvl3pPr>
            <a:lvl4pPr lvl="3" algn="r" rtl="0">
              <a:buNone/>
              <a:defRPr sz="3200">
                <a:solidFill>
                  <a:schemeClr val="tx1"/>
                </a:solidFill>
              </a:defRPr>
            </a:lvl4pPr>
            <a:lvl5pPr lvl="4" algn="r" rtl="0">
              <a:buNone/>
              <a:defRPr sz="3200">
                <a:solidFill>
                  <a:schemeClr val="tx1"/>
                </a:solidFill>
              </a:defRPr>
            </a:lvl5pPr>
            <a:lvl6pPr lvl="5" algn="r" rtl="0">
              <a:buNone/>
              <a:defRPr sz="3200">
                <a:solidFill>
                  <a:schemeClr val="tx1"/>
                </a:solidFill>
              </a:defRPr>
            </a:lvl6pPr>
            <a:lvl7pPr lvl="6" algn="r" rtl="0">
              <a:buNone/>
              <a:defRPr sz="3200">
                <a:solidFill>
                  <a:schemeClr val="tx1"/>
                </a:solidFill>
              </a:defRPr>
            </a:lvl7pPr>
            <a:lvl8pPr lvl="7" algn="r" rtl="0">
              <a:buNone/>
              <a:defRPr sz="3200">
                <a:solidFill>
                  <a:schemeClr val="tx1"/>
                </a:solidFill>
              </a:defRPr>
            </a:lvl8pPr>
            <a:lvl9pPr lvl="8" algn="r" rtl="0">
              <a:buNone/>
              <a:defRPr sz="32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5" r:id="rId3"/>
    <p:sldLayoutId id="2147483656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7;p16">
            <a:extLst>
              <a:ext uri="{FF2B5EF4-FFF2-40B4-BE49-F238E27FC236}">
                <a16:creationId xmlns:a16="http://schemas.microsoft.com/office/drawing/2014/main" xmlns="" id="{1151BF67-0B12-7447-B972-0FE111886117}"/>
              </a:ext>
            </a:extLst>
          </p:cNvPr>
          <p:cNvSpPr txBox="1"/>
          <p:nvPr/>
        </p:nvSpPr>
        <p:spPr>
          <a:xfrm>
            <a:off x="626166" y="10119427"/>
            <a:ext cx="22248684" cy="209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23900"/>
              <a:buFont typeface="Lato Light"/>
              <a:buNone/>
            </a:pPr>
            <a:r>
              <a:rPr lang="sk-SK" sz="9600" dirty="0" err="1">
                <a:solidFill>
                  <a:srgbClr val="F3F3F3"/>
                </a:solidFill>
                <a:latin typeface="Montserrat Black" panose="020B0604020202020204" charset="-18"/>
                <a:ea typeface="Montserrat Light"/>
                <a:cs typeface="Montserrat Light"/>
                <a:sym typeface="Montserrat Light"/>
              </a:rPr>
              <a:t>CitySafety</a:t>
            </a:r>
            <a:endParaRPr sz="9600" dirty="0">
              <a:solidFill>
                <a:srgbClr val="F3F3F3"/>
              </a:solidFill>
              <a:latin typeface="Montserrat Black" panose="020B0604020202020204" charset="-18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TextovéPole 1">
            <a:extLst>
              <a:ext uri="{FF2B5EF4-FFF2-40B4-BE49-F238E27FC236}">
                <a16:creationId xmlns:a16="http://schemas.microsoft.com/office/drawing/2014/main" xmlns="" id="{6376EA3B-596E-E547-8682-F8C9BF254B3D}"/>
              </a:ext>
            </a:extLst>
          </p:cNvPr>
          <p:cNvSpPr txBox="1"/>
          <p:nvPr/>
        </p:nvSpPr>
        <p:spPr>
          <a:xfrm>
            <a:off x="673192" y="11997450"/>
            <a:ext cx="12208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600" b="1" i="1" dirty="0">
                <a:solidFill>
                  <a:schemeClr val="bg1"/>
                </a:solidFill>
                <a:latin typeface="Montserrat Black" panose="020B0604020202020204" charset="-18"/>
              </a:rPr>
              <a:t>Moderní bezpečnostní </a:t>
            </a:r>
            <a:r>
              <a:rPr lang="sk-SK" sz="3600" b="1" i="1" dirty="0" err="1">
                <a:solidFill>
                  <a:schemeClr val="bg1"/>
                </a:solidFill>
                <a:latin typeface="Montserrat Black" panose="020B0604020202020204" charset="-18"/>
              </a:rPr>
              <a:t>řešení</a:t>
            </a:r>
            <a:r>
              <a:rPr lang="sk-SK" sz="3600" b="1" i="1" dirty="0">
                <a:solidFill>
                  <a:schemeClr val="bg1"/>
                </a:solidFill>
                <a:latin typeface="Montserrat Black" panose="020B0604020202020204" charset="-18"/>
              </a:rPr>
              <a:t> pro </a:t>
            </a:r>
            <a:r>
              <a:rPr lang="sk-SK" sz="3600" b="1" i="1" dirty="0" err="1">
                <a:solidFill>
                  <a:schemeClr val="bg1"/>
                </a:solidFill>
                <a:latin typeface="Montserrat Black" panose="020B0604020202020204" charset="-18"/>
              </a:rPr>
              <a:t>města</a:t>
            </a:r>
            <a:r>
              <a:rPr lang="sk-SK" sz="3600" b="1" i="1" dirty="0">
                <a:solidFill>
                  <a:schemeClr val="bg1"/>
                </a:solidFill>
                <a:latin typeface="Montserrat Black" panose="020B0604020202020204" charset="-18"/>
              </a:rPr>
              <a:t> a </a:t>
            </a:r>
            <a:r>
              <a:rPr lang="sk-SK" sz="3600" b="1" i="1" dirty="0" err="1">
                <a:solidFill>
                  <a:schemeClr val="bg1"/>
                </a:solidFill>
                <a:latin typeface="Montserrat Black" panose="020B0604020202020204" charset="-18"/>
              </a:rPr>
              <a:t>občany</a:t>
            </a:r>
            <a:endParaRPr lang="sk-SK" sz="3600" b="1" i="1" dirty="0">
              <a:solidFill>
                <a:schemeClr val="bg1"/>
              </a:solidFill>
              <a:latin typeface="Montserrat Black" panose="020B0604020202020204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E97918E6-1A8F-B34C-85C2-76628DAF6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0966" y="12211158"/>
            <a:ext cx="5029200" cy="82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8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1"/>
          <p:cNvGrpSpPr/>
          <p:nvPr/>
        </p:nvGrpSpPr>
        <p:grpSpPr>
          <a:xfrm>
            <a:off x="14318837" y="3470195"/>
            <a:ext cx="9839019" cy="1734464"/>
            <a:chOff x="0" y="0"/>
            <a:chExt cx="2147483647" cy="2147483646"/>
          </a:xfrm>
        </p:grpSpPr>
        <p:sp>
          <p:nvSpPr>
            <p:cNvPr id="169" name="Google Shape;169;p21"/>
            <p:cNvSpPr txBox="1"/>
            <p:nvPr/>
          </p:nvSpPr>
          <p:spPr>
            <a:xfrm>
              <a:off x="0" y="682773046"/>
              <a:ext cx="2147483646" cy="146471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7475" tIns="108725" rIns="217475" bIns="108725" anchor="t" anchorCtr="0">
              <a:noAutofit/>
            </a:bodyPr>
            <a:lstStyle/>
            <a:p>
              <a:pPr marL="0" marR="0" lvl="0" indent="0" algn="just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36363"/>
                </a:buClr>
                <a:buSzPts val="2000"/>
                <a:buFont typeface="Lato"/>
                <a:buNone/>
              </a:pPr>
              <a:endParaRPr sz="20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0" name="Google Shape;170;p21"/>
            <p:cNvSpPr txBox="1"/>
            <p:nvPr/>
          </p:nvSpPr>
          <p:spPr>
            <a:xfrm>
              <a:off x="105988571" y="0"/>
              <a:ext cx="2147483647" cy="4954630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36363"/>
                </a:buClr>
                <a:buSzPts val="2000"/>
                <a:buFont typeface="Lato Black"/>
                <a:buNone/>
              </a:pPr>
              <a:r>
                <a:rPr lang="sk-SK" sz="2400" i="0" u="none" dirty="0" err="1">
                  <a:solidFill>
                    <a:srgbClr val="636363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Možnost</a:t>
              </a:r>
              <a:r>
                <a:rPr lang="sk-SK" sz="2400" i="0" u="none" dirty="0">
                  <a:solidFill>
                    <a:srgbClr val="636363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 </a:t>
              </a:r>
              <a:r>
                <a:rPr lang="sk-SK" sz="2400" i="0" u="none" dirty="0" err="1">
                  <a:solidFill>
                    <a:srgbClr val="636363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integrace</a:t>
              </a:r>
              <a:r>
                <a:rPr lang="sk-SK" sz="2400" i="0" u="none" dirty="0">
                  <a:solidFill>
                    <a:srgbClr val="636363"/>
                  </a:solidFill>
                  <a:latin typeface="Montserrat Black"/>
                  <a:ea typeface="Montserrat Black"/>
                  <a:cs typeface="Montserrat Black"/>
                  <a:sym typeface="Montserrat Black"/>
                </a:rPr>
                <a:t> na SMART systémy</a:t>
              </a:r>
              <a:endParaRPr sz="24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80" name="Google Shape;180;p21"/>
          <p:cNvSpPr txBox="1"/>
          <p:nvPr/>
        </p:nvSpPr>
        <p:spPr>
          <a:xfrm>
            <a:off x="1239366" y="1020063"/>
            <a:ext cx="12858275" cy="416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11500"/>
              <a:buFont typeface="Lato Black"/>
              <a:buNone/>
            </a:pPr>
            <a:r>
              <a:rPr lang="sk-SK" sz="7200" dirty="0" err="1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Co</a:t>
            </a:r>
            <a:r>
              <a:rPr lang="sk-SK" sz="7200" dirty="0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 je </a:t>
            </a:r>
            <a:r>
              <a:rPr lang="sk-SK" sz="7200" dirty="0" err="1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CitySafety</a:t>
            </a:r>
            <a:endParaRPr sz="1000" dirty="0">
              <a:solidFill>
                <a:srgbClr val="2043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1239366" y="3799936"/>
            <a:ext cx="10095384" cy="593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1)  </a:t>
            </a:r>
            <a:r>
              <a:rPr lang="sk-SK" sz="36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moderní </a:t>
            </a:r>
            <a:r>
              <a:rPr lang="sk-SK" sz="36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bezpečnostní platforma</a:t>
            </a: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endParaRPr lang="sk-SK" sz="32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2) </a:t>
            </a:r>
            <a:r>
              <a:rPr lang="sk-SK" sz="36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efektivní</a:t>
            </a:r>
            <a:r>
              <a:rPr lang="sk-SK" sz="36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sk-SK" sz="36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řešení</a:t>
            </a:r>
            <a:r>
              <a:rPr lang="sk-SK" sz="36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sk-SK" sz="36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prevence</a:t>
            </a:r>
            <a:r>
              <a:rPr lang="sk-SK" sz="36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kriminality </a:t>
            </a: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endParaRPr lang="sk-SK" sz="32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3) </a:t>
            </a:r>
            <a:r>
              <a:rPr lang="sk-SK" sz="36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nástroj </a:t>
            </a:r>
            <a:r>
              <a:rPr lang="sk-SK" sz="36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pro</a:t>
            </a:r>
            <a:r>
              <a:rPr lang="sk-SK" sz="36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zvýšení </a:t>
            </a:r>
            <a:r>
              <a:rPr lang="sk-SK" sz="36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osobní bezpečnosti</a:t>
            </a: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endParaRPr lang="sk-SK" sz="24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endParaRPr lang="sk-SK" sz="24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endParaRPr lang="sk-SK" sz="24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endParaRPr lang="sk-SK" sz="24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200000"/>
              </a:lnSpc>
              <a:buClr>
                <a:srgbClr val="636363"/>
              </a:buClr>
              <a:buSzPts val="2000"/>
            </a:pPr>
            <a:endParaRPr sz="2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2" name="Google Shape;182;p21"/>
          <p:cNvCxnSpPr/>
          <p:nvPr/>
        </p:nvCxnSpPr>
        <p:spPr>
          <a:xfrm>
            <a:off x="12862449" y="2055384"/>
            <a:ext cx="0" cy="9009062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3" name="Google Shape;183;p21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/>
                <a:ea typeface="Montserrat"/>
                <a:cs typeface="Montserrat"/>
                <a:sym typeface="Montserrat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xmlns="" id="{217AA70C-5AC9-40C2-9E58-E6B0DC4C5707}"/>
              </a:ext>
            </a:extLst>
          </p:cNvPr>
          <p:cNvSpPr/>
          <p:nvPr/>
        </p:nvSpPr>
        <p:spPr>
          <a:xfrm>
            <a:off x="14760000" y="4552130"/>
            <a:ext cx="5033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Kompatibilní s </a:t>
            </a:r>
            <a:r>
              <a:rPr lang="sk-SK" sz="2400" dirty="0" err="1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iOS</a:t>
            </a:r>
            <a:r>
              <a:rPr lang="sk-SK" sz="2400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&amp; Android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EEC45D2A-5638-4246-BA8D-2141D066318B}"/>
              </a:ext>
            </a:extLst>
          </p:cNvPr>
          <p:cNvSpPr/>
          <p:nvPr/>
        </p:nvSpPr>
        <p:spPr>
          <a:xfrm>
            <a:off x="14760000" y="11196000"/>
            <a:ext cx="53655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Automatizované </a:t>
            </a:r>
            <a:r>
              <a:rPr lang="sk-SK" sz="2400" dirty="0" err="1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odesílání</a:t>
            </a:r>
            <a:r>
              <a:rPr lang="sk-SK" sz="2400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r>
              <a:rPr lang="sk-SK" sz="2400" dirty="0" err="1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zpráv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891EB561-BD18-454A-A106-4102E935C25E}"/>
              </a:ext>
            </a:extLst>
          </p:cNvPr>
          <p:cNvSpPr/>
          <p:nvPr/>
        </p:nvSpPr>
        <p:spPr>
          <a:xfrm>
            <a:off x="14676906" y="5276578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A99C864F-33EA-4229-A757-597417F2B594}"/>
              </a:ext>
            </a:extLst>
          </p:cNvPr>
          <p:cNvSpPr/>
          <p:nvPr/>
        </p:nvSpPr>
        <p:spPr>
          <a:xfrm>
            <a:off x="14760000" y="5643693"/>
            <a:ext cx="47468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Jednoduché a </a:t>
            </a:r>
            <a:r>
              <a:rPr lang="sk-SK" sz="2400" dirty="0" err="1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rychlé</a:t>
            </a:r>
            <a:r>
              <a:rPr lang="sk-SK" sz="2400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použití</a:t>
            </a:r>
          </a:p>
          <a:p>
            <a:pPr lvl="0">
              <a:buClr>
                <a:srgbClr val="636363"/>
              </a:buClr>
              <a:buSzPts val="2000"/>
            </a:pP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5407" y="3482876"/>
            <a:ext cx="502234" cy="411922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000" y="11216236"/>
            <a:ext cx="502234" cy="411922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000" y="7906213"/>
            <a:ext cx="502234" cy="41192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4" y="12518561"/>
            <a:ext cx="3936597" cy="645602"/>
          </a:xfrm>
          <a:prstGeom prst="rect">
            <a:avLst/>
          </a:prstGeom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000" y="3479300"/>
            <a:ext cx="502234" cy="411922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000" y="4572994"/>
            <a:ext cx="502234" cy="411922"/>
          </a:xfrm>
          <a:prstGeom prst="rect">
            <a:avLst/>
          </a:prstGeom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000" y="5670264"/>
            <a:ext cx="502234" cy="411922"/>
          </a:xfrm>
          <a:prstGeom prst="rect">
            <a:avLst/>
          </a:prstGeom>
        </p:spPr>
      </p:pic>
      <p:sp>
        <p:nvSpPr>
          <p:cNvPr id="32" name="Obdélník 5">
            <a:extLst>
              <a:ext uri="{FF2B5EF4-FFF2-40B4-BE49-F238E27FC236}">
                <a16:creationId xmlns:a16="http://schemas.microsoft.com/office/drawing/2014/main" xmlns="" id="{144FF1AA-F7F8-134A-83BE-10261655FF7F}"/>
              </a:ext>
            </a:extLst>
          </p:cNvPr>
          <p:cNvSpPr/>
          <p:nvPr/>
        </p:nvSpPr>
        <p:spPr>
          <a:xfrm>
            <a:off x="14760000" y="7696675"/>
            <a:ext cx="7487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"/>
                <a:cs typeface="Montserrat"/>
                <a:sym typeface="Montserrat Black"/>
              </a:rPr>
              <a:t>Vytváranie zón s automatickým prepnutím užívateľa do stavu ohrozenia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" name="Obrázek 28">
            <a:extLst>
              <a:ext uri="{FF2B5EF4-FFF2-40B4-BE49-F238E27FC236}">
                <a16:creationId xmlns:a16="http://schemas.microsoft.com/office/drawing/2014/main" xmlns="" id="{E4076CF5-273D-5B46-BEFE-B5F8BA1C2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000" y="9002860"/>
            <a:ext cx="502234" cy="411922"/>
          </a:xfrm>
          <a:prstGeom prst="rect">
            <a:avLst/>
          </a:prstGeom>
        </p:spPr>
      </p:pic>
      <p:sp>
        <p:nvSpPr>
          <p:cNvPr id="34" name="Obdélník 5">
            <a:extLst>
              <a:ext uri="{FF2B5EF4-FFF2-40B4-BE49-F238E27FC236}">
                <a16:creationId xmlns:a16="http://schemas.microsoft.com/office/drawing/2014/main" xmlns="" id="{F0A3E2F5-2629-F845-B86E-04551E41E7E6}"/>
              </a:ext>
            </a:extLst>
          </p:cNvPr>
          <p:cNvSpPr/>
          <p:nvPr/>
        </p:nvSpPr>
        <p:spPr>
          <a:xfrm>
            <a:off x="14760000" y="8977988"/>
            <a:ext cx="74873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"/>
                <a:cs typeface="Montserrat"/>
                <a:sym typeface="Montserrat Black"/>
              </a:rPr>
              <a:t>Aktívny monitoring počtu ohrozených osôb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Google Shape;173;p21">
            <a:extLst>
              <a:ext uri="{FF2B5EF4-FFF2-40B4-BE49-F238E27FC236}">
                <a16:creationId xmlns:a16="http://schemas.microsoft.com/office/drawing/2014/main" xmlns="" id="{27B48A9F-5292-6847-98FD-8154E8444D61}"/>
              </a:ext>
            </a:extLst>
          </p:cNvPr>
          <p:cNvSpPr txBox="1"/>
          <p:nvPr/>
        </p:nvSpPr>
        <p:spPr>
          <a:xfrm>
            <a:off x="14760000" y="10080373"/>
            <a:ext cx="8106589" cy="434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2000"/>
              <a:buFont typeface="Lato Black"/>
              <a:buNone/>
            </a:pPr>
            <a:r>
              <a:rPr lang="sk-SK" sz="2400" i="0" u="none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Okamžitá GPS </a:t>
            </a:r>
            <a:r>
              <a:rPr lang="sk-SK" sz="2400" i="0" u="none" dirty="0" err="1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lokalizace</a:t>
            </a:r>
            <a:r>
              <a:rPr lang="sk-SK" sz="2400" i="0" u="none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r>
              <a:rPr lang="sk-SK" sz="2400" i="0" u="none" dirty="0" err="1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ohrožené</a:t>
            </a:r>
            <a:r>
              <a:rPr lang="sk-SK" sz="2400" i="0" u="none" dirty="0">
                <a:solidFill>
                  <a:srgbClr val="636363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osoby</a:t>
            </a:r>
            <a:endParaRPr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6" name="Obrázek 27">
            <a:extLst>
              <a:ext uri="{FF2B5EF4-FFF2-40B4-BE49-F238E27FC236}">
                <a16:creationId xmlns:a16="http://schemas.microsoft.com/office/drawing/2014/main" xmlns="" id="{F279395F-CDDF-824E-9E52-48E5E6B9A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8000" y="10091742"/>
            <a:ext cx="502234" cy="4119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"/>
          <p:cNvSpPr txBox="1"/>
          <p:nvPr/>
        </p:nvSpPr>
        <p:spPr>
          <a:xfrm>
            <a:off x="7944815" y="1452375"/>
            <a:ext cx="7878203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5400"/>
              <a:buFont typeface="Lato Black"/>
              <a:buNone/>
            </a:pPr>
            <a:r>
              <a:rPr lang="sk-SK" sz="6600" dirty="0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Jak to funguje?</a:t>
            </a:r>
            <a:endParaRPr sz="6600" dirty="0">
              <a:solidFill>
                <a:srgbClr val="2043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31" name="Google Shape;231;p23"/>
          <p:cNvGrpSpPr/>
          <p:nvPr/>
        </p:nvGrpSpPr>
        <p:grpSpPr>
          <a:xfrm>
            <a:off x="2947226" y="8475107"/>
            <a:ext cx="297224" cy="534167"/>
            <a:chOff x="0" y="0"/>
            <a:chExt cx="2147483647" cy="2147483646"/>
          </a:xfrm>
        </p:grpSpPr>
        <p:sp>
          <p:nvSpPr>
            <p:cNvPr id="232" name="Google Shape;232;p23"/>
            <p:cNvSpPr/>
            <p:nvPr/>
          </p:nvSpPr>
          <p:spPr>
            <a:xfrm>
              <a:off x="0" y="0"/>
              <a:ext cx="2147483647" cy="2147483646"/>
            </a:xfrm>
            <a:prstGeom prst="roundRect">
              <a:avLst>
                <a:gd name="adj" fmla="val 2821"/>
              </a:avLst>
            </a:prstGeom>
            <a:noFill/>
            <a:ln w="571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856580691" y="105121493"/>
              <a:ext cx="434322537" cy="53746373"/>
            </a:xfrm>
            <a:prstGeom prst="roundRect">
              <a:avLst>
                <a:gd name="adj" fmla="val 1080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72387150" y="293233403"/>
              <a:ext cx="2005275450" cy="1451665929"/>
            </a:xfrm>
            <a:prstGeom prst="roundRect">
              <a:avLst>
                <a:gd name="adj" fmla="val 314"/>
              </a:avLst>
            </a:prstGeom>
            <a:solidFill>
              <a:schemeClr val="lt1">
                <a:alpha val="19607"/>
              </a:schemeClr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35" name="Google Shape;235;p23"/>
            <p:cNvSpPr/>
            <p:nvPr/>
          </p:nvSpPr>
          <p:spPr>
            <a:xfrm>
              <a:off x="868644963" y="1825005272"/>
              <a:ext cx="386064460" cy="214985492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242" name="Google Shape;242;p23"/>
          <p:cNvGrpSpPr/>
          <p:nvPr/>
        </p:nvGrpSpPr>
        <p:grpSpPr>
          <a:xfrm>
            <a:off x="15886166" y="10473400"/>
            <a:ext cx="1905952" cy="1609182"/>
            <a:chOff x="0" y="0"/>
            <a:chExt cx="2147483647" cy="2147483646"/>
          </a:xfrm>
        </p:grpSpPr>
        <p:sp>
          <p:nvSpPr>
            <p:cNvPr id="243" name="Google Shape;243;p23"/>
            <p:cNvSpPr/>
            <p:nvPr/>
          </p:nvSpPr>
          <p:spPr>
            <a:xfrm>
              <a:off x="0" y="0"/>
              <a:ext cx="2147483647" cy="1727854802"/>
            </a:xfrm>
            <a:prstGeom prst="roundRect">
              <a:avLst>
                <a:gd name="adj" fmla="val 743"/>
              </a:avLst>
            </a:prstGeom>
            <a:noFill/>
            <a:ln w="571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65112307" y="90138738"/>
              <a:ext cx="2002709633" cy="1358059721"/>
            </a:xfrm>
            <a:prstGeom prst="roundRect">
              <a:avLst>
                <a:gd name="adj" fmla="val 449"/>
              </a:avLst>
            </a:prstGeom>
            <a:solidFill>
              <a:schemeClr val="lt1">
                <a:alpha val="19607"/>
              </a:schemeClr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45" name="Google Shape;245;p23"/>
            <p:cNvSpPr txBox="1"/>
            <p:nvPr/>
          </p:nvSpPr>
          <p:spPr>
            <a:xfrm>
              <a:off x="856580522" y="1774459609"/>
              <a:ext cx="434322537" cy="315432941"/>
            </a:xfrm>
            <a:prstGeom prst="rect">
              <a:avLst/>
            </a:prstGeom>
            <a:noFill/>
            <a:ln w="571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cxnSp>
          <p:nvCxnSpPr>
            <p:cNvPr id="246" name="Google Shape;246;p23"/>
            <p:cNvCxnSpPr/>
            <p:nvPr/>
          </p:nvCxnSpPr>
          <p:spPr>
            <a:xfrm>
              <a:off x="0" y="1544095539"/>
              <a:ext cx="2147483647" cy="0"/>
            </a:xfrm>
            <a:prstGeom prst="straightConnector1">
              <a:avLst/>
            </a:prstGeom>
            <a:noFill/>
            <a:ln w="57150" cap="flat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247" name="Google Shape;247;p23"/>
            <p:cNvSpPr txBox="1"/>
            <p:nvPr/>
          </p:nvSpPr>
          <p:spPr>
            <a:xfrm>
              <a:off x="711806221" y="2091210280"/>
              <a:ext cx="723870843" cy="56273366"/>
            </a:xfrm>
            <a:prstGeom prst="rect">
              <a:avLst/>
            </a:prstGeom>
            <a:noFill/>
            <a:ln w="571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248" name="Google Shape;248;p23"/>
          <p:cNvGrpSpPr/>
          <p:nvPr/>
        </p:nvGrpSpPr>
        <p:grpSpPr>
          <a:xfrm>
            <a:off x="16263032" y="8479466"/>
            <a:ext cx="1021528" cy="1056931"/>
            <a:chOff x="0" y="0"/>
            <a:chExt cx="2147483647" cy="2147483646"/>
          </a:xfrm>
        </p:grpSpPr>
        <p:sp>
          <p:nvSpPr>
            <p:cNvPr id="249" name="Google Shape;249;p23"/>
            <p:cNvSpPr/>
            <p:nvPr/>
          </p:nvSpPr>
          <p:spPr>
            <a:xfrm>
              <a:off x="0" y="0"/>
              <a:ext cx="2147483647" cy="2147483646"/>
            </a:xfrm>
            <a:prstGeom prst="roundRect">
              <a:avLst>
                <a:gd name="adj" fmla="val 1084"/>
              </a:avLst>
            </a:prstGeom>
            <a:noFill/>
            <a:ln w="5715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0" name="Google Shape;250;p23"/>
            <p:cNvSpPr/>
            <p:nvPr/>
          </p:nvSpPr>
          <p:spPr>
            <a:xfrm>
              <a:off x="919197684" y="41824232"/>
              <a:ext cx="309087865" cy="53746373"/>
            </a:xfrm>
            <a:prstGeom prst="roundRect">
              <a:avLst>
                <a:gd name="adj" fmla="val 1080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1" name="Google Shape;251;p23"/>
            <p:cNvSpPr/>
            <p:nvPr/>
          </p:nvSpPr>
          <p:spPr>
            <a:xfrm>
              <a:off x="73238863" y="133019862"/>
              <a:ext cx="2001005640" cy="1611879946"/>
            </a:xfrm>
            <a:prstGeom prst="roundRect">
              <a:avLst>
                <a:gd name="adj" fmla="val 314"/>
              </a:avLst>
            </a:prstGeom>
            <a:solidFill>
              <a:schemeClr val="lt1">
                <a:alpha val="19607"/>
              </a:schemeClr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 dirty="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2" name="Google Shape;252;p23"/>
            <p:cNvSpPr/>
            <p:nvPr/>
          </p:nvSpPr>
          <p:spPr>
            <a:xfrm>
              <a:off x="936369367" y="1825005648"/>
              <a:ext cx="274744757" cy="214985492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0" i="0" u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256" name="Google Shape;256;p23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/>
                <a:ea typeface="Montserrat"/>
                <a:cs typeface="Montserrat"/>
                <a:sym typeface="Montserrat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Google Shape;806;p36">
            <a:extLst>
              <a:ext uri="{FF2B5EF4-FFF2-40B4-BE49-F238E27FC236}">
                <a16:creationId xmlns:a16="http://schemas.microsoft.com/office/drawing/2014/main" xmlns="" id="{B82E8EDE-6729-42AD-81DE-EB1AE9E691A2}"/>
              </a:ext>
            </a:extLst>
          </p:cNvPr>
          <p:cNvSpPr/>
          <p:nvPr/>
        </p:nvSpPr>
        <p:spPr>
          <a:xfrm>
            <a:off x="3844555" y="8626273"/>
            <a:ext cx="3474537" cy="2729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56" y="10106"/>
                </a:moveTo>
                <a:lnTo>
                  <a:pt x="16547" y="288"/>
                </a:lnTo>
                <a:cubicBezTo>
                  <a:pt x="16458" y="110"/>
                  <a:pt x="16336" y="0"/>
                  <a:pt x="16200" y="0"/>
                </a:cubicBezTo>
                <a:cubicBezTo>
                  <a:pt x="15929" y="0"/>
                  <a:pt x="15709" y="439"/>
                  <a:pt x="15709" y="982"/>
                </a:cubicBezTo>
                <a:cubicBezTo>
                  <a:pt x="15709" y="1253"/>
                  <a:pt x="15764" y="1499"/>
                  <a:pt x="15853" y="1676"/>
                </a:cubicBezTo>
                <a:lnTo>
                  <a:pt x="19924" y="9818"/>
                </a:lnTo>
                <a:lnTo>
                  <a:pt x="491" y="9818"/>
                </a:lnTo>
                <a:cubicBezTo>
                  <a:pt x="220" y="9818"/>
                  <a:pt x="0" y="10257"/>
                  <a:pt x="0" y="10800"/>
                </a:cubicBezTo>
                <a:cubicBezTo>
                  <a:pt x="0" y="11343"/>
                  <a:pt x="220" y="11782"/>
                  <a:pt x="491" y="11782"/>
                </a:cubicBezTo>
                <a:lnTo>
                  <a:pt x="19924" y="11782"/>
                </a:lnTo>
                <a:lnTo>
                  <a:pt x="15853" y="19924"/>
                </a:lnTo>
                <a:cubicBezTo>
                  <a:pt x="15764" y="20102"/>
                  <a:pt x="15709" y="20347"/>
                  <a:pt x="15709" y="20618"/>
                </a:cubicBezTo>
                <a:cubicBezTo>
                  <a:pt x="15709" y="21161"/>
                  <a:pt x="15929" y="21600"/>
                  <a:pt x="16200" y="21600"/>
                </a:cubicBezTo>
                <a:cubicBezTo>
                  <a:pt x="16336" y="21600"/>
                  <a:pt x="16458" y="21491"/>
                  <a:pt x="16547" y="21312"/>
                </a:cubicBezTo>
                <a:lnTo>
                  <a:pt x="21456" y="11494"/>
                </a:lnTo>
                <a:cubicBezTo>
                  <a:pt x="21545" y="11317"/>
                  <a:pt x="21600" y="11071"/>
                  <a:pt x="21600" y="10800"/>
                </a:cubicBezTo>
                <a:cubicBezTo>
                  <a:pt x="21600" y="10529"/>
                  <a:pt x="21545" y="10284"/>
                  <a:pt x="21456" y="1010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6" name="Google Shape;842;p36">
            <a:extLst>
              <a:ext uri="{FF2B5EF4-FFF2-40B4-BE49-F238E27FC236}">
                <a16:creationId xmlns:a16="http://schemas.microsoft.com/office/drawing/2014/main" xmlns="" id="{432F74C3-7B3E-4FA6-9874-4352275CD16C}"/>
              </a:ext>
            </a:extLst>
          </p:cNvPr>
          <p:cNvSpPr/>
          <p:nvPr/>
        </p:nvSpPr>
        <p:spPr>
          <a:xfrm>
            <a:off x="16524706" y="6210652"/>
            <a:ext cx="557212" cy="558800"/>
          </a:xfrm>
          <a:custGeom>
            <a:avLst/>
            <a:gdLst/>
            <a:ahLst/>
            <a:cxnLst/>
            <a:rect l="l" t="t" r="r" b="b"/>
            <a:pathLst>
              <a:path w="21531" h="21600" extrusionOk="0">
                <a:moveTo>
                  <a:pt x="6365" y="15409"/>
                </a:moveTo>
                <a:cubicBezTo>
                  <a:pt x="5782" y="14888"/>
                  <a:pt x="4858" y="14006"/>
                  <a:pt x="3935" y="12895"/>
                </a:cubicBezTo>
                <a:cubicBezTo>
                  <a:pt x="2587" y="11273"/>
                  <a:pt x="979" y="8835"/>
                  <a:pt x="979" y="6430"/>
                </a:cubicBezTo>
                <a:cubicBezTo>
                  <a:pt x="979" y="3427"/>
                  <a:pt x="3396" y="982"/>
                  <a:pt x="6366" y="982"/>
                </a:cubicBezTo>
                <a:cubicBezTo>
                  <a:pt x="9336" y="982"/>
                  <a:pt x="11752" y="3427"/>
                  <a:pt x="11752" y="6430"/>
                </a:cubicBezTo>
                <a:cubicBezTo>
                  <a:pt x="11752" y="10208"/>
                  <a:pt x="7888" y="14044"/>
                  <a:pt x="6365" y="15409"/>
                </a:cubicBezTo>
                <a:moveTo>
                  <a:pt x="6366" y="0"/>
                </a:moveTo>
                <a:cubicBezTo>
                  <a:pt x="2850" y="0"/>
                  <a:pt x="0" y="2879"/>
                  <a:pt x="0" y="6430"/>
                </a:cubicBezTo>
                <a:cubicBezTo>
                  <a:pt x="0" y="11655"/>
                  <a:pt x="6366" y="16701"/>
                  <a:pt x="6366" y="16701"/>
                </a:cubicBezTo>
                <a:cubicBezTo>
                  <a:pt x="6366" y="16701"/>
                  <a:pt x="12732" y="11655"/>
                  <a:pt x="12732" y="6430"/>
                </a:cubicBezTo>
                <a:cubicBezTo>
                  <a:pt x="12732" y="2879"/>
                  <a:pt x="9882" y="0"/>
                  <a:pt x="6366" y="0"/>
                </a:cubicBezTo>
                <a:moveTo>
                  <a:pt x="17357" y="19604"/>
                </a:moveTo>
                <a:cubicBezTo>
                  <a:pt x="17127" y="19764"/>
                  <a:pt x="16856" y="19909"/>
                  <a:pt x="16554" y="20033"/>
                </a:cubicBezTo>
                <a:cubicBezTo>
                  <a:pt x="16304" y="20137"/>
                  <a:pt x="16185" y="20424"/>
                  <a:pt x="16288" y="20675"/>
                </a:cubicBezTo>
                <a:cubicBezTo>
                  <a:pt x="16365" y="20865"/>
                  <a:pt x="16548" y="20979"/>
                  <a:pt x="16740" y="20979"/>
                </a:cubicBezTo>
                <a:cubicBezTo>
                  <a:pt x="16802" y="20979"/>
                  <a:pt x="16866" y="20967"/>
                  <a:pt x="16926" y="20942"/>
                </a:cubicBezTo>
                <a:cubicBezTo>
                  <a:pt x="17294" y="20790"/>
                  <a:pt x="17627" y="20611"/>
                  <a:pt x="17915" y="20411"/>
                </a:cubicBezTo>
                <a:cubicBezTo>
                  <a:pt x="18138" y="20256"/>
                  <a:pt x="18193" y="19950"/>
                  <a:pt x="18039" y="19727"/>
                </a:cubicBezTo>
                <a:cubicBezTo>
                  <a:pt x="17885" y="19505"/>
                  <a:pt x="17579" y="19449"/>
                  <a:pt x="17357" y="19604"/>
                </a:cubicBezTo>
                <a:moveTo>
                  <a:pt x="16249" y="13042"/>
                </a:moveTo>
                <a:cubicBezTo>
                  <a:pt x="16109" y="12790"/>
                  <a:pt x="16024" y="12529"/>
                  <a:pt x="15995" y="12265"/>
                </a:cubicBezTo>
                <a:cubicBezTo>
                  <a:pt x="15966" y="11995"/>
                  <a:pt x="15731" y="11801"/>
                  <a:pt x="15456" y="11829"/>
                </a:cubicBezTo>
                <a:cubicBezTo>
                  <a:pt x="15187" y="11859"/>
                  <a:pt x="14992" y="12100"/>
                  <a:pt x="15022" y="12370"/>
                </a:cubicBezTo>
                <a:cubicBezTo>
                  <a:pt x="15064" y="12767"/>
                  <a:pt x="15190" y="13154"/>
                  <a:pt x="15395" y="13522"/>
                </a:cubicBezTo>
                <a:cubicBezTo>
                  <a:pt x="15484" y="13682"/>
                  <a:pt x="15651" y="13773"/>
                  <a:pt x="15822" y="13773"/>
                </a:cubicBezTo>
                <a:cubicBezTo>
                  <a:pt x="15904" y="13773"/>
                  <a:pt x="15985" y="13753"/>
                  <a:pt x="16061" y="13710"/>
                </a:cubicBezTo>
                <a:cubicBezTo>
                  <a:pt x="16297" y="13578"/>
                  <a:pt x="16382" y="13279"/>
                  <a:pt x="16249" y="13042"/>
                </a:cubicBezTo>
                <a:moveTo>
                  <a:pt x="18249" y="15254"/>
                </a:moveTo>
                <a:cubicBezTo>
                  <a:pt x="18041" y="14981"/>
                  <a:pt x="17803" y="14708"/>
                  <a:pt x="17538" y="14439"/>
                </a:cubicBezTo>
                <a:cubicBezTo>
                  <a:pt x="17349" y="14246"/>
                  <a:pt x="17039" y="14244"/>
                  <a:pt x="16845" y="14434"/>
                </a:cubicBezTo>
                <a:cubicBezTo>
                  <a:pt x="16653" y="14624"/>
                  <a:pt x="16651" y="14935"/>
                  <a:pt x="16841" y="15129"/>
                </a:cubicBezTo>
                <a:cubicBezTo>
                  <a:pt x="17076" y="15368"/>
                  <a:pt x="17288" y="15612"/>
                  <a:pt x="17471" y="15851"/>
                </a:cubicBezTo>
                <a:cubicBezTo>
                  <a:pt x="17568" y="15977"/>
                  <a:pt x="17713" y="16043"/>
                  <a:pt x="17860" y="16043"/>
                </a:cubicBezTo>
                <a:cubicBezTo>
                  <a:pt x="17964" y="16043"/>
                  <a:pt x="18068" y="16011"/>
                  <a:pt x="18157" y="15942"/>
                </a:cubicBezTo>
                <a:cubicBezTo>
                  <a:pt x="18373" y="15777"/>
                  <a:pt x="18413" y="15469"/>
                  <a:pt x="18249" y="15254"/>
                </a:cubicBezTo>
                <a:moveTo>
                  <a:pt x="21476" y="5928"/>
                </a:moveTo>
                <a:cubicBezTo>
                  <a:pt x="21352" y="5687"/>
                  <a:pt x="21057" y="5592"/>
                  <a:pt x="20817" y="5717"/>
                </a:cubicBezTo>
                <a:cubicBezTo>
                  <a:pt x="20817" y="5717"/>
                  <a:pt x="20650" y="5803"/>
                  <a:pt x="20371" y="5962"/>
                </a:cubicBezTo>
                <a:cubicBezTo>
                  <a:pt x="20136" y="6096"/>
                  <a:pt x="20054" y="6396"/>
                  <a:pt x="20188" y="6632"/>
                </a:cubicBezTo>
                <a:cubicBezTo>
                  <a:pt x="20278" y="6791"/>
                  <a:pt x="20444" y="6880"/>
                  <a:pt x="20614" y="6880"/>
                </a:cubicBezTo>
                <a:cubicBezTo>
                  <a:pt x="20697" y="6880"/>
                  <a:pt x="20780" y="6859"/>
                  <a:pt x="20856" y="6815"/>
                </a:cubicBezTo>
                <a:cubicBezTo>
                  <a:pt x="21108" y="6672"/>
                  <a:pt x="21261" y="6592"/>
                  <a:pt x="21265" y="6590"/>
                </a:cubicBezTo>
                <a:cubicBezTo>
                  <a:pt x="21506" y="6466"/>
                  <a:pt x="21600" y="6170"/>
                  <a:pt x="21476" y="5928"/>
                </a:cubicBezTo>
                <a:moveTo>
                  <a:pt x="18659" y="16886"/>
                </a:moveTo>
                <a:cubicBezTo>
                  <a:pt x="18395" y="16941"/>
                  <a:pt x="18225" y="17201"/>
                  <a:pt x="18280" y="17467"/>
                </a:cubicBezTo>
                <a:cubicBezTo>
                  <a:pt x="18312" y="17625"/>
                  <a:pt x="18330" y="17781"/>
                  <a:pt x="18330" y="17929"/>
                </a:cubicBezTo>
                <a:cubicBezTo>
                  <a:pt x="18330" y="18050"/>
                  <a:pt x="18318" y="18171"/>
                  <a:pt x="18296" y="18287"/>
                </a:cubicBezTo>
                <a:cubicBezTo>
                  <a:pt x="18244" y="18554"/>
                  <a:pt x="18418" y="18811"/>
                  <a:pt x="18683" y="18862"/>
                </a:cubicBezTo>
                <a:cubicBezTo>
                  <a:pt x="18715" y="18869"/>
                  <a:pt x="18746" y="18871"/>
                  <a:pt x="18777" y="18871"/>
                </a:cubicBezTo>
                <a:cubicBezTo>
                  <a:pt x="19007" y="18871"/>
                  <a:pt x="19212" y="18708"/>
                  <a:pt x="19257" y="18473"/>
                </a:cubicBezTo>
                <a:cubicBezTo>
                  <a:pt x="19292" y="18296"/>
                  <a:pt x="19309" y="18114"/>
                  <a:pt x="19309" y="17929"/>
                </a:cubicBezTo>
                <a:cubicBezTo>
                  <a:pt x="19309" y="17715"/>
                  <a:pt x="19285" y="17492"/>
                  <a:pt x="19239" y="17267"/>
                </a:cubicBezTo>
                <a:cubicBezTo>
                  <a:pt x="19183" y="17001"/>
                  <a:pt x="18923" y="16832"/>
                  <a:pt x="18659" y="16886"/>
                </a:cubicBezTo>
                <a:moveTo>
                  <a:pt x="18590" y="7106"/>
                </a:moveTo>
                <a:cubicBezTo>
                  <a:pt x="18317" y="7303"/>
                  <a:pt x="18035" y="7518"/>
                  <a:pt x="17756" y="7745"/>
                </a:cubicBezTo>
                <a:cubicBezTo>
                  <a:pt x="17546" y="7917"/>
                  <a:pt x="17515" y="8226"/>
                  <a:pt x="17686" y="8436"/>
                </a:cubicBezTo>
                <a:cubicBezTo>
                  <a:pt x="17783" y="8556"/>
                  <a:pt x="17924" y="8617"/>
                  <a:pt x="18066" y="8617"/>
                </a:cubicBezTo>
                <a:cubicBezTo>
                  <a:pt x="18174" y="8617"/>
                  <a:pt x="18284" y="8581"/>
                  <a:pt x="18374" y="8507"/>
                </a:cubicBezTo>
                <a:cubicBezTo>
                  <a:pt x="18637" y="8292"/>
                  <a:pt x="18903" y="8090"/>
                  <a:pt x="19161" y="7905"/>
                </a:cubicBezTo>
                <a:cubicBezTo>
                  <a:pt x="19380" y="7747"/>
                  <a:pt x="19431" y="7440"/>
                  <a:pt x="19273" y="7220"/>
                </a:cubicBezTo>
                <a:cubicBezTo>
                  <a:pt x="19116" y="6999"/>
                  <a:pt x="18810" y="6949"/>
                  <a:pt x="18590" y="7106"/>
                </a:cubicBezTo>
                <a:moveTo>
                  <a:pt x="14704" y="20512"/>
                </a:moveTo>
                <a:cubicBezTo>
                  <a:pt x="14393" y="20556"/>
                  <a:pt x="14065" y="20590"/>
                  <a:pt x="13729" y="20611"/>
                </a:cubicBezTo>
                <a:cubicBezTo>
                  <a:pt x="13459" y="20629"/>
                  <a:pt x="13254" y="20863"/>
                  <a:pt x="13272" y="21134"/>
                </a:cubicBezTo>
                <a:cubicBezTo>
                  <a:pt x="13289" y="21394"/>
                  <a:pt x="13504" y="21593"/>
                  <a:pt x="13760" y="21593"/>
                </a:cubicBezTo>
                <a:cubicBezTo>
                  <a:pt x="13771" y="21593"/>
                  <a:pt x="13781" y="21592"/>
                  <a:pt x="13792" y="21592"/>
                </a:cubicBezTo>
                <a:cubicBezTo>
                  <a:pt x="14152" y="21568"/>
                  <a:pt x="14506" y="21533"/>
                  <a:pt x="14842" y="21485"/>
                </a:cubicBezTo>
                <a:cubicBezTo>
                  <a:pt x="15110" y="21447"/>
                  <a:pt x="15296" y="21198"/>
                  <a:pt x="15258" y="20929"/>
                </a:cubicBezTo>
                <a:cubicBezTo>
                  <a:pt x="15220" y="20661"/>
                  <a:pt x="14973" y="20472"/>
                  <a:pt x="14704" y="20512"/>
                </a:cubicBezTo>
                <a:moveTo>
                  <a:pt x="8893" y="20109"/>
                </a:moveTo>
                <a:cubicBezTo>
                  <a:pt x="8582" y="19997"/>
                  <a:pt x="8299" y="19866"/>
                  <a:pt x="8052" y="19721"/>
                </a:cubicBezTo>
                <a:cubicBezTo>
                  <a:pt x="7818" y="19582"/>
                  <a:pt x="7519" y="19663"/>
                  <a:pt x="7382" y="19896"/>
                </a:cubicBezTo>
                <a:cubicBezTo>
                  <a:pt x="7244" y="20130"/>
                  <a:pt x="7323" y="20432"/>
                  <a:pt x="7556" y="20568"/>
                </a:cubicBezTo>
                <a:cubicBezTo>
                  <a:pt x="7856" y="20744"/>
                  <a:pt x="8194" y="20901"/>
                  <a:pt x="8562" y="21034"/>
                </a:cubicBezTo>
                <a:cubicBezTo>
                  <a:pt x="8617" y="21053"/>
                  <a:pt x="8672" y="21062"/>
                  <a:pt x="8728" y="21062"/>
                </a:cubicBezTo>
                <a:cubicBezTo>
                  <a:pt x="8928" y="21062"/>
                  <a:pt x="9117" y="20938"/>
                  <a:pt x="9189" y="20737"/>
                </a:cubicBezTo>
                <a:cubicBezTo>
                  <a:pt x="9280" y="20482"/>
                  <a:pt x="9148" y="20200"/>
                  <a:pt x="8893" y="20109"/>
                </a:cubicBezTo>
                <a:moveTo>
                  <a:pt x="11751" y="20618"/>
                </a:moveTo>
                <a:cubicBezTo>
                  <a:pt x="11412" y="20600"/>
                  <a:pt x="11082" y="20572"/>
                  <a:pt x="10771" y="20533"/>
                </a:cubicBezTo>
                <a:cubicBezTo>
                  <a:pt x="10502" y="20493"/>
                  <a:pt x="10258" y="20690"/>
                  <a:pt x="10225" y="20959"/>
                </a:cubicBezTo>
                <a:cubicBezTo>
                  <a:pt x="10191" y="21229"/>
                  <a:pt x="10382" y="21474"/>
                  <a:pt x="10650" y="21507"/>
                </a:cubicBezTo>
                <a:cubicBezTo>
                  <a:pt x="10984" y="21549"/>
                  <a:pt x="11337" y="21580"/>
                  <a:pt x="11699" y="21600"/>
                </a:cubicBezTo>
                <a:cubicBezTo>
                  <a:pt x="11708" y="21600"/>
                  <a:pt x="11716" y="21600"/>
                  <a:pt x="11725" y="21600"/>
                </a:cubicBezTo>
                <a:cubicBezTo>
                  <a:pt x="11984" y="21600"/>
                  <a:pt x="12200" y="21397"/>
                  <a:pt x="12214" y="21135"/>
                </a:cubicBezTo>
                <a:cubicBezTo>
                  <a:pt x="12228" y="20863"/>
                  <a:pt x="12021" y="20632"/>
                  <a:pt x="11751" y="20618"/>
                </a:cubicBezTo>
                <a:moveTo>
                  <a:pt x="6840" y="18180"/>
                </a:moveTo>
                <a:cubicBezTo>
                  <a:pt x="6836" y="17912"/>
                  <a:pt x="6619" y="17696"/>
                  <a:pt x="6351" y="17696"/>
                </a:cubicBezTo>
                <a:cubicBezTo>
                  <a:pt x="6080" y="17696"/>
                  <a:pt x="5861" y="17916"/>
                  <a:pt x="5861" y="18188"/>
                </a:cubicBezTo>
                <a:cubicBezTo>
                  <a:pt x="5861" y="18234"/>
                  <a:pt x="5867" y="18484"/>
                  <a:pt x="5997" y="18834"/>
                </a:cubicBezTo>
                <a:cubicBezTo>
                  <a:pt x="6070" y="19033"/>
                  <a:pt x="6257" y="19155"/>
                  <a:pt x="6456" y="19155"/>
                </a:cubicBezTo>
                <a:cubicBezTo>
                  <a:pt x="6512" y="19155"/>
                  <a:pt x="6570" y="19145"/>
                  <a:pt x="6626" y="19124"/>
                </a:cubicBezTo>
                <a:cubicBezTo>
                  <a:pt x="6880" y="19030"/>
                  <a:pt x="7009" y="18748"/>
                  <a:pt x="6915" y="18493"/>
                </a:cubicBezTo>
                <a:cubicBezTo>
                  <a:pt x="6849" y="18314"/>
                  <a:pt x="6841" y="18191"/>
                  <a:pt x="6840" y="18180"/>
                </a:cubicBezTo>
                <a:moveTo>
                  <a:pt x="15760" y="10798"/>
                </a:moveTo>
                <a:cubicBezTo>
                  <a:pt x="15838" y="10844"/>
                  <a:pt x="15924" y="10866"/>
                  <a:pt x="16008" y="10866"/>
                </a:cubicBezTo>
                <a:cubicBezTo>
                  <a:pt x="16176" y="10866"/>
                  <a:pt x="16339" y="10780"/>
                  <a:pt x="16431" y="10625"/>
                </a:cubicBezTo>
                <a:cubicBezTo>
                  <a:pt x="16577" y="10376"/>
                  <a:pt x="16761" y="10120"/>
                  <a:pt x="16977" y="9861"/>
                </a:cubicBezTo>
                <a:cubicBezTo>
                  <a:pt x="17151" y="9653"/>
                  <a:pt x="17124" y="9343"/>
                  <a:pt x="16917" y="9169"/>
                </a:cubicBezTo>
                <a:cubicBezTo>
                  <a:pt x="16709" y="8994"/>
                  <a:pt x="16400" y="9022"/>
                  <a:pt x="16227" y="9230"/>
                </a:cubicBezTo>
                <a:cubicBezTo>
                  <a:pt x="15976" y="9529"/>
                  <a:pt x="15761" y="9832"/>
                  <a:pt x="15587" y="10125"/>
                </a:cubicBezTo>
                <a:cubicBezTo>
                  <a:pt x="15450" y="10359"/>
                  <a:pt x="15527" y="10659"/>
                  <a:pt x="15760" y="10798"/>
                </a:cubicBezTo>
                <a:moveTo>
                  <a:pt x="6366" y="8841"/>
                </a:moveTo>
                <a:cubicBezTo>
                  <a:pt x="5014" y="8841"/>
                  <a:pt x="3917" y="7741"/>
                  <a:pt x="3917" y="6384"/>
                </a:cubicBezTo>
                <a:cubicBezTo>
                  <a:pt x="3917" y="5027"/>
                  <a:pt x="5014" y="3927"/>
                  <a:pt x="6366" y="3927"/>
                </a:cubicBezTo>
                <a:cubicBezTo>
                  <a:pt x="7719" y="3927"/>
                  <a:pt x="8814" y="5027"/>
                  <a:pt x="8814" y="6384"/>
                </a:cubicBezTo>
                <a:cubicBezTo>
                  <a:pt x="8814" y="7741"/>
                  <a:pt x="7719" y="8841"/>
                  <a:pt x="6366" y="8841"/>
                </a:cubicBezTo>
                <a:moveTo>
                  <a:pt x="6366" y="2955"/>
                </a:moveTo>
                <a:cubicBezTo>
                  <a:pt x="4473" y="2955"/>
                  <a:pt x="2938" y="4494"/>
                  <a:pt x="2938" y="6392"/>
                </a:cubicBezTo>
                <a:cubicBezTo>
                  <a:pt x="2938" y="8291"/>
                  <a:pt x="4473" y="9831"/>
                  <a:pt x="6366" y="9831"/>
                </a:cubicBezTo>
                <a:cubicBezTo>
                  <a:pt x="8259" y="9831"/>
                  <a:pt x="9794" y="8291"/>
                  <a:pt x="9794" y="6392"/>
                </a:cubicBezTo>
                <a:cubicBezTo>
                  <a:pt x="9794" y="4494"/>
                  <a:pt x="8259" y="2955"/>
                  <a:pt x="6366" y="295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7" name="Google Shape;508;p33">
            <a:extLst>
              <a:ext uri="{FF2B5EF4-FFF2-40B4-BE49-F238E27FC236}">
                <a16:creationId xmlns:a16="http://schemas.microsoft.com/office/drawing/2014/main" xmlns="" id="{F49B8B12-3733-440D-8FCC-D9B6EF4D5D7C}"/>
              </a:ext>
            </a:extLst>
          </p:cNvPr>
          <p:cNvSpPr/>
          <p:nvPr/>
        </p:nvSpPr>
        <p:spPr>
          <a:xfrm>
            <a:off x="1247777" y="7879670"/>
            <a:ext cx="1547218" cy="15472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9" name="Google Shape;510;p33">
            <a:extLst>
              <a:ext uri="{FF2B5EF4-FFF2-40B4-BE49-F238E27FC236}">
                <a16:creationId xmlns:a16="http://schemas.microsoft.com/office/drawing/2014/main" xmlns="" id="{8562B86C-87A3-4ED7-B2FA-AE6721663C88}"/>
              </a:ext>
            </a:extLst>
          </p:cNvPr>
          <p:cNvSpPr/>
          <p:nvPr/>
        </p:nvSpPr>
        <p:spPr>
          <a:xfrm>
            <a:off x="20393208" y="8357784"/>
            <a:ext cx="831927" cy="68066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2" name="Google Shape;544;p34">
            <a:extLst>
              <a:ext uri="{FF2B5EF4-FFF2-40B4-BE49-F238E27FC236}">
                <a16:creationId xmlns:a16="http://schemas.microsoft.com/office/drawing/2014/main" xmlns="" id="{B9FC8981-AE5B-41DE-B8D1-7E4BB0A46A7E}"/>
              </a:ext>
            </a:extLst>
          </p:cNvPr>
          <p:cNvSpPr/>
          <p:nvPr/>
        </p:nvSpPr>
        <p:spPr>
          <a:xfrm>
            <a:off x="15915183" y="5834053"/>
            <a:ext cx="1718647" cy="171864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8"/>
                  <a:pt x="6873" y="21109"/>
                </a:cubicBezTo>
                <a:cubicBezTo>
                  <a:pt x="6873" y="21381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1"/>
                  <a:pt x="14727" y="21109"/>
                </a:cubicBezTo>
                <a:cubicBezTo>
                  <a:pt x="14727" y="20838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3" name="Google Shape;658;p34">
            <a:extLst>
              <a:ext uri="{FF2B5EF4-FFF2-40B4-BE49-F238E27FC236}">
                <a16:creationId xmlns:a16="http://schemas.microsoft.com/office/drawing/2014/main" xmlns="" id="{B78C55AE-C053-4295-BFE1-05649B67DE39}"/>
              </a:ext>
            </a:extLst>
          </p:cNvPr>
          <p:cNvSpPr/>
          <p:nvPr/>
        </p:nvSpPr>
        <p:spPr>
          <a:xfrm>
            <a:off x="7771873" y="8108610"/>
            <a:ext cx="1164597" cy="116459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2764"/>
                </a:lnTo>
                <a:lnTo>
                  <a:pt x="20618" y="12764"/>
                </a:lnTo>
                <a:cubicBezTo>
                  <a:pt x="20618" y="12764"/>
                  <a:pt x="20618" y="14727"/>
                  <a:pt x="20618" y="14727"/>
                </a:cubicBezTo>
                <a:close/>
                <a:moveTo>
                  <a:pt x="20618" y="11782"/>
                </a:moveTo>
                <a:lnTo>
                  <a:pt x="982" y="11782"/>
                </a:lnTo>
                <a:cubicBezTo>
                  <a:pt x="440" y="11782"/>
                  <a:pt x="0" y="12222"/>
                  <a:pt x="0" y="12764"/>
                </a:cubicBez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12764"/>
                </a:lnTo>
                <a:cubicBezTo>
                  <a:pt x="21600" y="12222"/>
                  <a:pt x="21160" y="11782"/>
                  <a:pt x="20618" y="11782"/>
                </a:cubicBezTo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20618" y="5891"/>
                </a:move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8"/>
                  <a:pt x="440" y="9818"/>
                  <a:pt x="982" y="9818"/>
                </a:cubicBezTo>
                <a:lnTo>
                  <a:pt x="20618" y="9818"/>
                </a:lnTo>
                <a:cubicBezTo>
                  <a:pt x="21160" y="9818"/>
                  <a:pt x="21600" y="9378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20618" y="2945"/>
                </a:moveTo>
                <a:lnTo>
                  <a:pt x="982" y="2945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945"/>
                  <a:pt x="20618" y="2945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2945"/>
                </a:lnTo>
                <a:cubicBezTo>
                  <a:pt x="0" y="3487"/>
                  <a:pt x="440" y="3927"/>
                  <a:pt x="982" y="3927"/>
                </a:cubicBezTo>
                <a:lnTo>
                  <a:pt x="20618" y="3927"/>
                </a:lnTo>
                <a:cubicBezTo>
                  <a:pt x="21160" y="3927"/>
                  <a:pt x="21600" y="3487"/>
                  <a:pt x="21600" y="2945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20618" y="20618"/>
                </a:moveTo>
                <a:lnTo>
                  <a:pt x="982" y="20618"/>
                </a:lnTo>
                <a:lnTo>
                  <a:pt x="982" y="18655"/>
                </a:lnTo>
                <a:lnTo>
                  <a:pt x="20618" y="18655"/>
                </a:lnTo>
                <a:cubicBezTo>
                  <a:pt x="20618" y="18655"/>
                  <a:pt x="20618" y="20618"/>
                  <a:pt x="20618" y="20618"/>
                </a:cubicBezTo>
                <a:close/>
                <a:moveTo>
                  <a:pt x="20618" y="17673"/>
                </a:moveTo>
                <a:lnTo>
                  <a:pt x="982" y="17673"/>
                </a:lnTo>
                <a:cubicBezTo>
                  <a:pt x="440" y="17673"/>
                  <a:pt x="0" y="18113"/>
                  <a:pt x="0" y="18655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8655"/>
                </a:lnTo>
                <a:cubicBezTo>
                  <a:pt x="21600" y="18113"/>
                  <a:pt x="21160" y="17673"/>
                  <a:pt x="20618" y="17673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B57BFB4F-BF30-4415-A39B-60649F11B94C}"/>
              </a:ext>
            </a:extLst>
          </p:cNvPr>
          <p:cNvSpPr txBox="1"/>
          <p:nvPr/>
        </p:nvSpPr>
        <p:spPr>
          <a:xfrm>
            <a:off x="513194" y="9530611"/>
            <a:ext cx="38619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>
                <a:solidFill>
                  <a:schemeClr val="bg1"/>
                </a:solidFill>
              </a:rPr>
              <a:t>Občan / </a:t>
            </a:r>
            <a:r>
              <a:rPr lang="sk-SK" sz="2800" b="1" dirty="0" err="1">
                <a:solidFill>
                  <a:schemeClr val="bg1"/>
                </a:solidFill>
              </a:rPr>
              <a:t>zaměstnanec</a:t>
            </a:r>
            <a:endParaRPr lang="sk-SK" sz="2800" b="1" dirty="0">
              <a:solidFill>
                <a:schemeClr val="bg1"/>
              </a:solidFill>
            </a:endParaRPr>
          </a:p>
          <a:p>
            <a:r>
              <a:rPr lang="sk-SK" sz="2800" b="1" dirty="0">
                <a:solidFill>
                  <a:schemeClr val="bg1"/>
                </a:solidFill>
              </a:rPr>
              <a:t>  s APP </a:t>
            </a:r>
            <a:r>
              <a:rPr lang="sk-SK" sz="2800" b="1" dirty="0" err="1">
                <a:solidFill>
                  <a:schemeClr val="bg1"/>
                </a:solidFill>
              </a:rPr>
              <a:t>CitySafety</a:t>
            </a:r>
            <a:endParaRPr lang="sk-SK" sz="2800" b="1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49757BA9-6BC4-4540-B84A-CF11DB87675D}"/>
              </a:ext>
            </a:extLst>
          </p:cNvPr>
          <p:cNvSpPr txBox="1"/>
          <p:nvPr/>
        </p:nvSpPr>
        <p:spPr>
          <a:xfrm>
            <a:off x="3694289" y="7887119"/>
            <a:ext cx="3775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i="1" dirty="0">
                <a:solidFill>
                  <a:schemeClr val="bg1"/>
                </a:solidFill>
              </a:rPr>
              <a:t>  </a:t>
            </a:r>
            <a:r>
              <a:rPr lang="sk-SK" sz="2000" i="1" dirty="0" err="1">
                <a:solidFill>
                  <a:schemeClr val="bg1"/>
                </a:solidFill>
              </a:rPr>
              <a:t>Krizová</a:t>
            </a:r>
            <a:r>
              <a:rPr lang="sk-SK" sz="2000" i="1" dirty="0">
                <a:solidFill>
                  <a:schemeClr val="bg1"/>
                </a:solidFill>
              </a:rPr>
              <a:t> </a:t>
            </a:r>
            <a:r>
              <a:rPr lang="sk-SK" sz="2000" i="1" dirty="0" err="1">
                <a:solidFill>
                  <a:schemeClr val="bg1"/>
                </a:solidFill>
              </a:rPr>
              <a:t>situace</a:t>
            </a:r>
            <a:r>
              <a:rPr lang="sk-SK" sz="2000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sk-SK" sz="2000" i="1" dirty="0">
                <a:solidFill>
                  <a:schemeClr val="bg1"/>
                </a:solidFill>
              </a:rPr>
              <a:t> a </a:t>
            </a:r>
            <a:r>
              <a:rPr lang="sk-SK" sz="2000" i="1" dirty="0" err="1">
                <a:solidFill>
                  <a:schemeClr val="bg1"/>
                </a:solidFill>
              </a:rPr>
              <a:t>odeslání</a:t>
            </a:r>
            <a:r>
              <a:rPr lang="sk-SK" sz="2000" i="1" dirty="0">
                <a:solidFill>
                  <a:schemeClr val="bg1"/>
                </a:solidFill>
              </a:rPr>
              <a:t> </a:t>
            </a:r>
            <a:r>
              <a:rPr lang="sk-SK" sz="2000" i="1" dirty="0" err="1">
                <a:solidFill>
                  <a:schemeClr val="bg1"/>
                </a:solidFill>
              </a:rPr>
              <a:t>rychlé</a:t>
            </a:r>
            <a:r>
              <a:rPr lang="sk-SK" sz="2000" i="1" dirty="0">
                <a:solidFill>
                  <a:schemeClr val="bg1"/>
                </a:solidFill>
              </a:rPr>
              <a:t> správy</a:t>
            </a:r>
            <a:endParaRPr lang="sk-SK" sz="2000" b="1" dirty="0">
              <a:solidFill>
                <a:schemeClr val="bg1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8DA6DB5F-1E76-4C4A-B16C-DAD76C332714}"/>
              </a:ext>
            </a:extLst>
          </p:cNvPr>
          <p:cNvSpPr/>
          <p:nvPr/>
        </p:nvSpPr>
        <p:spPr>
          <a:xfrm>
            <a:off x="7193728" y="9638333"/>
            <a:ext cx="2278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2000" b="1" dirty="0" err="1">
                <a:solidFill>
                  <a:schemeClr val="bg1"/>
                </a:solidFill>
              </a:rPr>
              <a:t>CitySafety</a:t>
            </a:r>
            <a:r>
              <a:rPr lang="sk-SK" sz="2000" b="1" dirty="0">
                <a:solidFill>
                  <a:schemeClr val="bg1"/>
                </a:solidFill>
              </a:rPr>
              <a:t> server</a:t>
            </a:r>
          </a:p>
          <a:p>
            <a:endParaRPr lang="sk-SK" sz="2000" b="1" dirty="0">
              <a:solidFill>
                <a:schemeClr val="bg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FEEB8262-D23F-4A3E-A66B-25B499CBB4B8}"/>
              </a:ext>
            </a:extLst>
          </p:cNvPr>
          <p:cNvSpPr txBox="1"/>
          <p:nvPr/>
        </p:nvSpPr>
        <p:spPr>
          <a:xfrm>
            <a:off x="18093115" y="6702323"/>
            <a:ext cx="5614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>
                <a:solidFill>
                  <a:schemeClr val="bg1"/>
                </a:solidFill>
              </a:rPr>
              <a:t>Centrum integrovaných záchranných </a:t>
            </a:r>
            <a:r>
              <a:rPr lang="sk-SK" sz="2000" b="1" dirty="0" err="1">
                <a:solidFill>
                  <a:schemeClr val="bg1"/>
                </a:solidFill>
              </a:rPr>
              <a:t>složek</a:t>
            </a:r>
            <a:r>
              <a:rPr lang="sk-SK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3" name="Google Shape;663;p34">
            <a:extLst>
              <a:ext uri="{FF2B5EF4-FFF2-40B4-BE49-F238E27FC236}">
                <a16:creationId xmlns:a16="http://schemas.microsoft.com/office/drawing/2014/main" xmlns="" id="{011B4D51-A876-4A9F-91CB-94865CA6A4FC}"/>
              </a:ext>
            </a:extLst>
          </p:cNvPr>
          <p:cNvSpPr/>
          <p:nvPr/>
        </p:nvSpPr>
        <p:spPr>
          <a:xfrm>
            <a:off x="19988485" y="6077163"/>
            <a:ext cx="557212" cy="5588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5709" y="11782"/>
                </a:moveTo>
                <a:lnTo>
                  <a:pt x="11782" y="11782"/>
                </a:lnTo>
                <a:lnTo>
                  <a:pt x="11782" y="15709"/>
                </a:lnTo>
                <a:lnTo>
                  <a:pt x="9818" y="15709"/>
                </a:lnTo>
                <a:lnTo>
                  <a:pt x="9818" y="11782"/>
                </a:lnTo>
                <a:lnTo>
                  <a:pt x="5891" y="11782"/>
                </a:lnTo>
                <a:lnTo>
                  <a:pt x="5891" y="9818"/>
                </a:lnTo>
                <a:lnTo>
                  <a:pt x="9818" y="9818"/>
                </a:lnTo>
                <a:lnTo>
                  <a:pt x="9818" y="5891"/>
                </a:lnTo>
                <a:lnTo>
                  <a:pt x="11782" y="5891"/>
                </a:lnTo>
                <a:lnTo>
                  <a:pt x="11782" y="9818"/>
                </a:lnTo>
                <a:lnTo>
                  <a:pt x="15709" y="9818"/>
                </a:lnTo>
                <a:cubicBezTo>
                  <a:pt x="15709" y="9818"/>
                  <a:pt x="15709" y="11782"/>
                  <a:pt x="15709" y="11782"/>
                </a:cubicBezTo>
                <a:close/>
                <a:moveTo>
                  <a:pt x="15709" y="8836"/>
                </a:moveTo>
                <a:lnTo>
                  <a:pt x="12764" y="8836"/>
                </a:lnTo>
                <a:lnTo>
                  <a:pt x="12764" y="5891"/>
                </a:lnTo>
                <a:cubicBezTo>
                  <a:pt x="12764" y="534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5349"/>
                  <a:pt x="8836" y="5891"/>
                </a:cubicBezTo>
                <a:lnTo>
                  <a:pt x="8836" y="8836"/>
                </a:lnTo>
                <a:lnTo>
                  <a:pt x="5891" y="8836"/>
                </a:lnTo>
                <a:cubicBezTo>
                  <a:pt x="5349" y="8836"/>
                  <a:pt x="4909" y="9276"/>
                  <a:pt x="4909" y="9818"/>
                </a:cubicBezTo>
                <a:lnTo>
                  <a:pt x="4909" y="11782"/>
                </a:lnTo>
                <a:cubicBezTo>
                  <a:pt x="4909" y="12324"/>
                  <a:pt x="5349" y="12764"/>
                  <a:pt x="5891" y="12764"/>
                </a:cubicBezTo>
                <a:lnTo>
                  <a:pt x="8836" y="12764"/>
                </a:lnTo>
                <a:lnTo>
                  <a:pt x="8836" y="15709"/>
                </a:lnTo>
                <a:cubicBezTo>
                  <a:pt x="8836" y="1625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6251"/>
                  <a:pt x="12764" y="15709"/>
                </a:cubicBezTo>
                <a:lnTo>
                  <a:pt x="12764" y="12764"/>
                </a:lnTo>
                <a:lnTo>
                  <a:pt x="15709" y="12764"/>
                </a:lnTo>
                <a:cubicBezTo>
                  <a:pt x="16251" y="12764"/>
                  <a:pt x="16691" y="12324"/>
                  <a:pt x="16691" y="11782"/>
                </a:cubicBezTo>
                <a:lnTo>
                  <a:pt x="16691" y="9818"/>
                </a:lnTo>
                <a:cubicBezTo>
                  <a:pt x="16691" y="9276"/>
                  <a:pt x="16251" y="8836"/>
                  <a:pt x="15709" y="8836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4" name="Google Shape;512;p33">
            <a:extLst>
              <a:ext uri="{FF2B5EF4-FFF2-40B4-BE49-F238E27FC236}">
                <a16:creationId xmlns:a16="http://schemas.microsoft.com/office/drawing/2014/main" xmlns="" id="{54BEA298-90CD-4CFA-9264-A1BA2FE6E70E}"/>
              </a:ext>
            </a:extLst>
          </p:cNvPr>
          <p:cNvSpPr/>
          <p:nvPr/>
        </p:nvSpPr>
        <p:spPr>
          <a:xfrm>
            <a:off x="20924835" y="6090313"/>
            <a:ext cx="558800" cy="558800"/>
          </a:xfrm>
          <a:custGeom>
            <a:avLst/>
            <a:gdLst/>
            <a:ahLst/>
            <a:cxnLst/>
            <a:rect l="l" t="t" r="r" b="b"/>
            <a:pathLst>
              <a:path w="21600" h="21583" extrusionOk="0">
                <a:moveTo>
                  <a:pt x="12364" y="11941"/>
                </a:moveTo>
                <a:lnTo>
                  <a:pt x="13062" y="14033"/>
                </a:lnTo>
                <a:lnTo>
                  <a:pt x="11365" y="12790"/>
                </a:lnTo>
                <a:lnTo>
                  <a:pt x="10785" y="12365"/>
                </a:lnTo>
                <a:lnTo>
                  <a:pt x="10205" y="12790"/>
                </a:lnTo>
                <a:lnTo>
                  <a:pt x="8508" y="14033"/>
                </a:lnTo>
                <a:lnTo>
                  <a:pt x="9206" y="11941"/>
                </a:lnTo>
                <a:lnTo>
                  <a:pt x="9426" y="11282"/>
                </a:lnTo>
                <a:lnTo>
                  <a:pt x="8877" y="10856"/>
                </a:lnTo>
                <a:lnTo>
                  <a:pt x="7511" y="9794"/>
                </a:lnTo>
                <a:lnTo>
                  <a:pt x="9790" y="9794"/>
                </a:lnTo>
                <a:lnTo>
                  <a:pt x="10030" y="9160"/>
                </a:lnTo>
                <a:lnTo>
                  <a:pt x="10785" y="7162"/>
                </a:lnTo>
                <a:lnTo>
                  <a:pt x="11540" y="9160"/>
                </a:lnTo>
                <a:lnTo>
                  <a:pt x="11779" y="9794"/>
                </a:lnTo>
                <a:lnTo>
                  <a:pt x="14059" y="9794"/>
                </a:lnTo>
                <a:lnTo>
                  <a:pt x="12692" y="10856"/>
                </a:lnTo>
                <a:lnTo>
                  <a:pt x="12144" y="11282"/>
                </a:lnTo>
                <a:cubicBezTo>
                  <a:pt x="12144" y="11282"/>
                  <a:pt x="12364" y="11941"/>
                  <a:pt x="12364" y="11941"/>
                </a:cubicBezTo>
                <a:close/>
                <a:moveTo>
                  <a:pt x="12458" y="8813"/>
                </a:moveTo>
                <a:lnTo>
                  <a:pt x="10785" y="4384"/>
                </a:lnTo>
                <a:lnTo>
                  <a:pt x="9111" y="8813"/>
                </a:lnTo>
                <a:lnTo>
                  <a:pt x="4649" y="8813"/>
                </a:lnTo>
                <a:lnTo>
                  <a:pt x="8275" y="11631"/>
                </a:lnTo>
                <a:lnTo>
                  <a:pt x="6601" y="16647"/>
                </a:lnTo>
                <a:lnTo>
                  <a:pt x="10785" y="13582"/>
                </a:lnTo>
                <a:lnTo>
                  <a:pt x="14969" y="16647"/>
                </a:lnTo>
                <a:lnTo>
                  <a:pt x="13295" y="11631"/>
                </a:lnTo>
                <a:lnTo>
                  <a:pt x="16921" y="8813"/>
                </a:lnTo>
                <a:cubicBezTo>
                  <a:pt x="16921" y="8813"/>
                  <a:pt x="12458" y="8813"/>
                  <a:pt x="12458" y="8813"/>
                </a:cubicBezTo>
                <a:close/>
                <a:moveTo>
                  <a:pt x="10800" y="20592"/>
                </a:moveTo>
                <a:cubicBezTo>
                  <a:pt x="9796" y="20381"/>
                  <a:pt x="982" y="17399"/>
                  <a:pt x="982" y="12263"/>
                </a:cubicBezTo>
                <a:cubicBezTo>
                  <a:pt x="982" y="7469"/>
                  <a:pt x="2322" y="2919"/>
                  <a:pt x="2778" y="1179"/>
                </a:cubicBezTo>
                <a:cubicBezTo>
                  <a:pt x="4022" y="1719"/>
                  <a:pt x="7232" y="2943"/>
                  <a:pt x="10800" y="2943"/>
                </a:cubicBezTo>
                <a:cubicBezTo>
                  <a:pt x="14368" y="2943"/>
                  <a:pt x="17579" y="1719"/>
                  <a:pt x="18823" y="1179"/>
                </a:cubicBezTo>
                <a:cubicBezTo>
                  <a:pt x="19278" y="2918"/>
                  <a:pt x="20618" y="7466"/>
                  <a:pt x="20618" y="12263"/>
                </a:cubicBezTo>
                <a:cubicBezTo>
                  <a:pt x="20618" y="17393"/>
                  <a:pt x="11803" y="20381"/>
                  <a:pt x="10800" y="20592"/>
                </a:cubicBezTo>
                <a:moveTo>
                  <a:pt x="19618" y="356"/>
                </a:moveTo>
                <a:cubicBezTo>
                  <a:pt x="19577" y="216"/>
                  <a:pt x="19477" y="101"/>
                  <a:pt x="19343" y="42"/>
                </a:cubicBezTo>
                <a:cubicBezTo>
                  <a:pt x="19210" y="-17"/>
                  <a:pt x="19057" y="-13"/>
                  <a:pt x="18926" y="52"/>
                </a:cubicBezTo>
                <a:cubicBezTo>
                  <a:pt x="18888" y="71"/>
                  <a:pt x="15053" y="1962"/>
                  <a:pt x="10800" y="1962"/>
                </a:cubicBezTo>
                <a:cubicBezTo>
                  <a:pt x="6556" y="1962"/>
                  <a:pt x="2712" y="71"/>
                  <a:pt x="2674" y="52"/>
                </a:cubicBezTo>
                <a:cubicBezTo>
                  <a:pt x="2543" y="-13"/>
                  <a:pt x="2391" y="-17"/>
                  <a:pt x="2257" y="42"/>
                </a:cubicBezTo>
                <a:cubicBezTo>
                  <a:pt x="2124" y="101"/>
                  <a:pt x="2023" y="216"/>
                  <a:pt x="1983" y="356"/>
                </a:cubicBezTo>
                <a:cubicBezTo>
                  <a:pt x="1963" y="426"/>
                  <a:pt x="0" y="6376"/>
                  <a:pt x="0" y="12263"/>
                </a:cubicBezTo>
                <a:cubicBezTo>
                  <a:pt x="0" y="18484"/>
                  <a:pt x="10271" y="21491"/>
                  <a:pt x="10708" y="21575"/>
                </a:cubicBezTo>
                <a:cubicBezTo>
                  <a:pt x="10739" y="21580"/>
                  <a:pt x="10770" y="21583"/>
                  <a:pt x="10800" y="21583"/>
                </a:cubicBezTo>
                <a:cubicBezTo>
                  <a:pt x="10831" y="21583"/>
                  <a:pt x="10862" y="21580"/>
                  <a:pt x="10892" y="21575"/>
                </a:cubicBezTo>
                <a:cubicBezTo>
                  <a:pt x="11329" y="21491"/>
                  <a:pt x="21600" y="18484"/>
                  <a:pt x="21600" y="12263"/>
                </a:cubicBezTo>
                <a:cubicBezTo>
                  <a:pt x="21600" y="6376"/>
                  <a:pt x="19637" y="426"/>
                  <a:pt x="19618" y="35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5" name="Google Shape;806;p36">
            <a:extLst>
              <a:ext uri="{FF2B5EF4-FFF2-40B4-BE49-F238E27FC236}">
                <a16:creationId xmlns:a16="http://schemas.microsoft.com/office/drawing/2014/main" xmlns="" id="{C7F26C1D-6A98-49DB-8E12-B9816B09C6C7}"/>
              </a:ext>
            </a:extLst>
          </p:cNvPr>
          <p:cNvSpPr/>
          <p:nvPr/>
        </p:nvSpPr>
        <p:spPr>
          <a:xfrm rot="20609409">
            <a:off x="10001040" y="7423707"/>
            <a:ext cx="5006160" cy="3219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56" y="10106"/>
                </a:moveTo>
                <a:lnTo>
                  <a:pt x="16547" y="288"/>
                </a:lnTo>
                <a:cubicBezTo>
                  <a:pt x="16458" y="110"/>
                  <a:pt x="16336" y="0"/>
                  <a:pt x="16200" y="0"/>
                </a:cubicBezTo>
                <a:cubicBezTo>
                  <a:pt x="15929" y="0"/>
                  <a:pt x="15709" y="439"/>
                  <a:pt x="15709" y="982"/>
                </a:cubicBezTo>
                <a:cubicBezTo>
                  <a:pt x="15709" y="1253"/>
                  <a:pt x="15764" y="1499"/>
                  <a:pt x="15853" y="1676"/>
                </a:cubicBezTo>
                <a:lnTo>
                  <a:pt x="19924" y="9818"/>
                </a:lnTo>
                <a:lnTo>
                  <a:pt x="491" y="9818"/>
                </a:lnTo>
                <a:cubicBezTo>
                  <a:pt x="220" y="9818"/>
                  <a:pt x="0" y="10257"/>
                  <a:pt x="0" y="10800"/>
                </a:cubicBezTo>
                <a:cubicBezTo>
                  <a:pt x="0" y="11343"/>
                  <a:pt x="220" y="11782"/>
                  <a:pt x="491" y="11782"/>
                </a:cubicBezTo>
                <a:lnTo>
                  <a:pt x="19924" y="11782"/>
                </a:lnTo>
                <a:lnTo>
                  <a:pt x="15853" y="19924"/>
                </a:lnTo>
                <a:cubicBezTo>
                  <a:pt x="15764" y="20102"/>
                  <a:pt x="15709" y="20347"/>
                  <a:pt x="15709" y="20618"/>
                </a:cubicBezTo>
                <a:cubicBezTo>
                  <a:pt x="15709" y="21161"/>
                  <a:pt x="15929" y="21600"/>
                  <a:pt x="16200" y="21600"/>
                </a:cubicBezTo>
                <a:cubicBezTo>
                  <a:pt x="16336" y="21600"/>
                  <a:pt x="16458" y="21491"/>
                  <a:pt x="16547" y="21312"/>
                </a:cubicBezTo>
                <a:lnTo>
                  <a:pt x="21456" y="11494"/>
                </a:lnTo>
                <a:cubicBezTo>
                  <a:pt x="21545" y="11317"/>
                  <a:pt x="21600" y="11071"/>
                  <a:pt x="21600" y="10800"/>
                </a:cubicBezTo>
                <a:cubicBezTo>
                  <a:pt x="21600" y="10529"/>
                  <a:pt x="21545" y="10284"/>
                  <a:pt x="21456" y="1010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6" name="Google Shape;806;p36">
            <a:extLst>
              <a:ext uri="{FF2B5EF4-FFF2-40B4-BE49-F238E27FC236}">
                <a16:creationId xmlns:a16="http://schemas.microsoft.com/office/drawing/2014/main" xmlns="" id="{E0001B44-F729-44AA-8F87-613DAB210466}"/>
              </a:ext>
            </a:extLst>
          </p:cNvPr>
          <p:cNvSpPr/>
          <p:nvPr/>
        </p:nvSpPr>
        <p:spPr>
          <a:xfrm>
            <a:off x="10132862" y="8725588"/>
            <a:ext cx="5006160" cy="3219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56" y="10106"/>
                </a:moveTo>
                <a:lnTo>
                  <a:pt x="16547" y="288"/>
                </a:lnTo>
                <a:cubicBezTo>
                  <a:pt x="16458" y="110"/>
                  <a:pt x="16336" y="0"/>
                  <a:pt x="16200" y="0"/>
                </a:cubicBezTo>
                <a:cubicBezTo>
                  <a:pt x="15929" y="0"/>
                  <a:pt x="15709" y="439"/>
                  <a:pt x="15709" y="982"/>
                </a:cubicBezTo>
                <a:cubicBezTo>
                  <a:pt x="15709" y="1253"/>
                  <a:pt x="15764" y="1499"/>
                  <a:pt x="15853" y="1676"/>
                </a:cubicBezTo>
                <a:lnTo>
                  <a:pt x="19924" y="9818"/>
                </a:lnTo>
                <a:lnTo>
                  <a:pt x="491" y="9818"/>
                </a:lnTo>
                <a:cubicBezTo>
                  <a:pt x="220" y="9818"/>
                  <a:pt x="0" y="10257"/>
                  <a:pt x="0" y="10800"/>
                </a:cubicBezTo>
                <a:cubicBezTo>
                  <a:pt x="0" y="11343"/>
                  <a:pt x="220" y="11782"/>
                  <a:pt x="491" y="11782"/>
                </a:cubicBezTo>
                <a:lnTo>
                  <a:pt x="19924" y="11782"/>
                </a:lnTo>
                <a:lnTo>
                  <a:pt x="15853" y="19924"/>
                </a:lnTo>
                <a:cubicBezTo>
                  <a:pt x="15764" y="20102"/>
                  <a:pt x="15709" y="20347"/>
                  <a:pt x="15709" y="20618"/>
                </a:cubicBezTo>
                <a:cubicBezTo>
                  <a:pt x="15709" y="21161"/>
                  <a:pt x="15929" y="21600"/>
                  <a:pt x="16200" y="21600"/>
                </a:cubicBezTo>
                <a:cubicBezTo>
                  <a:pt x="16336" y="21600"/>
                  <a:pt x="16458" y="21491"/>
                  <a:pt x="16547" y="21312"/>
                </a:cubicBezTo>
                <a:lnTo>
                  <a:pt x="21456" y="11494"/>
                </a:lnTo>
                <a:cubicBezTo>
                  <a:pt x="21545" y="11317"/>
                  <a:pt x="21600" y="11071"/>
                  <a:pt x="21600" y="10800"/>
                </a:cubicBezTo>
                <a:cubicBezTo>
                  <a:pt x="21600" y="10529"/>
                  <a:pt x="21545" y="10284"/>
                  <a:pt x="21456" y="1010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7" name="Google Shape;806;p36">
            <a:extLst>
              <a:ext uri="{FF2B5EF4-FFF2-40B4-BE49-F238E27FC236}">
                <a16:creationId xmlns:a16="http://schemas.microsoft.com/office/drawing/2014/main" xmlns="" id="{56E13882-CEE9-4145-8E46-6240BC798C3E}"/>
              </a:ext>
            </a:extLst>
          </p:cNvPr>
          <p:cNvSpPr/>
          <p:nvPr/>
        </p:nvSpPr>
        <p:spPr>
          <a:xfrm rot="942706">
            <a:off x="10025898" y="9942632"/>
            <a:ext cx="5006160" cy="3219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56" y="10106"/>
                </a:moveTo>
                <a:lnTo>
                  <a:pt x="16547" y="288"/>
                </a:lnTo>
                <a:cubicBezTo>
                  <a:pt x="16458" y="110"/>
                  <a:pt x="16336" y="0"/>
                  <a:pt x="16200" y="0"/>
                </a:cubicBezTo>
                <a:cubicBezTo>
                  <a:pt x="15929" y="0"/>
                  <a:pt x="15709" y="439"/>
                  <a:pt x="15709" y="982"/>
                </a:cubicBezTo>
                <a:cubicBezTo>
                  <a:pt x="15709" y="1253"/>
                  <a:pt x="15764" y="1499"/>
                  <a:pt x="15853" y="1676"/>
                </a:cubicBezTo>
                <a:lnTo>
                  <a:pt x="19924" y="9818"/>
                </a:lnTo>
                <a:lnTo>
                  <a:pt x="491" y="9818"/>
                </a:lnTo>
                <a:cubicBezTo>
                  <a:pt x="220" y="9818"/>
                  <a:pt x="0" y="10257"/>
                  <a:pt x="0" y="10800"/>
                </a:cubicBezTo>
                <a:cubicBezTo>
                  <a:pt x="0" y="11343"/>
                  <a:pt x="220" y="11782"/>
                  <a:pt x="491" y="11782"/>
                </a:cubicBezTo>
                <a:lnTo>
                  <a:pt x="19924" y="11782"/>
                </a:lnTo>
                <a:lnTo>
                  <a:pt x="15853" y="19924"/>
                </a:lnTo>
                <a:cubicBezTo>
                  <a:pt x="15764" y="20102"/>
                  <a:pt x="15709" y="20347"/>
                  <a:pt x="15709" y="20618"/>
                </a:cubicBezTo>
                <a:cubicBezTo>
                  <a:pt x="15709" y="21161"/>
                  <a:pt x="15929" y="21600"/>
                  <a:pt x="16200" y="21600"/>
                </a:cubicBezTo>
                <a:cubicBezTo>
                  <a:pt x="16336" y="21600"/>
                  <a:pt x="16458" y="21491"/>
                  <a:pt x="16547" y="21312"/>
                </a:cubicBezTo>
                <a:lnTo>
                  <a:pt x="21456" y="11494"/>
                </a:lnTo>
                <a:cubicBezTo>
                  <a:pt x="21545" y="11317"/>
                  <a:pt x="21600" y="11071"/>
                  <a:pt x="21600" y="10800"/>
                </a:cubicBezTo>
                <a:cubicBezTo>
                  <a:pt x="21600" y="10529"/>
                  <a:pt x="21545" y="10284"/>
                  <a:pt x="21456" y="10106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" name="Google Shape;451;p33">
            <a:extLst>
              <a:ext uri="{FF2B5EF4-FFF2-40B4-BE49-F238E27FC236}">
                <a16:creationId xmlns:a16="http://schemas.microsoft.com/office/drawing/2014/main" xmlns="" id="{66C60179-CA75-4816-A2BB-F6AD15B8E3AE}"/>
              </a:ext>
            </a:extLst>
          </p:cNvPr>
          <p:cNvSpPr/>
          <p:nvPr/>
        </p:nvSpPr>
        <p:spPr>
          <a:xfrm>
            <a:off x="16339789" y="8574643"/>
            <a:ext cx="277342" cy="27734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782" y="5891"/>
                </a:moveTo>
                <a:lnTo>
                  <a:pt x="9818" y="5891"/>
                </a:lnTo>
                <a:cubicBezTo>
                  <a:pt x="9547" y="5891"/>
                  <a:pt x="9327" y="6111"/>
                  <a:pt x="9327" y="6382"/>
                </a:cubicBezTo>
                <a:cubicBezTo>
                  <a:pt x="9327" y="6394"/>
                  <a:pt x="9334" y="6405"/>
                  <a:pt x="9334" y="6417"/>
                </a:cubicBezTo>
                <a:lnTo>
                  <a:pt x="9328" y="6417"/>
                </a:lnTo>
                <a:lnTo>
                  <a:pt x="9819" y="12308"/>
                </a:lnTo>
                <a:lnTo>
                  <a:pt x="9825" y="12307"/>
                </a:lnTo>
                <a:cubicBezTo>
                  <a:pt x="9844" y="12562"/>
                  <a:pt x="10050" y="12764"/>
                  <a:pt x="10309" y="12764"/>
                </a:cubicBezTo>
                <a:lnTo>
                  <a:pt x="11291" y="12764"/>
                </a:lnTo>
                <a:cubicBezTo>
                  <a:pt x="11550" y="12764"/>
                  <a:pt x="11756" y="12562"/>
                  <a:pt x="11775" y="12307"/>
                </a:cubicBezTo>
                <a:lnTo>
                  <a:pt x="11781" y="12308"/>
                </a:lnTo>
                <a:lnTo>
                  <a:pt x="12272" y="6417"/>
                </a:lnTo>
                <a:lnTo>
                  <a:pt x="12266" y="6417"/>
                </a:lnTo>
                <a:cubicBezTo>
                  <a:pt x="12267" y="6405"/>
                  <a:pt x="12273" y="6394"/>
                  <a:pt x="12273" y="6382"/>
                </a:cubicBezTo>
                <a:cubicBezTo>
                  <a:pt x="12273" y="6111"/>
                  <a:pt x="12053" y="5891"/>
                  <a:pt x="11782" y="5891"/>
                </a:cubicBezTo>
                <a:moveTo>
                  <a:pt x="10800" y="13745"/>
                </a:moveTo>
                <a:cubicBezTo>
                  <a:pt x="10258" y="13745"/>
                  <a:pt x="9818" y="14186"/>
                  <a:pt x="9818" y="14727"/>
                </a:cubicBezTo>
                <a:cubicBezTo>
                  <a:pt x="9818" y="15269"/>
                  <a:pt x="10258" y="15709"/>
                  <a:pt x="10800" y="15709"/>
                </a:cubicBezTo>
                <a:cubicBezTo>
                  <a:pt x="11342" y="15709"/>
                  <a:pt x="11782" y="15269"/>
                  <a:pt x="11782" y="14727"/>
                </a:cubicBezTo>
                <a:cubicBezTo>
                  <a:pt x="11782" y="14186"/>
                  <a:pt x="11342" y="13745"/>
                  <a:pt x="10800" y="13745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" name="Google Shape;508;p33">
            <a:extLst>
              <a:ext uri="{FF2B5EF4-FFF2-40B4-BE49-F238E27FC236}">
                <a16:creationId xmlns:a16="http://schemas.microsoft.com/office/drawing/2014/main" xmlns="" id="{C777BA6E-D87E-4EEA-A5EA-52344B205548}"/>
              </a:ext>
            </a:extLst>
          </p:cNvPr>
          <p:cNvSpPr/>
          <p:nvPr/>
        </p:nvSpPr>
        <p:spPr>
          <a:xfrm>
            <a:off x="16778894" y="8867634"/>
            <a:ext cx="425735" cy="42573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dirty="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xmlns="" id="{EBD7A36E-94F1-4360-BA07-077726E7BDE3}"/>
              </a:ext>
            </a:extLst>
          </p:cNvPr>
          <p:cNvSpPr/>
          <p:nvPr/>
        </p:nvSpPr>
        <p:spPr>
          <a:xfrm>
            <a:off x="19973499" y="9096886"/>
            <a:ext cx="1822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2000" b="1" dirty="0" err="1">
                <a:solidFill>
                  <a:schemeClr val="bg1"/>
                </a:solidFill>
              </a:rPr>
              <a:t>Blízké</a:t>
            </a:r>
            <a:r>
              <a:rPr lang="sk-SK" sz="2000" b="1" dirty="0">
                <a:solidFill>
                  <a:schemeClr val="bg1"/>
                </a:solidFill>
              </a:rPr>
              <a:t> osoby </a:t>
            </a:r>
          </a:p>
        </p:txBody>
      </p:sp>
      <p:sp>
        <p:nvSpPr>
          <p:cNvPr id="63" name="Google Shape;752;p35">
            <a:extLst>
              <a:ext uri="{FF2B5EF4-FFF2-40B4-BE49-F238E27FC236}">
                <a16:creationId xmlns:a16="http://schemas.microsoft.com/office/drawing/2014/main" xmlns="" id="{6FAF3AD4-B6B3-4E53-A61A-E378729111DC}"/>
              </a:ext>
            </a:extLst>
          </p:cNvPr>
          <p:cNvSpPr/>
          <p:nvPr/>
        </p:nvSpPr>
        <p:spPr>
          <a:xfrm>
            <a:off x="3336564" y="7817439"/>
            <a:ext cx="558800" cy="5588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91" y="0"/>
                </a:moveTo>
                <a:cubicBezTo>
                  <a:pt x="220" y="0"/>
                  <a:pt x="0" y="220"/>
                  <a:pt x="0" y="491"/>
                </a:cubicBezTo>
                <a:cubicBezTo>
                  <a:pt x="0" y="762"/>
                  <a:pt x="220" y="982"/>
                  <a:pt x="491" y="982"/>
                </a:cubicBezTo>
                <a:cubicBezTo>
                  <a:pt x="11607" y="982"/>
                  <a:pt x="20618" y="9993"/>
                  <a:pt x="20618" y="21109"/>
                </a:cubicBezTo>
                <a:cubicBezTo>
                  <a:pt x="20618" y="21380"/>
                  <a:pt x="20838" y="21600"/>
                  <a:pt x="21109" y="21600"/>
                </a:cubicBezTo>
                <a:cubicBezTo>
                  <a:pt x="21380" y="21600"/>
                  <a:pt x="21600" y="21380"/>
                  <a:pt x="21600" y="21109"/>
                </a:cubicBezTo>
                <a:cubicBezTo>
                  <a:pt x="21600" y="9451"/>
                  <a:pt x="12149" y="0"/>
                  <a:pt x="491" y="0"/>
                </a:cubicBezTo>
                <a:moveTo>
                  <a:pt x="491" y="9818"/>
                </a:moveTo>
                <a:cubicBezTo>
                  <a:pt x="220" y="9818"/>
                  <a:pt x="0" y="10038"/>
                  <a:pt x="0" y="10309"/>
                </a:cubicBezTo>
                <a:cubicBezTo>
                  <a:pt x="0" y="10581"/>
                  <a:pt x="220" y="10800"/>
                  <a:pt x="491" y="10800"/>
                </a:cubicBezTo>
                <a:cubicBezTo>
                  <a:pt x="6184" y="10800"/>
                  <a:pt x="10800" y="15416"/>
                  <a:pt x="10800" y="21109"/>
                </a:cubicBezTo>
                <a:cubicBezTo>
                  <a:pt x="10800" y="21380"/>
                  <a:pt x="11020" y="21600"/>
                  <a:pt x="11291" y="21600"/>
                </a:cubicBezTo>
                <a:cubicBezTo>
                  <a:pt x="11562" y="21600"/>
                  <a:pt x="11782" y="21380"/>
                  <a:pt x="11782" y="21109"/>
                </a:cubicBezTo>
                <a:cubicBezTo>
                  <a:pt x="11782" y="14873"/>
                  <a:pt x="6727" y="9818"/>
                  <a:pt x="491" y="9818"/>
                </a:cubicBezTo>
                <a:moveTo>
                  <a:pt x="491" y="4909"/>
                </a:moveTo>
                <a:cubicBezTo>
                  <a:pt x="220" y="4909"/>
                  <a:pt x="0" y="5129"/>
                  <a:pt x="0" y="5400"/>
                </a:cubicBezTo>
                <a:cubicBezTo>
                  <a:pt x="0" y="5672"/>
                  <a:pt x="220" y="5891"/>
                  <a:pt x="491" y="5891"/>
                </a:cubicBezTo>
                <a:cubicBezTo>
                  <a:pt x="8896" y="5891"/>
                  <a:pt x="15709" y="12705"/>
                  <a:pt x="15709" y="21109"/>
                </a:cubicBezTo>
                <a:cubicBezTo>
                  <a:pt x="15709" y="21380"/>
                  <a:pt x="15929" y="21600"/>
                  <a:pt x="16200" y="21600"/>
                </a:cubicBezTo>
                <a:cubicBezTo>
                  <a:pt x="16471" y="21600"/>
                  <a:pt x="16691" y="21380"/>
                  <a:pt x="16691" y="21109"/>
                </a:cubicBezTo>
                <a:cubicBezTo>
                  <a:pt x="16691" y="12162"/>
                  <a:pt x="9438" y="4909"/>
                  <a:pt x="491" y="4909"/>
                </a:cubicBezTo>
                <a:moveTo>
                  <a:pt x="2945" y="20618"/>
                </a:moveTo>
                <a:cubicBezTo>
                  <a:pt x="1861" y="20618"/>
                  <a:pt x="982" y="19739"/>
                  <a:pt x="982" y="18655"/>
                </a:cubicBezTo>
                <a:cubicBezTo>
                  <a:pt x="982" y="17570"/>
                  <a:pt x="1861" y="16691"/>
                  <a:pt x="2945" y="16691"/>
                </a:cubicBezTo>
                <a:cubicBezTo>
                  <a:pt x="4030" y="16691"/>
                  <a:pt x="4909" y="17570"/>
                  <a:pt x="4909" y="18655"/>
                </a:cubicBezTo>
                <a:cubicBezTo>
                  <a:pt x="4909" y="19739"/>
                  <a:pt x="4030" y="20618"/>
                  <a:pt x="2945" y="20618"/>
                </a:cubicBezTo>
                <a:moveTo>
                  <a:pt x="2945" y="15709"/>
                </a:moveTo>
                <a:cubicBezTo>
                  <a:pt x="1319" y="15709"/>
                  <a:pt x="0" y="17028"/>
                  <a:pt x="0" y="18655"/>
                </a:cubicBezTo>
                <a:cubicBezTo>
                  <a:pt x="0" y="20281"/>
                  <a:pt x="1319" y="21600"/>
                  <a:pt x="2945" y="21600"/>
                </a:cubicBezTo>
                <a:cubicBezTo>
                  <a:pt x="4573" y="21600"/>
                  <a:pt x="5891" y="20281"/>
                  <a:pt x="5891" y="18655"/>
                </a:cubicBezTo>
                <a:cubicBezTo>
                  <a:pt x="5891" y="17028"/>
                  <a:pt x="4573" y="15709"/>
                  <a:pt x="2945" y="15709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4" name="Google Shape;517;p33">
            <a:extLst>
              <a:ext uri="{FF2B5EF4-FFF2-40B4-BE49-F238E27FC236}">
                <a16:creationId xmlns:a16="http://schemas.microsoft.com/office/drawing/2014/main" xmlns="" id="{EC8EDD45-EC20-4A1B-855D-D9E612609FEF}"/>
              </a:ext>
            </a:extLst>
          </p:cNvPr>
          <p:cNvSpPr/>
          <p:nvPr/>
        </p:nvSpPr>
        <p:spPr>
          <a:xfrm>
            <a:off x="20421163" y="10539006"/>
            <a:ext cx="825718" cy="8257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B581BAD0-0A45-459B-8A78-5E277F1DEDED}"/>
              </a:ext>
            </a:extLst>
          </p:cNvPr>
          <p:cNvSpPr/>
          <p:nvPr/>
        </p:nvSpPr>
        <p:spPr>
          <a:xfrm>
            <a:off x="20145192" y="11405105"/>
            <a:ext cx="23651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dirty="0" err="1">
                <a:solidFill>
                  <a:schemeClr val="bg1"/>
                </a:solidFill>
              </a:rPr>
              <a:t>Korporace</a:t>
            </a:r>
            <a:r>
              <a:rPr lang="sk-SK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0" name="Google Shape;518;p33">
            <a:extLst>
              <a:ext uri="{FF2B5EF4-FFF2-40B4-BE49-F238E27FC236}">
                <a16:creationId xmlns:a16="http://schemas.microsoft.com/office/drawing/2014/main" xmlns="" id="{05A717BE-6FFC-443F-A68C-6897C51803FD}"/>
              </a:ext>
            </a:extLst>
          </p:cNvPr>
          <p:cNvSpPr/>
          <p:nvPr/>
        </p:nvSpPr>
        <p:spPr>
          <a:xfrm>
            <a:off x="16520412" y="10820791"/>
            <a:ext cx="558800" cy="4572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5" y="18796"/>
                  <a:pt x="1048" y="18734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4" y="1873"/>
                </a:lnTo>
                <a:cubicBezTo>
                  <a:pt x="9930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6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4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7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8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0800" y="15600"/>
                </a:moveTo>
                <a:cubicBezTo>
                  <a:pt x="10258" y="15600"/>
                  <a:pt x="9818" y="16138"/>
                  <a:pt x="9818" y="16800"/>
                </a:cubicBezTo>
                <a:cubicBezTo>
                  <a:pt x="9818" y="17462"/>
                  <a:pt x="10258" y="18000"/>
                  <a:pt x="10800" y="18000"/>
                </a:cubicBezTo>
                <a:cubicBezTo>
                  <a:pt x="11342" y="18000"/>
                  <a:pt x="11782" y="17462"/>
                  <a:pt x="11782" y="16800"/>
                </a:cubicBezTo>
                <a:cubicBezTo>
                  <a:pt x="11782" y="16138"/>
                  <a:pt x="11342" y="15600"/>
                  <a:pt x="10800" y="15600"/>
                </a:cubicBezTo>
                <a:moveTo>
                  <a:pt x="10800" y="6000"/>
                </a:moveTo>
                <a:cubicBezTo>
                  <a:pt x="10258" y="6000"/>
                  <a:pt x="9818" y="6538"/>
                  <a:pt x="9818" y="7200"/>
                </a:cubicBezTo>
                <a:lnTo>
                  <a:pt x="10309" y="13800"/>
                </a:lnTo>
                <a:cubicBezTo>
                  <a:pt x="10309" y="14132"/>
                  <a:pt x="10529" y="14400"/>
                  <a:pt x="10800" y="14400"/>
                </a:cubicBezTo>
                <a:cubicBezTo>
                  <a:pt x="11071" y="14400"/>
                  <a:pt x="11291" y="14132"/>
                  <a:pt x="11291" y="13800"/>
                </a:cubicBezTo>
                <a:lnTo>
                  <a:pt x="11782" y="7200"/>
                </a:lnTo>
                <a:cubicBezTo>
                  <a:pt x="11782" y="6538"/>
                  <a:pt x="11342" y="6000"/>
                  <a:pt x="10800" y="600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487BBCF8-A7B0-4B23-9D86-A12C7B7B692C}"/>
              </a:ext>
            </a:extLst>
          </p:cNvPr>
          <p:cNvSpPr/>
          <p:nvPr/>
        </p:nvSpPr>
        <p:spPr>
          <a:xfrm>
            <a:off x="10425614" y="4417571"/>
            <a:ext cx="4420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i="1" dirty="0">
                <a:solidFill>
                  <a:schemeClr val="bg1"/>
                </a:solidFill>
              </a:rPr>
              <a:t>Zpráva o stupni rizika a informacích </a:t>
            </a:r>
          </a:p>
          <a:p>
            <a:pPr algn="ctr"/>
            <a:r>
              <a:rPr lang="cs-CZ" sz="2000" i="1" dirty="0">
                <a:solidFill>
                  <a:schemeClr val="bg1"/>
                </a:solidFill>
              </a:rPr>
              <a:t>o ohrožené osobě je bleskově odeslána podle zvoleného nastavení. Jde o klíčové informace pro vyhodnocení a možnou rychlou pomoc.</a:t>
            </a:r>
            <a:endParaRPr lang="cs-CZ" sz="2000" dirty="0"/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39" y="12506257"/>
            <a:ext cx="3598755" cy="590196"/>
          </a:xfrm>
          <a:prstGeom prst="rect">
            <a:avLst/>
          </a:prstGeom>
        </p:spPr>
      </p:pic>
      <p:sp>
        <p:nvSpPr>
          <p:cNvPr id="44" name="Obdélník 43">
            <a:extLst>
              <a:ext uri="{FF2B5EF4-FFF2-40B4-BE49-F238E27FC236}">
                <a16:creationId xmlns:a16="http://schemas.microsoft.com/office/drawing/2014/main" xmlns="" id="{891EB561-BD18-454A-A106-4102E935C25E}"/>
              </a:ext>
            </a:extLst>
          </p:cNvPr>
          <p:cNvSpPr/>
          <p:nvPr/>
        </p:nvSpPr>
        <p:spPr>
          <a:xfrm>
            <a:off x="3172432" y="491012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477" y="3081523"/>
            <a:ext cx="502234" cy="411922"/>
          </a:xfrm>
          <a:prstGeom prst="rect">
            <a:avLst/>
          </a:prstGeom>
        </p:spPr>
      </p:pic>
      <p:pic>
        <p:nvPicPr>
          <p:cNvPr id="49" name="Obrázek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70" y="3110665"/>
            <a:ext cx="502234" cy="411922"/>
          </a:xfrm>
          <a:prstGeom prst="rect">
            <a:avLst/>
          </a:prstGeom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194" y="3081523"/>
            <a:ext cx="502234" cy="411922"/>
          </a:xfrm>
          <a:prstGeom prst="rect">
            <a:avLst/>
          </a:prstGeom>
        </p:spPr>
      </p:pic>
      <p:pic>
        <p:nvPicPr>
          <p:cNvPr id="58" name="Obrázek 5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8944" y="3110665"/>
            <a:ext cx="502234" cy="4119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/>
          <p:nvPr/>
        </p:nvSpPr>
        <p:spPr>
          <a:xfrm>
            <a:off x="2752215" y="5513333"/>
            <a:ext cx="9805985" cy="1183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475" tIns="108725" rIns="217475" bIns="108725" anchor="t" anchorCtr="0">
            <a:noAutofit/>
          </a:bodyPr>
          <a:lstStyle/>
          <a:p>
            <a:pPr marL="0" marR="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2000"/>
              <a:buFont typeface="Lato"/>
              <a:buNone/>
            </a:pPr>
            <a:endParaRPr sz="2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2549699" y="534302"/>
            <a:ext cx="22020208" cy="1943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11500"/>
              <a:buFont typeface="Lato Black"/>
              <a:buNone/>
            </a:pPr>
            <a:r>
              <a:rPr lang="sk-SK" sz="7200" dirty="0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Mobilní </a:t>
            </a:r>
            <a:r>
              <a:rPr lang="sk-SK" sz="7200" dirty="0" err="1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aplikace</a:t>
            </a:r>
            <a:endParaRPr sz="1000" dirty="0">
              <a:solidFill>
                <a:srgbClr val="2043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2" name="Google Shape;182;p21"/>
          <p:cNvCxnSpPr/>
          <p:nvPr/>
        </p:nvCxnSpPr>
        <p:spPr>
          <a:xfrm>
            <a:off x="22592040" y="2191805"/>
            <a:ext cx="0" cy="9009062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3" name="Google Shape;183;p21"/>
          <p:cNvSpPr txBox="1">
            <a:spLocks noGrp="1"/>
          </p:cNvSpPr>
          <p:nvPr>
            <p:ph type="sldNum" idx="12"/>
          </p:nvPr>
        </p:nvSpPr>
        <p:spPr>
          <a:xfrm>
            <a:off x="22914850" y="12724812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/>
                <a:ea typeface="Montserrat"/>
                <a:cs typeface="Montserrat"/>
                <a:sym typeface="Montserrat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4" y="12518561"/>
            <a:ext cx="3936597" cy="6456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03149B3-482A-F447-9BC6-95EEE888A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9235" y="2630255"/>
            <a:ext cx="3964145" cy="81321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2C8F8A2-8FF0-5446-B9C7-6BA280F65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8200" y="2630254"/>
            <a:ext cx="3964145" cy="81321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FB5C0B7-9C2C-2E4B-BD23-98FA4C1D8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3717" y="5117651"/>
            <a:ext cx="3964145" cy="81321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A91B49D-2858-6441-A14D-D7297672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7557" y="5117651"/>
            <a:ext cx="3964145" cy="81321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D07A6F8-301D-F346-82C0-401CF9C31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9340" y="3571874"/>
            <a:ext cx="3492871" cy="6143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DA479A5-62F7-BF44-8670-4E2020E46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430" y="6067414"/>
            <a:ext cx="3494187" cy="61436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94E3916-5659-C748-B3E7-5900FB097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06577" y="3571873"/>
            <a:ext cx="3465388" cy="61436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22EE7FF5-5EE9-574D-B03E-3D3BA7E71B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52241" y="6067413"/>
            <a:ext cx="3445023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2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1"/>
          <p:cNvGrpSpPr/>
          <p:nvPr/>
        </p:nvGrpSpPr>
        <p:grpSpPr>
          <a:xfrm>
            <a:off x="10084340" y="10905228"/>
            <a:ext cx="8427408" cy="1734705"/>
            <a:chOff x="0" y="0"/>
            <a:chExt cx="2147483646" cy="2147483647"/>
          </a:xfrm>
        </p:grpSpPr>
        <p:sp>
          <p:nvSpPr>
            <p:cNvPr id="175" name="Google Shape;175;p21"/>
            <p:cNvSpPr txBox="1"/>
            <p:nvPr/>
          </p:nvSpPr>
          <p:spPr>
            <a:xfrm>
              <a:off x="0" y="682776182"/>
              <a:ext cx="2147483646" cy="1464707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7475" tIns="108725" rIns="217475" bIns="108725" anchor="t" anchorCtr="0">
              <a:noAutofit/>
            </a:bodyPr>
            <a:lstStyle/>
            <a:p>
              <a:pPr marL="0" marR="0" lvl="0" indent="0" algn="just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36363"/>
                </a:buClr>
                <a:buSzPts val="2000"/>
                <a:buFont typeface="Lato"/>
                <a:buNone/>
              </a:pPr>
              <a:endParaRPr sz="20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6" name="Google Shape;176;p21"/>
            <p:cNvSpPr txBox="1"/>
            <p:nvPr/>
          </p:nvSpPr>
          <p:spPr>
            <a:xfrm>
              <a:off x="29926536" y="0"/>
              <a:ext cx="1358417497" cy="495462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36363"/>
                </a:buClr>
                <a:buSzPts val="2000"/>
                <a:buFont typeface="Lato Black"/>
                <a:buNone/>
              </a:pPr>
              <a:endParaRPr sz="24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80" name="Google Shape;180;p21"/>
          <p:cNvSpPr txBox="1"/>
          <p:nvPr/>
        </p:nvSpPr>
        <p:spPr>
          <a:xfrm>
            <a:off x="1857108" y="731221"/>
            <a:ext cx="22020208" cy="1943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636363"/>
              </a:buClr>
              <a:buSzPts val="11500"/>
            </a:pPr>
            <a:r>
              <a:rPr lang="sk-SK" sz="7200" dirty="0" err="1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Backoffice</a:t>
            </a:r>
            <a:endParaRPr lang="sk-SK" sz="1000" dirty="0">
              <a:solidFill>
                <a:srgbClr val="20437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11500"/>
              <a:buFont typeface="Lato Black"/>
              <a:buNone/>
            </a:pPr>
            <a:r>
              <a:rPr lang="sk-SK" sz="7200" dirty="0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 </a:t>
            </a:r>
            <a:endParaRPr sz="1000" dirty="0">
              <a:solidFill>
                <a:srgbClr val="2043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2" name="Google Shape;182;p21"/>
          <p:cNvCxnSpPr/>
          <p:nvPr/>
        </p:nvCxnSpPr>
        <p:spPr>
          <a:xfrm>
            <a:off x="13232669" y="2346814"/>
            <a:ext cx="0" cy="9009062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3" name="Google Shape;183;p21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/>
                <a:ea typeface="Montserrat"/>
                <a:cs typeface="Montserrat"/>
                <a:sym typeface="Montserrat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891EB561-BD18-454A-A106-4102E935C25E}"/>
              </a:ext>
            </a:extLst>
          </p:cNvPr>
          <p:cNvSpPr/>
          <p:nvPr/>
        </p:nvSpPr>
        <p:spPr>
          <a:xfrm>
            <a:off x="14908804" y="5194970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Obdélník 31">
            <a:extLst>
              <a:ext uri="{FF2B5EF4-FFF2-40B4-BE49-F238E27FC236}">
                <a16:creationId xmlns:a16="http://schemas.microsoft.com/office/drawing/2014/main" xmlns="" id="{A99C864F-33EA-4229-A757-597417F2B594}"/>
              </a:ext>
            </a:extLst>
          </p:cNvPr>
          <p:cNvSpPr/>
          <p:nvPr/>
        </p:nvSpPr>
        <p:spPr>
          <a:xfrm>
            <a:off x="14546652" y="3816930"/>
            <a:ext cx="30700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"/>
                <a:cs typeface="Montserrat"/>
                <a:sym typeface="Montserrat Black"/>
              </a:rPr>
              <a:t>Admin rozhranie 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" name="Obrázek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0" y="3841802"/>
            <a:ext cx="502234" cy="411922"/>
          </a:xfrm>
          <a:prstGeom prst="rect">
            <a:avLst/>
          </a:prstGeom>
        </p:spPr>
      </p:pic>
      <p:pic>
        <p:nvPicPr>
          <p:cNvPr id="34" name="Obrázek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0" y="5159901"/>
            <a:ext cx="502234" cy="411922"/>
          </a:xfrm>
          <a:prstGeom prst="rect">
            <a:avLst/>
          </a:prstGeom>
        </p:spPr>
      </p:pic>
      <p:pic>
        <p:nvPicPr>
          <p:cNvPr id="35" name="Obrázek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0" y="6389680"/>
            <a:ext cx="502234" cy="411922"/>
          </a:xfrm>
          <a:prstGeom prst="rect">
            <a:avLst/>
          </a:prstGeom>
        </p:spPr>
      </p:pic>
      <p:pic>
        <p:nvPicPr>
          <p:cNvPr id="36" name="Obrázek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0" y="7558374"/>
            <a:ext cx="502234" cy="411922"/>
          </a:xfrm>
          <a:prstGeom prst="rect">
            <a:avLst/>
          </a:prstGeom>
        </p:spPr>
      </p:pic>
      <p:pic>
        <p:nvPicPr>
          <p:cNvPr id="37" name="Obrázek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0000" y="8731330"/>
            <a:ext cx="502234" cy="411922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4" y="12518561"/>
            <a:ext cx="3936597" cy="6456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3FC1923-5A13-BC42-9DDE-DC7B9C35B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89" y="3090647"/>
            <a:ext cx="13720850" cy="79500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DA39054-42D7-CC4C-ADDF-4E2BA5DEF4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9" b="10270"/>
          <a:stretch/>
        </p:blipFill>
        <p:spPr>
          <a:xfrm>
            <a:off x="2178049" y="4048198"/>
            <a:ext cx="8985600" cy="5579012"/>
          </a:xfrm>
          <a:prstGeom prst="rect">
            <a:avLst/>
          </a:prstGeom>
        </p:spPr>
      </p:pic>
      <p:sp>
        <p:nvSpPr>
          <p:cNvPr id="29" name="Obdélník 31">
            <a:extLst>
              <a:ext uri="{FF2B5EF4-FFF2-40B4-BE49-F238E27FC236}">
                <a16:creationId xmlns:a16="http://schemas.microsoft.com/office/drawing/2014/main" xmlns="" id="{22372365-9C04-9749-AA66-F8D5F463E399}"/>
              </a:ext>
            </a:extLst>
          </p:cNvPr>
          <p:cNvSpPr/>
          <p:nvPr/>
        </p:nvSpPr>
        <p:spPr>
          <a:xfrm>
            <a:off x="14546652" y="5110158"/>
            <a:ext cx="6521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"/>
                <a:cs typeface="Montserrat"/>
                <a:sym typeface="Montserrat Black"/>
              </a:rPr>
              <a:t>Vytváranie zón v prípade ohrozenia  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Obdélník 31">
            <a:extLst>
              <a:ext uri="{FF2B5EF4-FFF2-40B4-BE49-F238E27FC236}">
                <a16:creationId xmlns:a16="http://schemas.microsoft.com/office/drawing/2014/main" xmlns="" id="{3031FADB-FD2B-874A-B832-AF5FF338632D}"/>
              </a:ext>
            </a:extLst>
          </p:cNvPr>
          <p:cNvSpPr/>
          <p:nvPr/>
        </p:nvSpPr>
        <p:spPr>
          <a:xfrm>
            <a:off x="14546652" y="6376039"/>
            <a:ext cx="5397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"/>
                <a:cs typeface="Montserrat"/>
                <a:sym typeface="Montserrat Black"/>
              </a:rPr>
              <a:t>Aktívny monitoring užívateľov 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Obdélník 31">
            <a:extLst>
              <a:ext uri="{FF2B5EF4-FFF2-40B4-BE49-F238E27FC236}">
                <a16:creationId xmlns:a16="http://schemas.microsoft.com/office/drawing/2014/main" xmlns="" id="{CD12A11A-38AC-4F49-AE2B-5E9A6B61476B}"/>
              </a:ext>
            </a:extLst>
          </p:cNvPr>
          <p:cNvSpPr/>
          <p:nvPr/>
        </p:nvSpPr>
        <p:spPr>
          <a:xfrm>
            <a:off x="14546652" y="7557108"/>
            <a:ext cx="8879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"/>
                <a:cs typeface="Montserrat"/>
                <a:sym typeface="Montserrat Black"/>
              </a:rPr>
              <a:t>Notifikovanie užívateľov v prípade nebezpečenstva 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Obdélník 31">
            <a:extLst>
              <a:ext uri="{FF2B5EF4-FFF2-40B4-BE49-F238E27FC236}">
                <a16:creationId xmlns:a16="http://schemas.microsoft.com/office/drawing/2014/main" xmlns="" id="{0D5E2243-E168-CD40-8170-B7AA20427AC6}"/>
              </a:ext>
            </a:extLst>
          </p:cNvPr>
          <p:cNvSpPr/>
          <p:nvPr/>
        </p:nvSpPr>
        <p:spPr>
          <a:xfrm>
            <a:off x="14546651" y="8677644"/>
            <a:ext cx="7757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r>
              <a:rPr lang="sk-SK" sz="2400" dirty="0">
                <a:solidFill>
                  <a:srgbClr val="636363"/>
                </a:solidFill>
                <a:latin typeface="Montserrat Black"/>
                <a:ea typeface="Montserrat"/>
                <a:cs typeface="Montserrat"/>
                <a:sym typeface="Montserrat Black"/>
              </a:rPr>
              <a:t>Databáza incidentov pridávaných užívateľmi </a:t>
            </a: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3941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/>
        </p:nvSpPr>
        <p:spPr>
          <a:xfrm>
            <a:off x="1719236" y="799429"/>
            <a:ext cx="21168346" cy="416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11500"/>
              <a:buFont typeface="Lato Black"/>
              <a:buNone/>
            </a:pPr>
            <a:r>
              <a:rPr lang="sk-SK" sz="7200" dirty="0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Kde </a:t>
            </a:r>
            <a:r>
              <a:rPr lang="sk-SK" sz="7200" dirty="0" err="1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CitySafety</a:t>
            </a:r>
            <a:r>
              <a:rPr lang="sk-SK" sz="7200" dirty="0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 </a:t>
            </a:r>
            <a:r>
              <a:rPr lang="sk-SK" sz="7200" dirty="0" err="1">
                <a:solidFill>
                  <a:srgbClr val="204370"/>
                </a:solidFill>
                <a:latin typeface="Montserrat Black"/>
                <a:ea typeface="Montserrat"/>
                <a:cs typeface="Montserrat"/>
                <a:sym typeface="Montserrat Black"/>
              </a:rPr>
              <a:t>pomáhá</a:t>
            </a:r>
            <a:endParaRPr sz="1000" dirty="0">
              <a:solidFill>
                <a:srgbClr val="2043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4680000" y="2536144"/>
            <a:ext cx="18679511" cy="965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endParaRPr lang="cs-CZ" sz="24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rgbClr val="636363"/>
              </a:buClr>
              <a:buSzPts val="2000"/>
            </a:pP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Samosprávy </a:t>
            </a: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měst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a obcí, nemocnice 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cs-CZ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obyvatelé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, rezidenti, návštevníci, 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turisté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endParaRPr lang="sk-SK" sz="36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Školky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, školy  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(deti, 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žáci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studenti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endParaRPr lang="sk-SK" sz="36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rgbClr val="636363"/>
              </a:buClr>
              <a:buSzPts val="2000"/>
            </a:pP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Domovy </a:t>
            </a: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pro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seniori, </a:t>
            </a: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opatrovatelské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služby 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"/>
              </a:rPr>
              <a:t>(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o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 Black"/>
                <a:cs typeface="Montserrat Black"/>
                <a:sym typeface="Montserrat Black"/>
              </a:rPr>
              <a:t>soby s </a:t>
            </a:r>
            <a:r>
              <a:rPr lang="sk-SK" sz="3200" dirty="0" err="1">
                <a:solidFill>
                  <a:srgbClr val="636363"/>
                </a:solidFill>
                <a:latin typeface="Montserrat" panose="020B0604020202020204" charset="-18"/>
                <a:ea typeface="Montserrat Black"/>
                <a:cs typeface="Montserrat Black"/>
                <a:sym typeface="Montserrat Black"/>
              </a:rPr>
              <a:t>potřebou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 Black"/>
                <a:cs typeface="Montserrat Black"/>
                <a:sym typeface="Montserrat Black"/>
              </a:rPr>
              <a:t> zdravotní </a:t>
            </a:r>
            <a:r>
              <a:rPr lang="sk-SK" sz="3200" dirty="0" err="1">
                <a:solidFill>
                  <a:srgbClr val="636363"/>
                </a:solidFill>
                <a:latin typeface="Montserrat" panose="020B0604020202020204" charset="-18"/>
                <a:ea typeface="Montserrat Black"/>
                <a:cs typeface="Montserrat Black"/>
                <a:sym typeface="Montserrat Black"/>
              </a:rPr>
              <a:t>asistence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 Black"/>
                <a:cs typeface="Montserrat Black"/>
                <a:sym typeface="Montserrat Black"/>
              </a:rPr>
              <a:t>)</a:t>
            </a:r>
            <a:endParaRPr lang="sk-SK" sz="3200" dirty="0">
              <a:latin typeface="Montserrat" panose="020B0604020202020204" charset="-18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endParaRPr lang="sk-SK" sz="32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rgbClr val="636363"/>
              </a:buClr>
              <a:buSzPts val="2000"/>
            </a:pP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Technické služby, dopravní podniky, </a:t>
            </a: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korporace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"/>
              </a:rPr>
              <a:t>(</a:t>
            </a:r>
            <a:r>
              <a:rPr lang="sk-SK" sz="3200" dirty="0" err="1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zaměstnanci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 s rizikovým </a:t>
            </a:r>
            <a:r>
              <a:rPr lang="sk-SK" sz="3200" dirty="0" err="1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povoláním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 v </a:t>
            </a:r>
            <a:r>
              <a:rPr lang="sk-SK" sz="3200" dirty="0" err="1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průmyslu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 nebo </a:t>
            </a:r>
            <a:r>
              <a:rPr lang="sk-SK" sz="3200" dirty="0" err="1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korporacích</a:t>
            </a:r>
            <a:r>
              <a:rPr lang="sk-SK" sz="3200" dirty="0">
                <a:solidFill>
                  <a:srgbClr val="636363"/>
                </a:solidFill>
                <a:latin typeface="Montserrat" panose="020B0604020202020204" charset="-18"/>
                <a:ea typeface="Montserrat"/>
                <a:cs typeface="Montserrat"/>
                <a:sym typeface="Montserrat Black"/>
              </a:rPr>
              <a:t>) </a:t>
            </a:r>
            <a:endParaRPr lang="sk-SK" sz="3200" dirty="0">
              <a:latin typeface="Montserrat" panose="020B0604020202020204" charset="-18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endParaRPr lang="sk-SK" sz="32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Řešení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krízových </a:t>
            </a: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situací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a záchranných </a:t>
            </a: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akcí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Městská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policie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, hasiči, 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záchranáři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endParaRPr lang="sk-SK" sz="24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r>
              <a:rPr lang="sk-SK" sz="3200" b="1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Soukromí</a:t>
            </a:r>
            <a:r>
              <a:rPr lang="sk-SK" sz="3200" b="1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(rodiny, 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příbuzní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sk-SK" sz="3200" dirty="0" err="1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přátelé</a:t>
            </a:r>
            <a:r>
              <a:rPr lang="sk-SK" sz="3200" dirty="0">
                <a:solidFill>
                  <a:srgbClr val="636363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</a:p>
          <a:p>
            <a:pPr lvl="0">
              <a:lnSpc>
                <a:spcPct val="150000"/>
              </a:lnSpc>
              <a:buClr>
                <a:srgbClr val="636363"/>
              </a:buClr>
              <a:buSzPts val="2000"/>
            </a:pPr>
            <a:endParaRPr lang="sk-SK" sz="3600" b="1" dirty="0">
              <a:solidFill>
                <a:srgbClr val="6363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82" name="Google Shape;182;p21"/>
          <p:cNvCxnSpPr/>
          <p:nvPr/>
        </p:nvCxnSpPr>
        <p:spPr>
          <a:xfrm>
            <a:off x="1998637" y="2659385"/>
            <a:ext cx="0" cy="9009062"/>
          </a:xfrm>
          <a:prstGeom prst="straightConnector1">
            <a:avLst/>
          </a:prstGeom>
          <a:noFill/>
          <a:ln w="9525" cap="flat" cmpd="sng">
            <a:solidFill>
              <a:srgbClr val="DDDDDD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3" name="Google Shape;183;p21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/>
                <a:ea typeface="Montserrat"/>
                <a:cs typeface="Montserrat"/>
                <a:sym typeface="Montserrat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891EB561-BD18-454A-A106-4102E935C25E}"/>
              </a:ext>
            </a:extLst>
          </p:cNvPr>
          <p:cNvSpPr/>
          <p:nvPr/>
        </p:nvSpPr>
        <p:spPr>
          <a:xfrm>
            <a:off x="11484932" y="5327582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636363"/>
              </a:buClr>
              <a:buSzPts val="2000"/>
            </a:pPr>
            <a:endParaRPr lang="sk-SK" sz="2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3320890"/>
            <a:ext cx="502234" cy="41192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4884133"/>
            <a:ext cx="502234" cy="41192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6405952"/>
            <a:ext cx="502234" cy="411922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7952641"/>
            <a:ext cx="502234" cy="411922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10154158"/>
            <a:ext cx="502234" cy="411922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0" y="11342572"/>
            <a:ext cx="502234" cy="411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6140" y="12195760"/>
            <a:ext cx="3936597" cy="645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25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1"/>
          <p:cNvSpPr txBox="1"/>
          <p:nvPr/>
        </p:nvSpPr>
        <p:spPr>
          <a:xfrm>
            <a:off x="12646025" y="2851850"/>
            <a:ext cx="8677500" cy="17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11500"/>
              <a:buFont typeface="Lato Black"/>
              <a:buNone/>
            </a:pPr>
            <a:r>
              <a:rPr lang="en-US" sz="720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Najdete nás</a:t>
            </a:r>
            <a:endParaRPr sz="7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98" name="Google Shape;398;p31"/>
          <p:cNvCxnSpPr/>
          <p:nvPr/>
        </p:nvCxnSpPr>
        <p:spPr>
          <a:xfrm>
            <a:off x="11037887" y="2344737"/>
            <a:ext cx="0" cy="9009062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399" name="Google Shape;399;p31"/>
          <p:cNvSpPr txBox="1"/>
          <p:nvPr/>
        </p:nvSpPr>
        <p:spPr>
          <a:xfrm>
            <a:off x="12646025" y="5029838"/>
            <a:ext cx="6127200" cy="27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2400"/>
              <a:buFont typeface="Lato Black"/>
              <a:buNone/>
            </a:pPr>
            <a:r>
              <a:rPr lang="en-US" sz="400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Sídlo</a:t>
            </a:r>
            <a:endParaRPr sz="4000" i="0" u="none">
              <a:solidFill>
                <a:srgbClr val="FFFFFF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36363"/>
              </a:buClr>
              <a:buSzPts val="2400"/>
              <a:buFont typeface="Lato"/>
              <a:buNone/>
            </a:pPr>
            <a:r>
              <a:rPr lang="en-US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POWERHUB</a:t>
            </a:r>
            <a:endParaRPr sz="4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2000"/>
              <a:buFont typeface="Lato Black"/>
              <a:buNone/>
            </a:pPr>
            <a:r>
              <a:rPr lang="en-US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Nám. Kinských 6</a:t>
            </a:r>
            <a:endParaRPr sz="4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2000"/>
              <a:buFont typeface="Lato Black"/>
              <a:buNone/>
            </a:pPr>
            <a:r>
              <a:rPr lang="en-US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150 00 Praha 5</a:t>
            </a:r>
            <a:endParaRPr sz="4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0" name="Google Shape;400;p31"/>
          <p:cNvSpPr txBox="1"/>
          <p:nvPr/>
        </p:nvSpPr>
        <p:spPr>
          <a:xfrm>
            <a:off x="12646025" y="8597612"/>
            <a:ext cx="5178300" cy="6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636363"/>
              </a:buClr>
              <a:buSzPts val="3600"/>
              <a:buFont typeface="Lato Black"/>
              <a:buNone/>
            </a:pPr>
            <a:r>
              <a:rPr lang="en-US" sz="4800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Jsme také na</a:t>
            </a:r>
            <a:endParaRPr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1" name="Google Shape;401;p31"/>
          <p:cNvSpPr txBox="1">
            <a:spLocks noGrp="1"/>
          </p:cNvSpPr>
          <p:nvPr>
            <p:ph type="sldNum" idx="12"/>
          </p:nvPr>
        </p:nvSpPr>
        <p:spPr>
          <a:xfrm>
            <a:off x="22812148" y="12666269"/>
            <a:ext cx="1462800" cy="1050000"/>
          </a:xfrm>
          <a:prstGeom prst="rect">
            <a:avLst/>
          </a:prstGeom>
        </p:spPr>
        <p:txBody>
          <a:bodyPr spcFirstLastPara="1" wrap="square" lIns="223450" tIns="223450" rIns="223450" bIns="2234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403" name="Google Shape;403;p31"/>
          <p:cNvSpPr/>
          <p:nvPr/>
        </p:nvSpPr>
        <p:spPr>
          <a:xfrm>
            <a:off x="12782112" y="9883775"/>
            <a:ext cx="1172448" cy="117244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5" y="7858"/>
                </a:lnTo>
                <a:lnTo>
                  <a:pt x="13245" y="6381"/>
                </a:lnTo>
                <a:lnTo>
                  <a:pt x="11938" y="6381"/>
                </a:lnTo>
                <a:cubicBezTo>
                  <a:pt x="10368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04" name="Google Shape;404;p31"/>
          <p:cNvSpPr/>
          <p:nvPr/>
        </p:nvSpPr>
        <p:spPr>
          <a:xfrm>
            <a:off x="14415825" y="9883775"/>
            <a:ext cx="1172448" cy="117239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4324" y="12090"/>
                </a:moveTo>
                <a:cubicBezTo>
                  <a:pt x="14020" y="12090"/>
                  <a:pt x="14020" y="12429"/>
                  <a:pt x="14020" y="12429"/>
                </a:cubicBezTo>
                <a:lnTo>
                  <a:pt x="14020" y="12863"/>
                </a:lnTo>
                <a:lnTo>
                  <a:pt x="14629" y="12863"/>
                </a:lnTo>
                <a:lnTo>
                  <a:pt x="14629" y="12429"/>
                </a:lnTo>
                <a:cubicBezTo>
                  <a:pt x="14629" y="12429"/>
                  <a:pt x="14629" y="12090"/>
                  <a:pt x="14324" y="12090"/>
                </a:cubicBezTo>
                <a:moveTo>
                  <a:pt x="15287" y="12380"/>
                </a:moveTo>
                <a:lnTo>
                  <a:pt x="15287" y="13348"/>
                </a:lnTo>
                <a:lnTo>
                  <a:pt x="14020" y="13348"/>
                </a:lnTo>
                <a:lnTo>
                  <a:pt x="14020" y="14072"/>
                </a:lnTo>
                <a:cubicBezTo>
                  <a:pt x="14020" y="14072"/>
                  <a:pt x="14020" y="14411"/>
                  <a:pt x="14324" y="14411"/>
                </a:cubicBezTo>
                <a:cubicBezTo>
                  <a:pt x="14629" y="14411"/>
                  <a:pt x="14629" y="14072"/>
                  <a:pt x="14629" y="14072"/>
                </a:cubicBezTo>
                <a:lnTo>
                  <a:pt x="14629" y="13734"/>
                </a:lnTo>
                <a:lnTo>
                  <a:pt x="15287" y="13734"/>
                </a:lnTo>
                <a:lnTo>
                  <a:pt x="15287" y="14266"/>
                </a:lnTo>
                <a:cubicBezTo>
                  <a:pt x="15287" y="14266"/>
                  <a:pt x="15186" y="14943"/>
                  <a:pt x="14375" y="14943"/>
                </a:cubicBezTo>
                <a:cubicBezTo>
                  <a:pt x="13564" y="14943"/>
                  <a:pt x="13412" y="14266"/>
                  <a:pt x="13412" y="14266"/>
                </a:cubicBezTo>
                <a:lnTo>
                  <a:pt x="13412" y="12380"/>
                </a:lnTo>
                <a:cubicBezTo>
                  <a:pt x="13412" y="12380"/>
                  <a:pt x="13412" y="11558"/>
                  <a:pt x="14375" y="11558"/>
                </a:cubicBezTo>
                <a:cubicBezTo>
                  <a:pt x="15338" y="11558"/>
                  <a:pt x="15287" y="12380"/>
                  <a:pt x="15287" y="12380"/>
                </a:cubicBezTo>
                <a:moveTo>
                  <a:pt x="12905" y="14169"/>
                </a:moveTo>
                <a:cubicBezTo>
                  <a:pt x="12905" y="14169"/>
                  <a:pt x="12905" y="14943"/>
                  <a:pt x="12347" y="14943"/>
                </a:cubicBezTo>
                <a:cubicBezTo>
                  <a:pt x="12005" y="14943"/>
                  <a:pt x="11798" y="14762"/>
                  <a:pt x="11688" y="14621"/>
                </a:cubicBezTo>
                <a:lnTo>
                  <a:pt x="11688" y="14895"/>
                </a:lnTo>
                <a:lnTo>
                  <a:pt x="11028" y="14895"/>
                </a:lnTo>
                <a:lnTo>
                  <a:pt x="11028" y="10446"/>
                </a:lnTo>
                <a:lnTo>
                  <a:pt x="11688" y="10446"/>
                </a:lnTo>
                <a:lnTo>
                  <a:pt x="11688" y="11888"/>
                </a:lnTo>
                <a:cubicBezTo>
                  <a:pt x="11788" y="11782"/>
                  <a:pt x="12037" y="11558"/>
                  <a:pt x="12347" y="11558"/>
                </a:cubicBezTo>
                <a:cubicBezTo>
                  <a:pt x="12752" y="11558"/>
                  <a:pt x="12905" y="11896"/>
                  <a:pt x="12905" y="12332"/>
                </a:cubicBezTo>
                <a:cubicBezTo>
                  <a:pt x="12905" y="12332"/>
                  <a:pt x="12905" y="14169"/>
                  <a:pt x="12905" y="14169"/>
                </a:cubicBezTo>
                <a:close/>
                <a:moveTo>
                  <a:pt x="10521" y="14895"/>
                </a:moveTo>
                <a:lnTo>
                  <a:pt x="9913" y="14895"/>
                </a:lnTo>
                <a:lnTo>
                  <a:pt x="9913" y="14605"/>
                </a:lnTo>
                <a:cubicBezTo>
                  <a:pt x="9913" y="14605"/>
                  <a:pt x="9558" y="14943"/>
                  <a:pt x="9152" y="14943"/>
                </a:cubicBezTo>
                <a:cubicBezTo>
                  <a:pt x="8747" y="14943"/>
                  <a:pt x="8696" y="14556"/>
                  <a:pt x="8696" y="14556"/>
                </a:cubicBezTo>
                <a:lnTo>
                  <a:pt x="8696" y="11558"/>
                </a:lnTo>
                <a:lnTo>
                  <a:pt x="9304" y="11558"/>
                </a:lnTo>
                <a:lnTo>
                  <a:pt x="9304" y="14362"/>
                </a:lnTo>
                <a:cubicBezTo>
                  <a:pt x="9304" y="14362"/>
                  <a:pt x="9304" y="14508"/>
                  <a:pt x="9507" y="14508"/>
                </a:cubicBezTo>
                <a:cubicBezTo>
                  <a:pt x="9710" y="14508"/>
                  <a:pt x="9913" y="14266"/>
                  <a:pt x="9913" y="14266"/>
                </a:cubicBezTo>
                <a:lnTo>
                  <a:pt x="9913" y="11558"/>
                </a:lnTo>
                <a:lnTo>
                  <a:pt x="10521" y="11558"/>
                </a:lnTo>
                <a:cubicBezTo>
                  <a:pt x="10521" y="11558"/>
                  <a:pt x="10521" y="14895"/>
                  <a:pt x="10521" y="14895"/>
                </a:cubicBezTo>
                <a:close/>
                <a:moveTo>
                  <a:pt x="8595" y="11074"/>
                </a:moveTo>
                <a:lnTo>
                  <a:pt x="7834" y="11074"/>
                </a:lnTo>
                <a:lnTo>
                  <a:pt x="7834" y="14895"/>
                </a:lnTo>
                <a:lnTo>
                  <a:pt x="7124" y="14895"/>
                </a:lnTo>
                <a:lnTo>
                  <a:pt x="7124" y="11074"/>
                </a:lnTo>
                <a:lnTo>
                  <a:pt x="6364" y="11074"/>
                </a:lnTo>
                <a:lnTo>
                  <a:pt x="6364" y="10446"/>
                </a:lnTo>
                <a:lnTo>
                  <a:pt x="8595" y="10446"/>
                </a:lnTo>
                <a:cubicBezTo>
                  <a:pt x="8595" y="10446"/>
                  <a:pt x="8595" y="11074"/>
                  <a:pt x="8595" y="11074"/>
                </a:cubicBezTo>
                <a:close/>
                <a:moveTo>
                  <a:pt x="14527" y="9430"/>
                </a:moveTo>
                <a:cubicBezTo>
                  <a:pt x="14527" y="9430"/>
                  <a:pt x="12667" y="9334"/>
                  <a:pt x="10800" y="9334"/>
                </a:cubicBezTo>
                <a:cubicBezTo>
                  <a:pt x="8941" y="9334"/>
                  <a:pt x="7074" y="9430"/>
                  <a:pt x="7074" y="9430"/>
                </a:cubicBezTo>
                <a:cubicBezTo>
                  <a:pt x="6234" y="9430"/>
                  <a:pt x="5552" y="10080"/>
                  <a:pt x="5552" y="10881"/>
                </a:cubicBezTo>
                <a:cubicBezTo>
                  <a:pt x="5552" y="10881"/>
                  <a:pt x="5400" y="11822"/>
                  <a:pt x="5400" y="12767"/>
                </a:cubicBezTo>
                <a:cubicBezTo>
                  <a:pt x="5400" y="13708"/>
                  <a:pt x="5552" y="14652"/>
                  <a:pt x="5552" y="14652"/>
                </a:cubicBezTo>
                <a:cubicBezTo>
                  <a:pt x="5552" y="15454"/>
                  <a:pt x="6234" y="16104"/>
                  <a:pt x="7074" y="16104"/>
                </a:cubicBezTo>
                <a:cubicBezTo>
                  <a:pt x="7074" y="16104"/>
                  <a:pt x="8905" y="16200"/>
                  <a:pt x="10800" y="16200"/>
                </a:cubicBezTo>
                <a:cubicBezTo>
                  <a:pt x="12631" y="16200"/>
                  <a:pt x="14527" y="16104"/>
                  <a:pt x="14527" y="16104"/>
                </a:cubicBezTo>
                <a:cubicBezTo>
                  <a:pt x="15367" y="16104"/>
                  <a:pt x="16049" y="15454"/>
                  <a:pt x="16049" y="14652"/>
                </a:cubicBezTo>
                <a:cubicBezTo>
                  <a:pt x="16049" y="14652"/>
                  <a:pt x="16200" y="13700"/>
                  <a:pt x="16200" y="12767"/>
                </a:cubicBezTo>
                <a:cubicBezTo>
                  <a:pt x="16200" y="11814"/>
                  <a:pt x="16049" y="10881"/>
                  <a:pt x="16049" y="10881"/>
                </a:cubicBezTo>
                <a:cubicBezTo>
                  <a:pt x="16049" y="10080"/>
                  <a:pt x="15367" y="9430"/>
                  <a:pt x="14527" y="9430"/>
                </a:cubicBezTo>
                <a:moveTo>
                  <a:pt x="11992" y="12090"/>
                </a:moveTo>
                <a:cubicBezTo>
                  <a:pt x="11860" y="12090"/>
                  <a:pt x="11757" y="12167"/>
                  <a:pt x="11688" y="12243"/>
                </a:cubicBezTo>
                <a:lnTo>
                  <a:pt x="11688" y="14276"/>
                </a:lnTo>
                <a:cubicBezTo>
                  <a:pt x="11751" y="14345"/>
                  <a:pt x="11848" y="14411"/>
                  <a:pt x="11992" y="14411"/>
                </a:cubicBezTo>
                <a:cubicBezTo>
                  <a:pt x="12296" y="14411"/>
                  <a:pt x="12296" y="14072"/>
                  <a:pt x="12296" y="14072"/>
                </a:cubicBezTo>
                <a:lnTo>
                  <a:pt x="12296" y="12429"/>
                </a:lnTo>
                <a:cubicBezTo>
                  <a:pt x="12296" y="12429"/>
                  <a:pt x="12245" y="12090"/>
                  <a:pt x="11992" y="12090"/>
                </a:cubicBezTo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9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986" y="8751"/>
                </a:moveTo>
                <a:lnTo>
                  <a:pt x="8696" y="8751"/>
                </a:lnTo>
                <a:lnTo>
                  <a:pt x="8696" y="7188"/>
                </a:lnTo>
                <a:lnTo>
                  <a:pt x="9507" y="4970"/>
                </a:lnTo>
                <a:lnTo>
                  <a:pt x="8848" y="4970"/>
                </a:lnTo>
                <a:lnTo>
                  <a:pt x="8341" y="6433"/>
                </a:lnTo>
                <a:lnTo>
                  <a:pt x="7834" y="4970"/>
                </a:lnTo>
                <a:lnTo>
                  <a:pt x="7124" y="4970"/>
                </a:lnTo>
                <a:lnTo>
                  <a:pt x="7986" y="7188"/>
                </a:lnTo>
                <a:cubicBezTo>
                  <a:pt x="7986" y="7188"/>
                  <a:pt x="7986" y="8751"/>
                  <a:pt x="7986" y="8751"/>
                </a:cubicBezTo>
                <a:close/>
                <a:moveTo>
                  <a:pt x="10166" y="6634"/>
                </a:moveTo>
                <a:cubicBezTo>
                  <a:pt x="10166" y="6467"/>
                  <a:pt x="10303" y="6332"/>
                  <a:pt x="10471" y="6332"/>
                </a:cubicBezTo>
                <a:cubicBezTo>
                  <a:pt x="10639" y="6332"/>
                  <a:pt x="10775" y="6467"/>
                  <a:pt x="10775" y="6634"/>
                </a:cubicBezTo>
                <a:lnTo>
                  <a:pt x="10775" y="8045"/>
                </a:lnTo>
                <a:cubicBezTo>
                  <a:pt x="10775" y="8212"/>
                  <a:pt x="10639" y="8348"/>
                  <a:pt x="10471" y="8348"/>
                </a:cubicBezTo>
                <a:cubicBezTo>
                  <a:pt x="10303" y="8348"/>
                  <a:pt x="10166" y="8212"/>
                  <a:pt x="10166" y="8045"/>
                </a:cubicBezTo>
                <a:cubicBezTo>
                  <a:pt x="10166" y="8045"/>
                  <a:pt x="10166" y="6634"/>
                  <a:pt x="10166" y="6634"/>
                </a:cubicBezTo>
                <a:close/>
                <a:moveTo>
                  <a:pt x="10369" y="8801"/>
                </a:moveTo>
                <a:lnTo>
                  <a:pt x="10572" y="8801"/>
                </a:lnTo>
                <a:cubicBezTo>
                  <a:pt x="11020" y="8801"/>
                  <a:pt x="11383" y="8440"/>
                  <a:pt x="11383" y="7995"/>
                </a:cubicBezTo>
                <a:lnTo>
                  <a:pt x="11383" y="6684"/>
                </a:lnTo>
                <a:cubicBezTo>
                  <a:pt x="11383" y="6239"/>
                  <a:pt x="11020" y="5877"/>
                  <a:pt x="10572" y="5877"/>
                </a:cubicBezTo>
                <a:lnTo>
                  <a:pt x="10369" y="5877"/>
                </a:lnTo>
                <a:cubicBezTo>
                  <a:pt x="9921" y="5877"/>
                  <a:pt x="9558" y="6239"/>
                  <a:pt x="9558" y="6684"/>
                </a:cubicBezTo>
                <a:lnTo>
                  <a:pt x="9558" y="7995"/>
                </a:lnTo>
                <a:cubicBezTo>
                  <a:pt x="9558" y="8440"/>
                  <a:pt x="9921" y="8801"/>
                  <a:pt x="10369" y="8801"/>
                </a:cubicBezTo>
                <a:moveTo>
                  <a:pt x="12398" y="8801"/>
                </a:moveTo>
                <a:cubicBezTo>
                  <a:pt x="12803" y="8801"/>
                  <a:pt x="13158" y="8449"/>
                  <a:pt x="13158" y="8449"/>
                </a:cubicBezTo>
                <a:lnTo>
                  <a:pt x="13158" y="8751"/>
                </a:lnTo>
                <a:lnTo>
                  <a:pt x="13767" y="8751"/>
                </a:lnTo>
                <a:lnTo>
                  <a:pt x="13767" y="5877"/>
                </a:lnTo>
                <a:lnTo>
                  <a:pt x="13158" y="5877"/>
                </a:lnTo>
                <a:lnTo>
                  <a:pt x="13158" y="8096"/>
                </a:lnTo>
                <a:cubicBezTo>
                  <a:pt x="13158" y="8096"/>
                  <a:pt x="12955" y="8348"/>
                  <a:pt x="12752" y="8348"/>
                </a:cubicBezTo>
                <a:cubicBezTo>
                  <a:pt x="12550" y="8348"/>
                  <a:pt x="12550" y="8197"/>
                  <a:pt x="12550" y="8197"/>
                </a:cubicBezTo>
                <a:lnTo>
                  <a:pt x="12550" y="5877"/>
                </a:lnTo>
                <a:lnTo>
                  <a:pt x="11941" y="5877"/>
                </a:lnTo>
                <a:lnTo>
                  <a:pt x="11941" y="8398"/>
                </a:lnTo>
                <a:cubicBezTo>
                  <a:pt x="11941" y="8398"/>
                  <a:pt x="11992" y="8801"/>
                  <a:pt x="12398" y="8801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dirty="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528" y="6242723"/>
            <a:ext cx="7396887" cy="12130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XIERA Theme">
  <a:themeElements>
    <a:clrScheme name="XIERA Color Theme">
      <a:dk1>
        <a:srgbClr val="191919"/>
      </a:dk1>
      <a:lt1>
        <a:srgbClr val="FFFFFF"/>
      </a:lt1>
      <a:dk2>
        <a:srgbClr val="000000"/>
      </a:dk2>
      <a:lt2>
        <a:srgbClr val="FFFFFF"/>
      </a:lt2>
      <a:accent1>
        <a:srgbClr val="D63AC4"/>
      </a:accent1>
      <a:accent2>
        <a:srgbClr val="893BC3"/>
      </a:accent2>
      <a:accent3>
        <a:srgbClr val="FE6565"/>
      </a:accent3>
      <a:accent4>
        <a:srgbClr val="FEE0E0"/>
      </a:accent4>
      <a:accent5>
        <a:srgbClr val="636363"/>
      </a:accent5>
      <a:accent6>
        <a:srgbClr val="DDDDDD"/>
      </a:accent6>
      <a:hlink>
        <a:srgbClr val="FFFFFF"/>
      </a:hlink>
      <a:folHlink>
        <a:srgbClr val="63636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445</Words>
  <Application>Microsoft Office PowerPoint</Application>
  <PresentationFormat>Vlastní</PresentationFormat>
  <Paragraphs>69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6" baseType="lpstr">
      <vt:lpstr>Arial</vt:lpstr>
      <vt:lpstr>Lato Black</vt:lpstr>
      <vt:lpstr>Lato Light</vt:lpstr>
      <vt:lpstr>Calibri</vt:lpstr>
      <vt:lpstr>Montserrat</vt:lpstr>
      <vt:lpstr>Lato</vt:lpstr>
      <vt:lpstr>Montserrat Black</vt:lpstr>
      <vt:lpstr>Montserrat Light</vt:lpstr>
      <vt:lpstr>1_XIERA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Jiřina Beierová</dc:creator>
  <cp:lastModifiedBy>vr@vupi.cz</cp:lastModifiedBy>
  <cp:revision>78</cp:revision>
  <cp:lastPrinted>2019-10-07T09:48:01Z</cp:lastPrinted>
  <dcterms:modified xsi:type="dcterms:W3CDTF">2020-06-16T08:30:09Z</dcterms:modified>
</cp:coreProperties>
</file>