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1" r:id="rId3"/>
    <p:sldId id="333" r:id="rId4"/>
    <p:sldId id="342" r:id="rId5"/>
    <p:sldId id="338" r:id="rId6"/>
    <p:sldId id="339" r:id="rId7"/>
    <p:sldId id="341" r:id="rId8"/>
    <p:sldId id="340" r:id="rId9"/>
    <p:sldId id="334" r:id="rId10"/>
    <p:sldId id="258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Valentová" initials="VV" lastIdx="5" clrIdx="0"/>
  <p:cmAuthor id="2" name="Lukáš Kadula" initials="L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E"/>
    <a:srgbClr val="484C4C"/>
    <a:srgbClr val="51514F"/>
    <a:srgbClr val="2179BE"/>
    <a:srgbClr val="297DC1"/>
    <a:srgbClr val="0E4C85"/>
    <a:srgbClr val="EC6A21"/>
    <a:srgbClr val="2A79BD"/>
    <a:srgbClr val="13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85616" autoAdjust="0"/>
  </p:normalViewPr>
  <p:slideViewPr>
    <p:cSldViewPr>
      <p:cViewPr varScale="1">
        <p:scale>
          <a:sx n="129" d="100"/>
          <a:sy n="129" d="100"/>
        </p:scale>
        <p:origin x="1440" y="11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Pr&#367;zkum%20PAD%20Zlin_finalni\TS2%20Prieskum%20dopravy%20cez%20hranice%20mesta\Prieskum%20intenzit\Vyhodnotenie\VHD_Autobusova_dopra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Priebeh počtu cestujúcich</a:t>
            </a:r>
            <a:r>
              <a:rPr lang="cs-CZ" baseline="0"/>
              <a:t> SAD </a:t>
            </a:r>
            <a:r>
              <a:rPr lang="cs-CZ"/>
              <a:t>do TN počas priemerného víkendu v máji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76749632612863E-2"/>
          <c:y val="2.5723061219447528E-2"/>
          <c:w val="0.94741255997708806"/>
          <c:h val="0.9261474274148116"/>
        </c:manualLayout>
      </c:layout>
      <c:bar3DChart>
        <c:barDir val="col"/>
        <c:grouping val="standard"/>
        <c:varyColors val="0"/>
        <c:ser>
          <c:idx val="5"/>
          <c:order val="0"/>
          <c:tx>
            <c:strRef>
              <c:f>'Obce do TN'!$B$58:$C$58</c:f>
              <c:strCache>
                <c:ptCount val="2"/>
                <c:pt idx="0">
                  <c:v>5</c:v>
                </c:pt>
                <c:pt idx="1">
                  <c:v>Trenčianske Stankovce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6">
                  <a:shade val="95000"/>
                </a:schemeClr>
              </a:contourClr>
            </a:sp3d>
          </c:spPr>
          <c:invertIfNegative val="0"/>
          <c:cat>
            <c:numRef>
              <c:f>'Obce do TN'!$D$53:$W$53</c:f>
              <c:numCache>
                <c:formatCode>0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cat>
          <c:val>
            <c:numRef>
              <c:f>'Obce do TN'!$D$58:$W$58</c:f>
              <c:numCache>
                <c:formatCode>0</c:formatCode>
                <c:ptCount val="20"/>
                <c:pt idx="0">
                  <c:v>0</c:v>
                </c:pt>
                <c:pt idx="1">
                  <c:v>8.375</c:v>
                </c:pt>
                <c:pt idx="2">
                  <c:v>0</c:v>
                </c:pt>
                <c:pt idx="3">
                  <c:v>14.25</c:v>
                </c:pt>
                <c:pt idx="4">
                  <c:v>0</c:v>
                </c:pt>
                <c:pt idx="5">
                  <c:v>13.25</c:v>
                </c:pt>
                <c:pt idx="6">
                  <c:v>3.875</c:v>
                </c:pt>
                <c:pt idx="7">
                  <c:v>0</c:v>
                </c:pt>
                <c:pt idx="8">
                  <c:v>6.75</c:v>
                </c:pt>
                <c:pt idx="9">
                  <c:v>10.375</c:v>
                </c:pt>
                <c:pt idx="10">
                  <c:v>0</c:v>
                </c:pt>
                <c:pt idx="11">
                  <c:v>11.375</c:v>
                </c:pt>
                <c:pt idx="12">
                  <c:v>6.25</c:v>
                </c:pt>
                <c:pt idx="13">
                  <c:v>9.125</c:v>
                </c:pt>
                <c:pt idx="14">
                  <c:v>0</c:v>
                </c:pt>
                <c:pt idx="15">
                  <c:v>9.125</c:v>
                </c:pt>
                <c:pt idx="16">
                  <c:v>0</c:v>
                </c:pt>
                <c:pt idx="17">
                  <c:v>2.375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5-4180-9274-0E1A041AEA16}"/>
            </c:ext>
          </c:extLst>
        </c:ser>
        <c:ser>
          <c:idx val="4"/>
          <c:order val="1"/>
          <c:tx>
            <c:strRef>
              <c:f>'Obce do TN'!$B$57:$C$57</c:f>
              <c:strCache>
                <c:ptCount val="2"/>
                <c:pt idx="0">
                  <c:v>4</c:v>
                </c:pt>
                <c:pt idx="1">
                  <c:v>Trenčianska Teplá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numRef>
              <c:f>'Obce do TN'!$D$53:$W$53</c:f>
              <c:numCache>
                <c:formatCode>0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cat>
          <c:val>
            <c:numRef>
              <c:f>'Obce do TN'!$D$57:$W$57</c:f>
              <c:numCache>
                <c:formatCode>0</c:formatCode>
                <c:ptCount val="20"/>
                <c:pt idx="0">
                  <c:v>0</c:v>
                </c:pt>
                <c:pt idx="1">
                  <c:v>7.125</c:v>
                </c:pt>
                <c:pt idx="2">
                  <c:v>4.625</c:v>
                </c:pt>
                <c:pt idx="3">
                  <c:v>6.875</c:v>
                </c:pt>
                <c:pt idx="4">
                  <c:v>3.25</c:v>
                </c:pt>
                <c:pt idx="5">
                  <c:v>6.375</c:v>
                </c:pt>
                <c:pt idx="6">
                  <c:v>2</c:v>
                </c:pt>
                <c:pt idx="7">
                  <c:v>8</c:v>
                </c:pt>
                <c:pt idx="8">
                  <c:v>7.625</c:v>
                </c:pt>
                <c:pt idx="9">
                  <c:v>7.375</c:v>
                </c:pt>
                <c:pt idx="10">
                  <c:v>11.625</c:v>
                </c:pt>
                <c:pt idx="11">
                  <c:v>4.75</c:v>
                </c:pt>
                <c:pt idx="12">
                  <c:v>6.625</c:v>
                </c:pt>
                <c:pt idx="13">
                  <c:v>9</c:v>
                </c:pt>
                <c:pt idx="14">
                  <c:v>12.5</c:v>
                </c:pt>
                <c:pt idx="15">
                  <c:v>4.125</c:v>
                </c:pt>
                <c:pt idx="16">
                  <c:v>3.25</c:v>
                </c:pt>
                <c:pt idx="17">
                  <c:v>4.625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5-4180-9274-0E1A041AEA16}"/>
            </c:ext>
          </c:extLst>
        </c:ser>
        <c:ser>
          <c:idx val="3"/>
          <c:order val="2"/>
          <c:tx>
            <c:strRef>
              <c:f>'Obce do TN'!$B$56:$C$56</c:f>
              <c:strCache>
                <c:ptCount val="2"/>
                <c:pt idx="0">
                  <c:v>3</c:v>
                </c:pt>
                <c:pt idx="1">
                  <c:v>Nová Dubnica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numRef>
              <c:f>'Obce do TN'!$D$53:$W$53</c:f>
              <c:numCache>
                <c:formatCode>0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cat>
          <c:val>
            <c:numRef>
              <c:f>'Obce do TN'!$D$56:$W$56</c:f>
              <c:numCache>
                <c:formatCode>0</c:formatCode>
                <c:ptCount val="20"/>
                <c:pt idx="0">
                  <c:v>0</c:v>
                </c:pt>
                <c:pt idx="1">
                  <c:v>6.125</c:v>
                </c:pt>
                <c:pt idx="2">
                  <c:v>3.5</c:v>
                </c:pt>
                <c:pt idx="3">
                  <c:v>10.75</c:v>
                </c:pt>
                <c:pt idx="4">
                  <c:v>4.375</c:v>
                </c:pt>
                <c:pt idx="5">
                  <c:v>15.5</c:v>
                </c:pt>
                <c:pt idx="6">
                  <c:v>2.625</c:v>
                </c:pt>
                <c:pt idx="7">
                  <c:v>9.875</c:v>
                </c:pt>
                <c:pt idx="8">
                  <c:v>6.375</c:v>
                </c:pt>
                <c:pt idx="9">
                  <c:v>11.125</c:v>
                </c:pt>
                <c:pt idx="10">
                  <c:v>12.375</c:v>
                </c:pt>
                <c:pt idx="11">
                  <c:v>6.125</c:v>
                </c:pt>
                <c:pt idx="12">
                  <c:v>4.25</c:v>
                </c:pt>
                <c:pt idx="13">
                  <c:v>15.75</c:v>
                </c:pt>
                <c:pt idx="14">
                  <c:v>0</c:v>
                </c:pt>
                <c:pt idx="15">
                  <c:v>0</c:v>
                </c:pt>
                <c:pt idx="16">
                  <c:v>5.75</c:v>
                </c:pt>
                <c:pt idx="17">
                  <c:v>2.625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5-4180-9274-0E1A041AEA16}"/>
            </c:ext>
          </c:extLst>
        </c:ser>
        <c:ser>
          <c:idx val="2"/>
          <c:order val="3"/>
          <c:tx>
            <c:strRef>
              <c:f>'Obce do TN'!$B$55:$C$55</c:f>
              <c:strCache>
                <c:ptCount val="2"/>
                <c:pt idx="0">
                  <c:v>2</c:v>
                </c:pt>
                <c:pt idx="1">
                  <c:v>Dubnica n.Váhom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numRef>
              <c:f>'Obce do TN'!$D$53:$W$53</c:f>
              <c:numCache>
                <c:formatCode>0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cat>
          <c:val>
            <c:numRef>
              <c:f>'Obce do TN'!$D$55:$W$55</c:f>
              <c:numCache>
                <c:formatCode>0</c:formatCode>
                <c:ptCount val="20"/>
                <c:pt idx="0">
                  <c:v>0</c:v>
                </c:pt>
                <c:pt idx="1">
                  <c:v>9.25</c:v>
                </c:pt>
                <c:pt idx="2">
                  <c:v>3.5</c:v>
                </c:pt>
                <c:pt idx="3">
                  <c:v>13.5</c:v>
                </c:pt>
                <c:pt idx="4">
                  <c:v>15.25</c:v>
                </c:pt>
                <c:pt idx="5">
                  <c:v>11.25</c:v>
                </c:pt>
                <c:pt idx="6">
                  <c:v>13.875</c:v>
                </c:pt>
                <c:pt idx="7">
                  <c:v>0</c:v>
                </c:pt>
                <c:pt idx="8">
                  <c:v>10.25</c:v>
                </c:pt>
                <c:pt idx="9">
                  <c:v>12.375</c:v>
                </c:pt>
                <c:pt idx="10">
                  <c:v>21.5</c:v>
                </c:pt>
                <c:pt idx="11">
                  <c:v>10.75</c:v>
                </c:pt>
                <c:pt idx="12">
                  <c:v>3.5</c:v>
                </c:pt>
                <c:pt idx="13">
                  <c:v>20.25</c:v>
                </c:pt>
                <c:pt idx="14">
                  <c:v>0</c:v>
                </c:pt>
                <c:pt idx="15">
                  <c:v>0</c:v>
                </c:pt>
                <c:pt idx="16">
                  <c:v>6.125</c:v>
                </c:pt>
                <c:pt idx="17">
                  <c:v>4.125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5-4180-9274-0E1A041AEA16}"/>
            </c:ext>
          </c:extLst>
        </c:ser>
        <c:ser>
          <c:idx val="1"/>
          <c:order val="4"/>
          <c:tx>
            <c:strRef>
              <c:f>'Obce do TN'!$B$54:$C$54</c:f>
              <c:strCache>
                <c:ptCount val="2"/>
                <c:pt idx="0">
                  <c:v>1</c:v>
                </c:pt>
                <c:pt idx="1">
                  <c:v>Trenčianske Teplice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numRef>
              <c:f>'Obce do TN'!$D$53:$W$53</c:f>
              <c:numCache>
                <c:formatCode>0</c:formatCode>
                <c:ptCount val="2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</c:numCache>
            </c:numRef>
          </c:cat>
          <c:val>
            <c:numRef>
              <c:f>'Obce do TN'!$D$54:$W$54</c:f>
              <c:numCache>
                <c:formatCode>0</c:formatCode>
                <c:ptCount val="20"/>
                <c:pt idx="0">
                  <c:v>1</c:v>
                </c:pt>
                <c:pt idx="1">
                  <c:v>3.625</c:v>
                </c:pt>
                <c:pt idx="2">
                  <c:v>3.25</c:v>
                </c:pt>
                <c:pt idx="3">
                  <c:v>8.25</c:v>
                </c:pt>
                <c:pt idx="4">
                  <c:v>4.875</c:v>
                </c:pt>
                <c:pt idx="5">
                  <c:v>19.25</c:v>
                </c:pt>
                <c:pt idx="6">
                  <c:v>0</c:v>
                </c:pt>
                <c:pt idx="7">
                  <c:v>19.25</c:v>
                </c:pt>
                <c:pt idx="8">
                  <c:v>18</c:v>
                </c:pt>
                <c:pt idx="9">
                  <c:v>12.5</c:v>
                </c:pt>
                <c:pt idx="10">
                  <c:v>14.5</c:v>
                </c:pt>
                <c:pt idx="11">
                  <c:v>0.625</c:v>
                </c:pt>
                <c:pt idx="12">
                  <c:v>12.75</c:v>
                </c:pt>
                <c:pt idx="13">
                  <c:v>21.875</c:v>
                </c:pt>
                <c:pt idx="14">
                  <c:v>13.875</c:v>
                </c:pt>
                <c:pt idx="15">
                  <c:v>9.5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A5-4180-9274-0E1A041AE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307135"/>
        <c:axId val="1433400527"/>
        <c:axId val="52209584"/>
      </c:bar3DChart>
      <c:catAx>
        <c:axId val="15183071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3400527"/>
        <c:crosses val="autoZero"/>
        <c:auto val="1"/>
        <c:lblAlgn val="ctr"/>
        <c:lblOffset val="100"/>
        <c:noMultiLvlLbl val="0"/>
      </c:catAx>
      <c:valAx>
        <c:axId val="14334005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18307135"/>
        <c:crosses val="autoZero"/>
        <c:crossBetween val="between"/>
      </c:valAx>
      <c:serAx>
        <c:axId val="522095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3400527"/>
        <c:crosses val="autoZero"/>
      </c:ser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75E266-7A30-415D-B0A7-F16FEE19AA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ECECCA-ECB0-45EA-850E-E11B01337306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19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191635-AF13-4259-9116-A091FF1A1BEE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E207C9-3DF2-407A-AEAE-BA7CFFB910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3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239713"/>
            <a:ext cx="75739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sz="3800" b="1">
                <a:solidFill>
                  <a:srgbClr val="0E4C85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76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4074-DF27-4C45-87B9-621240D47EAF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F883-0F3D-412A-905D-F59EA12496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4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D0DC-FE98-488D-BF4F-2FE3635093EA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300E-82AC-4C00-B687-077D0D58E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74848" y="267494"/>
            <a:ext cx="8229600" cy="565175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243807"/>
          </a:xfrm>
        </p:spPr>
        <p:txBody>
          <a:bodyPr/>
          <a:lstStyle>
            <a:lvl1pPr>
              <a:defRPr>
                <a:solidFill>
                  <a:srgbClr val="51514F"/>
                </a:solidFill>
              </a:defRPr>
            </a:lvl1pPr>
            <a:lvl2pPr>
              <a:defRPr>
                <a:solidFill>
                  <a:srgbClr val="51514F"/>
                </a:solidFill>
              </a:defRPr>
            </a:lvl2pPr>
            <a:lvl3pPr>
              <a:defRPr>
                <a:solidFill>
                  <a:srgbClr val="51514F"/>
                </a:solidFill>
              </a:defRPr>
            </a:lvl3pPr>
            <a:lvl4pPr>
              <a:defRPr>
                <a:solidFill>
                  <a:srgbClr val="51514F"/>
                </a:solidFill>
              </a:defRPr>
            </a:lvl4pPr>
            <a:lvl5pPr>
              <a:defRPr>
                <a:solidFill>
                  <a:srgbClr val="51514F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16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374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374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0E5E-54BB-408D-8EEB-81C2B47AA442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5510-4E41-4293-9C14-31F9873B0E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23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1">
                <a:solidFill>
                  <a:srgbClr val="297DC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TextovéPole 4"/>
          <p:cNvSpPr txBox="1">
            <a:spLocks noChangeArrowheads="1"/>
          </p:cNvSpPr>
          <p:nvPr userDrawn="1"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Název akce, místo, datum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alibri" panose="020F0502020204030204" pitchFamily="34" charset="0"/>
              </a:rPr>
              <a:t>Jméno Příjmení, e-mail@cdv.cz</a:t>
            </a:r>
            <a:endParaRPr lang="cs-CZ" altLang="cs-CZ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4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0DAD-F6DF-4D34-AED9-8F90297E243A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9AEE-463F-4449-B7D1-3822956AA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49D7-0F09-4CA9-A8AA-E04A7D34C575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CC59-688B-4C7A-B68A-D6FC0F0522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9216-24FB-4BC9-993F-DB5A227996DC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1789-E652-4CFA-99BF-F18C5AFF31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6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F3742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75DF-5E5E-4D4E-BD01-2853579D7F5F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C9D7-4A7D-400C-A17C-5438C145E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8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E084-F004-4FF2-9707-6D8ABF917A56}" type="datetimeFigureOut">
              <a:rPr lang="cs-CZ"/>
              <a:pPr>
                <a:defRPr/>
              </a:pPr>
              <a:t>15.06.2020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E499-94AC-451A-8D93-7300F6E66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6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2A656C-8A78-48F1-8A95-784B91457F61}" type="datetimeFigureOut">
              <a:rPr lang="cs-CZ"/>
              <a:pPr>
                <a:defRPr/>
              </a:pPr>
              <a:t>15.06.2020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445E61-C7B8-4D44-AD85-48CF0917D0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9" r:id="rId2"/>
    <p:sldLayoutId id="2147483761" r:id="rId3"/>
    <p:sldLayoutId id="2147483768" r:id="rId4"/>
    <p:sldLayoutId id="2147483759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rgbClr val="297DC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1514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1514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1514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1514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151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727894" y="1278085"/>
            <a:ext cx="7688212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E4C85"/>
                </a:solidFill>
              </a:rPr>
              <a:t>Průzkum autobusové dopravy přes hranice města</a:t>
            </a:r>
          </a:p>
        </p:txBody>
      </p:sp>
      <p:pic>
        <p:nvPicPr>
          <p:cNvPr id="512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11164"/>
            <a:ext cx="2448520" cy="6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7544" y="3865415"/>
            <a:ext cx="6680100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97DC1"/>
                </a:solidFill>
              </a:rPr>
              <a:t>Ing. Alena Vyskočilová, Ph.D.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484C4C"/>
                </a:solidFill>
              </a:rPr>
              <a:t>Vedoucí oblasti hodnocení bezpečnosti a strategií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484C4C"/>
                </a:solidFill>
              </a:rPr>
              <a:t>Centrum dopravního výzkumu, v. v. i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42D0FB-2376-4BB2-B9A5-EC27BDC9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19771"/>
            <a:ext cx="3523109" cy="241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5450"/>
            <a:ext cx="25384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/>
          </p:cNvSpPr>
          <p:nvPr/>
        </p:nvSpPr>
        <p:spPr bwMode="auto">
          <a:xfrm>
            <a:off x="546100" y="1347788"/>
            <a:ext cx="6257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E4C85"/>
                </a:solidFill>
              </a:rPr>
              <a:t>Děkuji vám za pozornost.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39750" y="2195513"/>
            <a:ext cx="50752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A79BD"/>
                </a:solidFill>
              </a:rPr>
              <a:t>Kontaktní osoba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297DC1"/>
                </a:solidFill>
              </a:rPr>
              <a:t>Ing. Richard Turek, Ph.D.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dirty="0">
                <a:solidFill>
                  <a:srgbClr val="484C4C"/>
                </a:solidFill>
              </a:rPr>
              <a:t>richard.turek@cdv.cz</a:t>
            </a:r>
            <a:r>
              <a:rPr lang="cs-CZ" altLang="cs-CZ" sz="2000" dirty="0">
                <a:solidFill>
                  <a:srgbClr val="51514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+420 778 486 268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546100" y="3724275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484C4C"/>
                </a:solidFill>
              </a:rPr>
              <a:t>Centrum dopravního výzkumu, v. v. 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Líšeňská 33a, 636 00 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solidFill>
                <a:srgbClr val="484C4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484C4C"/>
                </a:solidFill>
              </a:rPr>
              <a:t>www.cdv.cz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PAD přes hranice města - koncept průzkumu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Cíl: </a:t>
            </a:r>
          </a:p>
          <a:p>
            <a:pPr marL="0" indent="0">
              <a:buNone/>
            </a:pPr>
            <a:r>
              <a:rPr lang="cs-CZ" sz="2000" dirty="0"/>
              <a:t>Zjištění </a:t>
            </a:r>
            <a:r>
              <a:rPr lang="cs-CZ" sz="2000" b="1" dirty="0"/>
              <a:t>intenzit přepravního proudu </a:t>
            </a:r>
            <a:r>
              <a:rPr lang="cs-CZ" sz="2000" dirty="0"/>
              <a:t>s ohledem na podíl </a:t>
            </a:r>
            <a:r>
              <a:rPr lang="cs-CZ" sz="2000" b="1" dirty="0"/>
              <a:t>dojížďky</a:t>
            </a:r>
            <a:r>
              <a:rPr lang="cs-CZ" sz="2000" dirty="0"/>
              <a:t> z jednotlivých obcí na řešeném území.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Příklad realizace:</a:t>
            </a:r>
          </a:p>
          <a:p>
            <a:r>
              <a:rPr lang="cs-CZ" sz="2000" dirty="0"/>
              <a:t>Průzkum přes hranice města v rámci zpracování analytické části PUM Trenčín (veřejná hromadná doprava, individuální </a:t>
            </a:r>
            <a:r>
              <a:rPr lang="cs-CZ" sz="2000" dirty="0" err="1"/>
              <a:t>autom</a:t>
            </a:r>
            <a:r>
              <a:rPr lang="cs-CZ" sz="2000" dirty="0"/>
              <a:t>. doprava)</a:t>
            </a:r>
          </a:p>
          <a:p>
            <a:r>
              <a:rPr lang="cs-CZ" sz="2000" dirty="0"/>
              <a:t>Květen, 2019</a:t>
            </a:r>
          </a:p>
          <a:p>
            <a:r>
              <a:rPr lang="cs-CZ" sz="2000" dirty="0"/>
              <a:t>Síť linek na okrese Trenčín, v Trenčianském kraji (cesty z a do Trenčína)</a:t>
            </a:r>
            <a:endParaRPr lang="cs-CZ" sz="2000" u="sng" dirty="0"/>
          </a:p>
          <a:p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725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PAD přes hranice města - zpracování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59582"/>
            <a:ext cx="8229600" cy="324380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Sběr dat o intenzitách</a:t>
            </a:r>
            <a:r>
              <a:rPr lang="cs-CZ" sz="2000" dirty="0"/>
              <a:t>:</a:t>
            </a:r>
          </a:p>
          <a:p>
            <a:r>
              <a:rPr lang="cs-CZ" sz="2000" dirty="0"/>
              <a:t>statistická data z prodeje jízdních dokladů (SAD Trenčín - dopravce)</a:t>
            </a:r>
          </a:p>
          <a:p>
            <a:r>
              <a:rPr lang="cs-CZ" sz="2000" dirty="0"/>
              <a:t>Data za květen 2019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	Číslo spoje, odkud-kam, počet zakoupených lístků, čas</a:t>
            </a:r>
          </a:p>
          <a:p>
            <a:r>
              <a:rPr lang="cs-CZ" sz="2000" dirty="0"/>
              <a:t>	Zúžení zastávek na „obec“ a „mimo obec“  </a:t>
            </a:r>
          </a:p>
          <a:p>
            <a:endParaRPr lang="cs-CZ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E51DB7CB-C957-4AFF-8F46-3973BA67F0DF}"/>
              </a:ext>
            </a:extLst>
          </p:cNvPr>
          <p:cNvSpPr/>
          <p:nvPr/>
        </p:nvSpPr>
        <p:spPr>
          <a:xfrm>
            <a:off x="1619672" y="217437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3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PAD přes hranice města - vyhodnocení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DF15F1-8081-4DDA-9DD5-47703072F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Poskytnutá data byla </a:t>
            </a:r>
            <a:r>
              <a:rPr lang="cs-CZ" sz="2000" b="1" dirty="0"/>
              <a:t>zpracována a statisticky </a:t>
            </a:r>
            <a:r>
              <a:rPr lang="cs-CZ" sz="2000" dirty="0"/>
              <a:t>vyhodnocena:</a:t>
            </a:r>
          </a:p>
          <a:p>
            <a:r>
              <a:rPr lang="cs-CZ" sz="2000" dirty="0"/>
              <a:t>vyhodnoceny nejsilnější přepravní vazby z jednotlivých obcí z/do Trenčína</a:t>
            </a:r>
          </a:p>
          <a:p>
            <a:r>
              <a:rPr lang="cs-CZ" sz="2000" dirty="0"/>
              <a:t>graficky znázorněny denní variace s hodinovým průběhem</a:t>
            </a:r>
          </a:p>
          <a:p>
            <a:r>
              <a:rPr lang="cs-CZ" sz="2000" dirty="0"/>
              <a:t>tabelárně 20 obcí s nejvyšší frekvencí docházky</a:t>
            </a:r>
          </a:p>
          <a:p>
            <a:r>
              <a:rPr lang="cs-CZ" sz="2000" dirty="0"/>
              <a:t>graficky znázorněno 5 obcí s nejčastější docházkou</a:t>
            </a:r>
          </a:p>
          <a:p>
            <a:r>
              <a:rPr lang="cs-CZ" sz="2000" dirty="0"/>
              <a:t>členěno pro běžný pracovní den, pátek a víkendový den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11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 obcí s nejčastější dojížďkou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832669"/>
            <a:ext cx="8229600" cy="3243807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Příklad vyhodnocení</a:t>
            </a:r>
          </a:p>
          <a:p>
            <a:r>
              <a:rPr lang="cs-CZ" sz="2000" dirty="0"/>
              <a:t>Hodinové počty cestujících v autobusech </a:t>
            </a:r>
            <a:r>
              <a:rPr lang="cs-CZ" sz="2000" b="1" dirty="0"/>
              <a:t>do Trenčína </a:t>
            </a:r>
            <a:r>
              <a:rPr lang="cs-CZ" sz="2000" dirty="0"/>
              <a:t>v pracovní den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1026" name="Picture 2" descr="C:\Users\Turek\Desktop\Pr new\Průzkum PAD Zlín\obr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3638"/>
            <a:ext cx="6056163" cy="28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8888"/>
            <a:ext cx="8805664" cy="565175"/>
          </a:xfrm>
        </p:spPr>
        <p:txBody>
          <a:bodyPr/>
          <a:lstStyle/>
          <a:p>
            <a:pPr algn="ctr"/>
            <a:r>
              <a:rPr lang="cs-CZ" sz="2000" dirty="0"/>
              <a:t>Denní variace počtu cestujících v autobusech do Trenčína v pracovní den, o víkendu</a:t>
            </a:r>
          </a:p>
        </p:txBody>
      </p:sp>
      <p:pic>
        <p:nvPicPr>
          <p:cNvPr id="1026" name="Picture 2" descr="C:\Users\Turek\Desktop\Pr new\Průzkum PAD Zlín\obr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7534"/>
            <a:ext cx="42054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BBBBFBF-3105-47D1-862F-DE0CCD3C9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65585"/>
              </p:ext>
            </p:extLst>
          </p:nvPr>
        </p:nvGraphicFramePr>
        <p:xfrm>
          <a:off x="4148952" y="1484190"/>
          <a:ext cx="4949139" cy="271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autobusové dopravy v rámci okresů</a:t>
            </a:r>
            <a:br>
              <a:rPr lang="cs-CZ" dirty="0"/>
            </a:br>
            <a:r>
              <a:rPr lang="cs-CZ" dirty="0"/>
              <a:t>        </a:t>
            </a:r>
            <a:r>
              <a:rPr lang="cs-CZ" sz="1800" dirty="0"/>
              <a:t>(počet osob)</a:t>
            </a:r>
            <a:endParaRPr lang="cs-CZ" dirty="0"/>
          </a:p>
        </p:txBody>
      </p:sp>
      <p:pic>
        <p:nvPicPr>
          <p:cNvPr id="1026" name="Picture 2" descr="C:\Users\Turek\Desktop\Pr new\Průzkum PAD Zlín\obr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6435"/>
            <a:ext cx="4968552" cy="32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FF3B2C8-340E-451F-AB78-0AFAC69804F7}"/>
              </a:ext>
            </a:extLst>
          </p:cNvPr>
          <p:cNvSpPr txBox="1"/>
          <p:nvPr/>
        </p:nvSpPr>
        <p:spPr bwMode="auto">
          <a:xfrm>
            <a:off x="5940152" y="856571"/>
            <a:ext cx="2016224" cy="107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600" b="1" u="sng" dirty="0">
                <a:solidFill>
                  <a:srgbClr val="297DC1"/>
                </a:solidFill>
                <a:latin typeface="Calibri" panose="020F0502020204030204" pitchFamily="34" charset="0"/>
              </a:rPr>
              <a:t>Dojížďka do Trenčína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7DC1"/>
                </a:solidFill>
              </a:rPr>
              <a:t>72% dojížďky je z okresu Trenčín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297DC1"/>
                </a:solidFill>
                <a:latin typeface="Calibri" panose="020F0502020204030204" pitchFamily="34" charset="0"/>
              </a:rPr>
              <a:t>20% </a:t>
            </a:r>
            <a:r>
              <a:rPr lang="cs-CZ" sz="1600" b="1" dirty="0" err="1">
                <a:solidFill>
                  <a:srgbClr val="297DC1"/>
                </a:solidFill>
                <a:latin typeface="Calibri" panose="020F0502020204030204" pitchFamily="34" charset="0"/>
              </a:rPr>
              <a:t>Ilava</a:t>
            </a:r>
            <a:endParaRPr lang="cs-CZ" sz="1600" b="1" dirty="0">
              <a:solidFill>
                <a:srgbClr val="297DC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6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železniční dopravy – agregovaná data</a:t>
            </a:r>
          </a:p>
        </p:txBody>
      </p:sp>
      <p:pic>
        <p:nvPicPr>
          <p:cNvPr id="1026" name="Picture 2" descr="C:\Users\Turek\Desktop\Pr new\Průzkum PAD Zlín\obr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1059582"/>
            <a:ext cx="6408712" cy="31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02E73E-1F2C-40E4-BAA6-15E7DAEE7290}"/>
              </a:ext>
            </a:extLst>
          </p:cNvPr>
          <p:cNvSpPr txBox="1"/>
          <p:nvPr/>
        </p:nvSpPr>
        <p:spPr bwMode="auto">
          <a:xfrm>
            <a:off x="6948264" y="1203598"/>
            <a:ext cx="1944216" cy="18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 rtlCol="0">
            <a:spAutoFit/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sz="1400" b="1" dirty="0">
                <a:solidFill>
                  <a:srgbClr val="297DC1"/>
                </a:solidFill>
                <a:latin typeface="Calibri" panose="020F0502020204030204" pitchFamily="34" charset="0"/>
              </a:rPr>
              <a:t>Méně detailní data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sz="1400" b="1" dirty="0">
                <a:solidFill>
                  <a:srgbClr val="297DC1"/>
                </a:solidFill>
              </a:rPr>
              <a:t>U železniční dopravy dominantní delší vzdálenost – více využíváno želez. dopravy</a:t>
            </a:r>
          </a:p>
          <a:p>
            <a:pPr eaLnBrk="1" hangingPunct="1">
              <a:spcBef>
                <a:spcPct val="0"/>
              </a:spcBef>
            </a:pPr>
            <a:endParaRPr lang="cs-CZ" sz="1400" b="1" dirty="0">
              <a:solidFill>
                <a:srgbClr val="297DC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Průzkum PAD přes hranice města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Analýza podílu dojížďky – </a:t>
            </a:r>
            <a:r>
              <a:rPr lang="cs-CZ" sz="2000" b="1" dirty="0"/>
              <a:t>identifikace velmi vytížených relací</a:t>
            </a:r>
            <a:r>
              <a:rPr lang="cs-CZ" sz="2000" dirty="0"/>
              <a:t>.</a:t>
            </a:r>
          </a:p>
          <a:p>
            <a:r>
              <a:rPr lang="cs-CZ" sz="2000" b="1" dirty="0"/>
              <a:t>Podklad pro případné ověření/posílení nabídky </a:t>
            </a:r>
            <a:r>
              <a:rPr lang="cs-CZ" sz="2000" dirty="0"/>
              <a:t>spojů ve vytížených relacích tak, aby počet nabídnutých míst odpovídal poptávce.</a:t>
            </a:r>
          </a:p>
          <a:p>
            <a:r>
              <a:rPr lang="cs-CZ" sz="2000" dirty="0"/>
              <a:t>Průzkum je možné </a:t>
            </a:r>
            <a:r>
              <a:rPr lang="cs-CZ" sz="2000" b="1" dirty="0"/>
              <a:t>doplnit</a:t>
            </a:r>
            <a:r>
              <a:rPr lang="cs-CZ" sz="2000" dirty="0"/>
              <a:t> o </a:t>
            </a:r>
            <a:r>
              <a:rPr lang="cs-CZ" sz="2000" b="1" dirty="0"/>
              <a:t>dotazníkové šetření </a:t>
            </a:r>
            <a:r>
              <a:rPr lang="cs-CZ" sz="2000" dirty="0"/>
              <a:t>na vybraných významných zastávkách (délka, účel, frekvence cest, apod.)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10500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434" tIns="45717" rIns="91434" bIns="45717">
        <a:spAutoFit/>
      </a:bodyPr>
      <a:lstStyle>
        <a:defPPr eaLnBrk="1" hangingPunct="1">
          <a:spcBef>
            <a:spcPct val="0"/>
          </a:spcBef>
          <a:buFontTx/>
          <a:buNone/>
          <a:defRPr sz="2800" b="1" dirty="0">
            <a:solidFill>
              <a:srgbClr val="297DC1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5488</TotalTime>
  <Words>403</Words>
  <Application>Microsoft Office PowerPoint</Application>
  <PresentationFormat>Předvádění na obrazovce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Prezentace</vt:lpstr>
      <vt:lpstr>Prezentace aplikace PowerPoint</vt:lpstr>
      <vt:lpstr>Průzkum PAD přes hranice města - koncept průzkumu</vt:lpstr>
      <vt:lpstr>Průzkum PAD přes hranice města - zpracování</vt:lpstr>
      <vt:lpstr>Průzkum PAD přes hranice města - vyhodnocení</vt:lpstr>
      <vt:lpstr>20 obcí s nejčastější dojížďkou</vt:lpstr>
      <vt:lpstr>Denní variace počtu cestujících v autobusech do Trenčína v pracovní den, o víkendu</vt:lpstr>
      <vt:lpstr>Vyhodnocení autobusové dopravy v rámci okresů         (počet osob)</vt:lpstr>
      <vt:lpstr>Vyhodnocení železniční dopravy – agregovaná data</vt:lpstr>
      <vt:lpstr>Průzkum PAD přes hranice města -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Janosikova</dc:creator>
  <cp:lastModifiedBy>Alena Vyskočilová</cp:lastModifiedBy>
  <cp:revision>362</cp:revision>
  <cp:lastPrinted>2011-09-06T07:59:48Z</cp:lastPrinted>
  <dcterms:created xsi:type="dcterms:W3CDTF">2018-03-01T12:06:33Z</dcterms:created>
  <dcterms:modified xsi:type="dcterms:W3CDTF">2020-06-15T12:44:33Z</dcterms:modified>
</cp:coreProperties>
</file>