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3" r:id="rId1"/>
  </p:sldMasterIdLst>
  <p:notesMasterIdLst>
    <p:notesMasterId r:id="rId49"/>
  </p:notesMasterIdLst>
  <p:handoutMasterIdLst>
    <p:handoutMasterId r:id="rId50"/>
  </p:handoutMasterIdLst>
  <p:sldIdLst>
    <p:sldId id="388" r:id="rId2"/>
    <p:sldId id="450" r:id="rId3"/>
    <p:sldId id="451" r:id="rId4"/>
    <p:sldId id="475" r:id="rId5"/>
    <p:sldId id="452" r:id="rId6"/>
    <p:sldId id="453" r:id="rId7"/>
    <p:sldId id="472" r:id="rId8"/>
    <p:sldId id="454" r:id="rId9"/>
    <p:sldId id="456" r:id="rId10"/>
    <p:sldId id="457" r:id="rId11"/>
    <p:sldId id="458" r:id="rId12"/>
    <p:sldId id="459" r:id="rId13"/>
    <p:sldId id="460" r:id="rId14"/>
    <p:sldId id="461" r:id="rId15"/>
    <p:sldId id="462" r:id="rId16"/>
    <p:sldId id="463" r:id="rId17"/>
    <p:sldId id="464" r:id="rId18"/>
    <p:sldId id="465" r:id="rId19"/>
    <p:sldId id="466" r:id="rId20"/>
    <p:sldId id="467" r:id="rId21"/>
    <p:sldId id="468" r:id="rId22"/>
    <p:sldId id="473" r:id="rId23"/>
    <p:sldId id="455" r:id="rId24"/>
    <p:sldId id="449" r:id="rId25"/>
    <p:sldId id="443" r:id="rId26"/>
    <p:sldId id="444" r:id="rId27"/>
    <p:sldId id="442" r:id="rId28"/>
    <p:sldId id="408" r:id="rId29"/>
    <p:sldId id="409" r:id="rId30"/>
    <p:sldId id="411" r:id="rId31"/>
    <p:sldId id="410" r:id="rId32"/>
    <p:sldId id="437" r:id="rId33"/>
    <p:sldId id="412" r:id="rId34"/>
    <p:sldId id="413" r:id="rId35"/>
    <p:sldId id="438" r:id="rId36"/>
    <p:sldId id="414" r:id="rId37"/>
    <p:sldId id="439" r:id="rId38"/>
    <p:sldId id="415" r:id="rId39"/>
    <p:sldId id="416" r:id="rId40"/>
    <p:sldId id="445" r:id="rId41"/>
    <p:sldId id="446" r:id="rId42"/>
    <p:sldId id="447" r:id="rId43"/>
    <p:sldId id="448" r:id="rId44"/>
    <p:sldId id="441" r:id="rId45"/>
    <p:sldId id="474" r:id="rId46"/>
    <p:sldId id="469" r:id="rId47"/>
    <p:sldId id="470" r:id="rId4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C3C5A4C0-9EE4-4478-8C77-73ABE8824B21}">
          <p14:sldIdLst>
            <p14:sldId id="388"/>
            <p14:sldId id="450"/>
            <p14:sldId id="451"/>
            <p14:sldId id="475"/>
            <p14:sldId id="452"/>
            <p14:sldId id="453"/>
            <p14:sldId id="472"/>
            <p14:sldId id="454"/>
            <p14:sldId id="456"/>
            <p14:sldId id="457"/>
            <p14:sldId id="458"/>
            <p14:sldId id="459"/>
            <p14:sldId id="460"/>
            <p14:sldId id="461"/>
            <p14:sldId id="462"/>
            <p14:sldId id="463"/>
            <p14:sldId id="464"/>
            <p14:sldId id="465"/>
            <p14:sldId id="466"/>
            <p14:sldId id="467"/>
            <p14:sldId id="468"/>
            <p14:sldId id="473"/>
            <p14:sldId id="455"/>
            <p14:sldId id="449"/>
            <p14:sldId id="443"/>
            <p14:sldId id="444"/>
            <p14:sldId id="442"/>
            <p14:sldId id="408"/>
            <p14:sldId id="409"/>
            <p14:sldId id="411"/>
            <p14:sldId id="410"/>
            <p14:sldId id="437"/>
            <p14:sldId id="412"/>
            <p14:sldId id="413"/>
            <p14:sldId id="438"/>
            <p14:sldId id="414"/>
            <p14:sldId id="439"/>
            <p14:sldId id="415"/>
            <p14:sldId id="416"/>
            <p14:sldId id="445"/>
            <p14:sldId id="446"/>
            <p14:sldId id="447"/>
            <p14:sldId id="448"/>
            <p14:sldId id="441"/>
            <p14:sldId id="474"/>
            <p14:sldId id="469"/>
            <p14:sldId id="4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00FFFF"/>
    <a:srgbClr val="FFDDAB"/>
    <a:srgbClr val="FFDDFF"/>
    <a:srgbClr val="FF33CC"/>
    <a:srgbClr val="FFEBFF"/>
    <a:srgbClr val="FFCCFF"/>
    <a:srgbClr val="FCE7D8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56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430"/>
    </p:cViewPr>
  </p:sorterViewPr>
  <p:notesViewPr>
    <p:cSldViewPr snapToGrid="0">
      <p:cViewPr varScale="1">
        <p:scale>
          <a:sx n="89" d="100"/>
          <a:sy n="89" d="100"/>
        </p:scale>
        <p:origin x="381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A0DFA-4EB6-480F-8204-FAF23A02BA7B}" type="datetimeFigureOut">
              <a:rPr lang="cs-CZ" smtClean="0"/>
              <a:t>29.10.2019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DF570-5E38-48C8-839F-B9DF6BFA67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494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93F02-94D7-4740-AE4F-50ADCA2C5E62}" type="datetimeFigureOut">
              <a:rPr lang="cs-CZ" smtClean="0"/>
              <a:t>29.10.2019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70C87-8DFB-4551-A707-5E6906AB462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001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0C87-8DFB-4551-A707-5E6906AB4623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0952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70C87-8DFB-4551-A707-5E6906AB462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7512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70C87-8DFB-4551-A707-5E6906AB462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984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0C87-8DFB-4551-A707-5E6906AB4623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2173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70C87-8DFB-4551-A707-5E6906AB462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5483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70C87-8DFB-4551-A707-5E6906AB462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3563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70C87-8DFB-4551-A707-5E6906AB4623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91583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0C87-8DFB-4551-A707-5E6906AB4623}" type="slidenum">
              <a:rPr lang="cs-CZ" smtClean="0"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912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BA0B1F-6B42-48E9-81D4-0F25E9CD636D}" type="slidenum">
              <a:rPr lang="cs-CZ" altLang="cs-CZ" smtClean="0"/>
              <a:pPr>
                <a:spcBef>
                  <a:spcPct val="0"/>
                </a:spcBef>
              </a:pPr>
              <a:t>9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21906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FE2852-1598-4DF7-B184-8703591CB1AB}" type="slidenum">
              <a:rPr lang="cs-CZ" altLang="cs-CZ" smtClean="0"/>
              <a:pPr>
                <a:defRPr/>
              </a:pPr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60091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FE2852-1598-4DF7-B184-8703591CB1AB}" type="slidenum">
              <a:rPr lang="cs-CZ" altLang="cs-CZ" smtClean="0"/>
              <a:pPr>
                <a:defRPr/>
              </a:pPr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9307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FE2852-1598-4DF7-B184-8703591CB1AB}" type="slidenum">
              <a:rPr lang="cs-CZ" altLang="cs-CZ" smtClean="0"/>
              <a:pPr>
                <a:defRPr/>
              </a:pPr>
              <a:t>12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207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FE2852-1598-4DF7-B184-8703591CB1AB}" type="slidenum">
              <a:rPr lang="cs-CZ" altLang="cs-CZ" smtClean="0"/>
              <a:pPr>
                <a:defRPr/>
              </a:pPr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08060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FE2852-1598-4DF7-B184-8703591CB1AB}" type="slidenum">
              <a:rPr lang="cs-CZ" altLang="cs-CZ" smtClean="0"/>
              <a:pPr>
                <a:defRPr/>
              </a:pPr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25357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AD8C43-3D1C-436C-ABB1-3E8061E47FC1}" type="slidenum">
              <a:rPr lang="cs-CZ" altLang="cs-CZ" smtClean="0"/>
              <a:pPr>
                <a:spcBef>
                  <a:spcPct val="0"/>
                </a:spcBef>
              </a:pPr>
              <a:t>21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4008851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0C87-8DFB-4551-A707-5E6906AB4623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1649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 b="1" baseline="0"/>
            </a:lvl1pPr>
          </a:lstStyle>
          <a:p>
            <a:r>
              <a:rPr lang="cs-CZ" dirty="0" smtClean="0"/>
              <a:t>REGIONÁLNÍ ŠKOLSTVÍ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 b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33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1968" y="981076"/>
            <a:ext cx="9503833" cy="358775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341968" y="1628776"/>
            <a:ext cx="4601633" cy="47529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46801" y="1628776"/>
            <a:ext cx="4603751" cy="47529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AC016-CD90-4E34-AF04-1D1BBAD55E1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586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735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4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19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4861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48616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56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81480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81480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86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88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50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658630"/>
            <a:ext cx="3932237" cy="1398770"/>
          </a:xfrm>
        </p:spPr>
        <p:txBody>
          <a:bodyPr anchor="b"/>
          <a:lstStyle>
            <a:lvl1pPr>
              <a:defRPr sz="24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658632"/>
            <a:ext cx="6172200" cy="565315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543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86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658630"/>
            <a:ext cx="3932237" cy="1398770"/>
          </a:xfrm>
        </p:spPr>
        <p:txBody>
          <a:bodyPr anchor="b"/>
          <a:lstStyle>
            <a:lvl1pPr>
              <a:defRPr sz="24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658631"/>
            <a:ext cx="6172200" cy="5653158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543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655457"/>
            <a:ext cx="10515600" cy="1035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215561" y="293507"/>
            <a:ext cx="720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‹#›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2014917" cy="724831"/>
          </a:xfrm>
          <a:prstGeom prst="rect">
            <a:avLst/>
          </a:prstGeom>
        </p:spPr>
      </p:pic>
      <p:cxnSp>
        <p:nvCxnSpPr>
          <p:cNvPr id="9" name="Přímá spojnice 8"/>
          <p:cNvCxnSpPr/>
          <p:nvPr userDrawn="1"/>
        </p:nvCxnSpPr>
        <p:spPr>
          <a:xfrm flipV="1">
            <a:off x="2014917" y="534074"/>
            <a:ext cx="9338883" cy="36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69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1">
              <a:lumMod val="50000"/>
            </a:schemeClr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Arial Narrow" panose="020B060602020203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1">
              <a:lumMod val="50000"/>
            </a:schemeClr>
          </a:solidFill>
          <a:latin typeface="Arial Narrow" panose="020B060602020203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1">
              <a:lumMod val="50000"/>
            </a:schemeClr>
          </a:solidFill>
          <a:latin typeface="Arial Narrow" panose="020B060602020203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1">
              <a:lumMod val="50000"/>
            </a:schemeClr>
          </a:solidFill>
          <a:latin typeface="Arial Narrow" panose="020B060602020203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1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987040" y="1075803"/>
            <a:ext cx="10228521" cy="4277593"/>
          </a:xfrm>
          <a:ln w="127000" cmpd="tri">
            <a:noFill/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cs-CZ" sz="2800" b="1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 </a:t>
            </a:r>
            <a:r>
              <a:rPr lang="cs-CZ" sz="2800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cs-CZ" sz="2800" b="1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ednání</a:t>
            </a:r>
          </a:p>
          <a:p>
            <a:pPr marL="0" indent="0" algn="ctr">
              <a:buNone/>
            </a:pPr>
            <a:r>
              <a:rPr lang="cs-CZ" sz="4400" b="1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REGIONÁLNÍ STÁLÉ KONFERENCE </a:t>
            </a:r>
          </a:p>
          <a:p>
            <a:pPr marL="0" indent="0" algn="ctr">
              <a:buNone/>
            </a:pPr>
            <a:r>
              <a:rPr lang="cs-CZ" sz="4400" b="1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území Zlínského kraje</a:t>
            </a:r>
          </a:p>
          <a:p>
            <a:pPr marL="0" indent="0" algn="ctr">
              <a:buNone/>
            </a:pPr>
            <a:endParaRPr lang="cs-CZ" sz="4400" b="1" dirty="0" smtClean="0">
              <a:solidFill>
                <a:srgbClr val="ED7D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400" b="1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 </a:t>
            </a:r>
            <a:r>
              <a:rPr lang="cs-CZ" sz="2400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lang="cs-CZ" sz="2400" b="1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íjna 2019            15.30 hod.           KÚ ZK 16. NP</a:t>
            </a:r>
            <a:endParaRPr lang="cs-CZ" sz="2400" b="1" dirty="0">
              <a:solidFill>
                <a:srgbClr val="ED7D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5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38261" y="5619403"/>
            <a:ext cx="5222240" cy="899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462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9536" y="1556792"/>
            <a:ext cx="8136904" cy="68265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ze 14. </a:t>
            </a:r>
            <a:r>
              <a:rPr lang="cs-CZ" sz="31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zasedání</a:t>
            </a:r>
            <a:r>
              <a:rPr lang="cs-CZ" sz="32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Národní stálé konference</a:t>
            </a:r>
            <a:br>
              <a:rPr lang="cs-CZ" sz="32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2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i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Praha 17. 10. 2019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351584" y="2780928"/>
            <a:ext cx="7560840" cy="259228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Klíčová řešená témata: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cs-CZ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stav v oblasti realizace územní dimenze		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pl-PL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Příprava budoucí podoby politiky soudržnosti po roce 2020</a:t>
            </a:r>
            <a:endParaRPr lang="cs-CZ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cs-CZ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k jednotlivým OP a územní dimenzi v OP po roce 2021	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cs-CZ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Digitálně technická mapa České republiky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cs-CZ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Stav Strategie regionálního rozvoje 21+ a Akčního plánu SRR, Koncepce rozvoje venkova</a:t>
            </a:r>
          </a:p>
        </p:txBody>
      </p:sp>
    </p:spTree>
    <p:extLst>
      <p:ext uri="{BB962C8B-B14F-4D97-AF65-F5344CB8AC3E}">
        <p14:creationId xmlns:p14="http://schemas.microsoft.com/office/powerpoint/2010/main" val="342180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4000" y="1358063"/>
            <a:ext cx="9144000" cy="533983"/>
          </a:xfrm>
        </p:spPr>
        <p:txBody>
          <a:bodyPr>
            <a:normAutofit/>
          </a:bodyPr>
          <a:lstStyle/>
          <a:p>
            <a:pPr algn="ctr"/>
            <a:r>
              <a:rPr lang="cs-CZ" sz="28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stav v oblasti realizace územní dimenze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207568" y="1916832"/>
            <a:ext cx="8280920" cy="4392488"/>
          </a:xfrm>
        </p:spPr>
        <p:txBody>
          <a:bodyPr>
            <a:noAutofit/>
          </a:bodyPr>
          <a:lstStyle/>
          <a:p>
            <a:pPr lvl="0"/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Probíhá vyhodnocování funkčnosti systému ve stávajícím období</a:t>
            </a:r>
          </a:p>
          <a:p>
            <a:pPr lvl="0"/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je již při přípravě jednotlivých operačních programů definovat, ve kterých specifických cílech (aktivitách) má být zvýhodněno nějaké území</a:t>
            </a:r>
          </a:p>
          <a:p>
            <a:pPr lvl="0"/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vytvořen prvotní návrh řešení územní dimenze v jednotlivých OP</a:t>
            </a:r>
          </a:p>
          <a:p>
            <a:pPr lvl="0"/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Nadále se počítá s klíčovými nástroji územní dimenze:</a:t>
            </a:r>
          </a:p>
          <a:p>
            <a:pPr lvl="1"/>
            <a:r>
              <a:rPr lang="cs-CZ" sz="15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</a:t>
            </a:r>
            <a:r>
              <a:rPr lang="cs-CZ" sz="15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(integrované teritoriální investice týkající se krajských měst a jejich zázemí)</a:t>
            </a:r>
          </a:p>
          <a:p>
            <a:pPr lvl="1"/>
            <a:r>
              <a:rPr lang="cs-CZ" sz="15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5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(komunitně vedený místní rozvoj týkající se MAS)</a:t>
            </a:r>
          </a:p>
          <a:p>
            <a:pPr lvl="1"/>
            <a:r>
              <a:rPr lang="cs-CZ" sz="15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  <a:r>
              <a:rPr lang="cs-CZ" sz="15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(Regionální akční plán na úrovni kraje)</a:t>
            </a:r>
          </a:p>
          <a:p>
            <a:pPr lvl="0"/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Příprava ITI – realizace na základě územní strategie, nyní probíhá příprava seznamu strategických projektů budoucích ITI a jednotné vymezení území pro aglomerace ITI</a:t>
            </a:r>
          </a:p>
          <a:p>
            <a:pPr lvl="0"/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 – snaha o zjednodušení CLLD21+ formou standardizace a jednodušší podoby strategií</a:t>
            </a:r>
          </a:p>
        </p:txBody>
      </p:sp>
    </p:spTree>
    <p:extLst>
      <p:ext uri="{BB962C8B-B14F-4D97-AF65-F5344CB8AC3E}">
        <p14:creationId xmlns:p14="http://schemas.microsoft.com/office/powerpoint/2010/main" val="293952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919536" y="1052737"/>
            <a:ext cx="82809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Příprava budoucí podoby politiky soudržnosti po roce 2020</a:t>
            </a:r>
            <a:endParaRPr lang="cs-CZ" sz="2800" b="1" dirty="0">
              <a:solidFill>
                <a:srgbClr val="FF4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117102" y="2056195"/>
            <a:ext cx="82993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národní úrovni: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Aktuálně probíhají technická jednání s EU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Vláda ČR schválila Národní priority (červen 2019)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Běží příprava Dohody o partnerství (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 jednotlivých operačních programů (OP) – bude předloženo do 31. 3. 2020 vládě ČR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Celková alokace pro ČR =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20,1 mld. euro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(pokles o 24% oproti stávajícímu období), existuje již modelové rozdělení 75 % očekávaného objemu financí na jednotlivé OP k naplnění požadavků 5 politických cílů EU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Návrh: převést 5% prostředků z EFRR a z ESF ve prospěch FS (zde je největší pokles oproti stávajícímu období)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Diskuse o budoucím kofinancování –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různé míry podpory z prostředků EU pro různé typy regionů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rozvinutý region (Praha) →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40 %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přechodové regiony (Plzeňský, Jihočeský, Středočeský, Jihomoravský kraj  a Vysočina) →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55 %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méně rozvinuté (ostatní kraje včetně Zlínského) → </a:t>
            </a: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70 %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4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919536" y="1052737"/>
            <a:ext cx="82809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Příprava budoucí podoby politiky soudržnosti po roce 2020</a:t>
            </a:r>
            <a:endParaRPr lang="cs-CZ" sz="2800" b="1" dirty="0">
              <a:solidFill>
                <a:srgbClr val="FF4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117102" y="2056194"/>
            <a:ext cx="82993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úrovni regionů:</a:t>
            </a:r>
          </a:p>
          <a:p>
            <a:pPr lvl="0"/>
            <a:endParaRPr lang="cs-CZ" b="1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Asociace krajů ČR je 1 z územních partnerů při přípravě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vytvořena Pracovní skupina krajů pro přípravu kohezní politiky 2021+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vyjednávání s řídícími orgány budoucích OP a MMR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přenos informací a připomínkování dokumentů z národní úrovně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budoucí role Regionální stálé konference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budoucí podoba Regionálního akčního plánu a spolupráce s ITI, CLLD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sekretariáty RSK se podílí na přípravě Akčního plánu SRR 21+ a mapuje se budoucí absorpční kapacita na úrovni regionu</a:t>
            </a:r>
          </a:p>
        </p:txBody>
      </p:sp>
    </p:spTree>
    <p:extLst>
      <p:ext uri="{BB962C8B-B14F-4D97-AF65-F5344CB8AC3E}">
        <p14:creationId xmlns:p14="http://schemas.microsoft.com/office/powerpoint/2010/main" val="167194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034308" y="1211919"/>
            <a:ext cx="8136905" cy="919143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k jednotlivým OP a územní dimenzi v OP po roce 2021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060248" y="2131062"/>
            <a:ext cx="808502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AutoNum type="arabicPeriod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Integrovaný regionální operační program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(IROP 2) – MMR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Operační program Konkurenceschopnost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(OPK) – MPO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Operační program Doprava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(OPD) – MD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Operační program Životní prostředí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 ŽP) – MŽP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Operační program Jan Amos Komenský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 JAK) - MŠMT</a:t>
            </a: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Operační program Zaměstnanost + </a:t>
            </a:r>
            <a:r>
              <a:rPr lang="cs-CZ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 Z+) – MPSV</a:t>
            </a:r>
          </a:p>
        </p:txBody>
      </p:sp>
    </p:spTree>
    <p:extLst>
      <p:ext uri="{BB962C8B-B14F-4D97-AF65-F5344CB8AC3E}">
        <p14:creationId xmlns:p14="http://schemas.microsoft.com/office/powerpoint/2010/main" val="272428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C6736-F3CC-4D7E-BF77-9CBD497A0BDA}" type="slidenum">
              <a:rPr lang="cs-CZ" altLang="cs-CZ" smtClean="0"/>
              <a:pPr>
                <a:defRPr/>
              </a:pPr>
              <a:t>15</a:t>
            </a:fld>
            <a:endParaRPr lang="cs-CZ" altLang="cs-CZ"/>
          </a:p>
        </p:txBody>
      </p:sp>
      <p:sp>
        <p:nvSpPr>
          <p:cNvPr id="6" name="Obdélník 5"/>
          <p:cNvSpPr/>
          <p:nvPr/>
        </p:nvSpPr>
        <p:spPr>
          <a:xfrm>
            <a:off x="1991544" y="1196753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eGovernment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kybernetická bezpečnost - služby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Veřejná hromadná doprava – přestupní terminály včetně parkování, vozidla (tramvaje, trolejbusy, autobusy na čistější pohon); zeleň ve městech a obcích, integrovaný záchranný systém (IZS)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Krajské silnice (silnice II. a III. tříd)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Mateřské školy, základní školy, střední školy, vyšší odborné školy, celoživotní vzdělávání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Sociální začleňování, sociální služby, sociální bydlení, senioři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Zdravotnictví – modernizace a vybavené nemocnic, moderní léčba a péče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Kulturní dědictví, cestovní ruch, veřejná prostranství,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MASky</a:t>
            </a:r>
            <a:endParaRPr lang="cs-CZ" sz="1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</a:pPr>
            <a:endParaRPr lang="cs-CZ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Předběžně uvažované nástroje územní dimenze IROP 2: 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 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vybavení pro IZS, infrastruktura pro </a:t>
            </a:r>
            <a:r>
              <a:rPr lang="cs-CZ" sz="1400" i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cyklodopravu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silnice II. tříd (prioritní regionální silniční síť), infrastruktura sociálních služeb, infrastruktura pro vzdělávání (vazby na KAP a MAP)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 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napříč různými specifickými cíli IROP 2, má být řešena infrastruktura pro veřejnou dopravu, bezpečnost v dopravě, infrastruktura pro </a:t>
            </a:r>
            <a:r>
              <a:rPr lang="cs-CZ" sz="1400" i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cyklodopravu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revitalizace veřejných prostranství a „modrozelená“ infrastruktura měst a obcí, infrastruktura sociálních služeb, infrastruktura pro vzdělávání (vazby na KAP a MAP), kulturní památky, muzea a knihovny, veřejná infrastruktura cestovního ruchu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samostatný specifický cíl, v němž bude řešena bezpečnost v dopravě, infrastruktura pro </a:t>
            </a:r>
            <a:r>
              <a:rPr lang="cs-CZ" sz="1400" i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cyklodopravu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revitalizace veřejných prostranství a „modrozelená“ infrastruktura měst a obcí, vybavení pro IZS, infrastruktura pro vzdělávání, infrastruktura sociálních služeb, kulturní památky, muzea a knihovny, veřejná infrastruktura cestovního ruchu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400257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20343" y="836713"/>
            <a:ext cx="9029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Integrovaný regionální operační program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(IROP 2) a jeho předpokládaná témata: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00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C6736-F3CC-4D7E-BF77-9CBD497A0BDA}" type="slidenum">
              <a:rPr lang="cs-CZ" altLang="cs-CZ" smtClean="0"/>
              <a:pPr>
                <a:defRPr/>
              </a:pPr>
              <a:t>16</a:t>
            </a:fld>
            <a:endParaRPr lang="cs-CZ" alt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919536" y="1421770"/>
            <a:ext cx="828092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Výzkum, vývoj, inovace – aplikační výzkum, podpora firem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Informační technologie – služby a digitální produkty v podnikání a průmyslu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Podnikaní, start-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upy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spin-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offy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atd.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Energetické úspory – podniky; obnovitelné zdroje energie, energetické sítě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 – infrastruktura, tj. kabely, optika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Předběžně uvažované nástroje územní dimenze OPK: </a:t>
            </a:r>
          </a:p>
          <a:p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není prostor pro tento nástroj, ale uvažuje se s cílenými výzvami pro 3 kraje v rámci nástroje RE:START  (Moravskoslezský, Ústecký a Karlovarský kraj), dále spolupráce s kraji v rámci témat národní a regionálních RIS3 strategií, možná témata vysokorychlostního internetu</a:t>
            </a:r>
          </a:p>
          <a:p>
            <a:pPr marL="533400" indent="-53340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významné projekty v oblasti </a:t>
            </a:r>
            <a:r>
              <a:rPr lang="cs-CZ" sz="1400" i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VaV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kapacit a zavádění pokročilých technologií v podnicích, možná podpora inovační a podnikatelské infrastruktury a infrastruktury pro digitalizaci MSP, snižování energetické náročnosti podnikatelských objektů, výzkum a vývoj inovativních technologií na získávání druhotných surovin</a:t>
            </a:r>
          </a:p>
          <a:p>
            <a:pPr marL="361950" indent="-36195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potenciální role MAS jako „animátorů“ ve venkovském prostoru při přípravě projektů digitalizace a zavádění umělé inteligence v MSP, podpůrných služeb pro rozvoj MSP a začínajících podniků, opatření v oblasti energetické účinnosti v podnicích, využívání energie z obnovitelných zdrojů a hospodaření s vodou v podnicích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03512" y="797224"/>
            <a:ext cx="882805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Operační program Konkurenceschopnost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(OPK) a jeho předpokládaná témata: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16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C6736-F3CC-4D7E-BF77-9CBD497A0BDA}" type="slidenum">
              <a:rPr lang="cs-CZ" altLang="cs-CZ" smtClean="0"/>
              <a:pPr>
                <a:defRPr/>
              </a:pPr>
              <a:t>17</a:t>
            </a:fld>
            <a:endParaRPr lang="cs-CZ" altLang="cs-CZ"/>
          </a:p>
        </p:txBody>
      </p:sp>
      <p:sp>
        <p:nvSpPr>
          <p:cNvPr id="7" name="TextovéPole 6"/>
          <p:cNvSpPr txBox="1"/>
          <p:nvPr/>
        </p:nvSpPr>
        <p:spPr>
          <a:xfrm>
            <a:off x="2307018" y="1637512"/>
            <a:ext cx="773233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Metro, tramvajové a trolejbusové tratě, tratě městské a příměstské železnice, alternativní paliva - infrastruktura (dobíjecí a plnící stanice)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Celostátní dálnice, silnice a železniční tratě evropského významu (síť TEN-T)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 celostátní dálnice, silnice a železniční tratě (mimo síť evropského významu TEN-T)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cs-CZ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Předběžně uvažované nástroje územní dimenze OPD: </a:t>
            </a:r>
          </a:p>
          <a:p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neuvažuje se s tímto nástrojem</a:t>
            </a:r>
          </a:p>
          <a:p>
            <a:pPr lvl="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indent="-442913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 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obdobně jako ve stávajícím období, tj. infrastruktura pro udržitelnou multimodální městskou mobilitu (městská drážní doprava), zvýšení dopravní dostupnosti a bezpečnosti dopravy (telematika pro řízení silničního provozu)</a:t>
            </a:r>
          </a:p>
          <a:p>
            <a:pPr lvl="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neuvažuje se s tímto nástrojem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180093" y="1052737"/>
            <a:ext cx="7263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Operační program Doprava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(OPD) a jeho předpokládaná témata: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97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C6736-F3CC-4D7E-BF77-9CBD497A0BDA}" type="slidenum">
              <a:rPr lang="cs-CZ" altLang="cs-CZ" smtClean="0"/>
              <a:pPr>
                <a:defRPr/>
              </a:pPr>
              <a:t>18</a:t>
            </a:fld>
            <a:endParaRPr lang="cs-CZ" altLang="cs-CZ"/>
          </a:p>
        </p:txBody>
      </p:sp>
      <p:sp>
        <p:nvSpPr>
          <p:cNvPr id="7" name="Obdélník 6"/>
          <p:cNvSpPr/>
          <p:nvPr/>
        </p:nvSpPr>
        <p:spPr>
          <a:xfrm>
            <a:off x="2334494" y="1242620"/>
            <a:ext cx="786596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Energetické úspory a obnovitelné zdroje energie – veřejné budovy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Sucho, povodně (boj s klimatickou změnou)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Voda (vodní zdroje, vodovody, kanalizace, čistírny odpadních vod)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Odpady (oběhové hospodářství / cirkulární ekonomika)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Ovzduší – snížení znečištění zejména v provozu a výrobě, výměna kotlů, odprášení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Krajina, biologická rozmanitost, zeleň a zelená infrastruktura ve městech a obcích</a:t>
            </a:r>
          </a:p>
          <a:p>
            <a:pPr algn="just"/>
            <a:endParaRPr lang="cs-CZ" sz="1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Předběžně uvažované nástroje územní dimenze OP ŽP:</a:t>
            </a:r>
          </a:p>
          <a:p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zájem AKČR systémově řešit protipovodňová opatření a boj proti suchu, nicméně v těchto tématech se neočekává převis žádostí a není důvod rozdělovat danou alokaci nějakým klíčem mezi kraje v rámci RAP, uvažuje se o možném pokračování kotlíkových dotací</a:t>
            </a:r>
          </a:p>
          <a:p>
            <a:pPr marL="533400" indent="-53340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potenciální role v tématech energetických úspor, boje s klimatickou změnou, udržitelného hospodaření s vodou, přechodu k oběhovému hospodářství, zelené infrastruktury v městském prostředí a řešení </a:t>
            </a:r>
            <a:r>
              <a:rPr lang="cs-CZ" sz="1400" i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brownfields</a:t>
            </a:r>
            <a:endParaRPr lang="cs-CZ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potenciální role v tématech energetických úspor, boje s klimatickou změnou, udržitelného hospodaření s vodou, přechodu k oběhovému hospodářství, posílení biologické rozmanitosti, zelené infrastruktury v menších městech a řešení </a:t>
            </a:r>
            <a:r>
              <a:rPr lang="cs-CZ" sz="1400" i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brownfields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991545" y="764705"/>
            <a:ext cx="8221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Operační program Životní prostředí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 ŽP) a jeho přepokládaná témata: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79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C6736-F3CC-4D7E-BF77-9CBD497A0BDA}" type="slidenum">
              <a:rPr lang="cs-CZ" altLang="cs-CZ" smtClean="0"/>
              <a:pPr>
                <a:defRPr/>
              </a:pPr>
              <a:t>19</a:t>
            </a:fld>
            <a:endParaRPr lang="cs-CZ" altLang="cs-CZ"/>
          </a:p>
        </p:txBody>
      </p:sp>
      <p:sp>
        <p:nvSpPr>
          <p:cNvPr id="6" name="Obdélník 5"/>
          <p:cNvSpPr/>
          <p:nvPr/>
        </p:nvSpPr>
        <p:spPr>
          <a:xfrm>
            <a:off x="2166569" y="1326429"/>
            <a:ext cx="77048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Výzkum, vývoj, inovace – základní výzkum, univerzity a výzkumní organizace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Vysoké školy – vzdělávací (ne výzkumná) část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Vzdělávání učitelů, v zlepšení kvality vzdělávání (co a jak učit) a výsledků žáků a studentů ve všech stupních vzdělávání, zlepšení přístupu žáků a studentů ke vzdělávání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předpoklad zachování konceptů KAP/MAP, Smart akcelerátorů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endParaRPr lang="cs-CZ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cs-CZ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Předběžně uvažované nástroje územní dimenze OP JAK:</a:t>
            </a:r>
          </a:p>
          <a:p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propojení mezi KAP a RAP, možná role RSK při koordinaci MAP</a:t>
            </a:r>
          </a:p>
          <a:p>
            <a:pPr lvl="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podpora aplikačního potenciálu výzkumných organizací v doménách inteligentní specializace v souladu s Národní RIS3 strategií, zlepšení přístupu k inkluzivním a kvalitním službám v oblasti vzdělávání, odborné přípravy a celoživotního učení pomocí rozvoje infrastruktury</a:t>
            </a:r>
          </a:p>
          <a:p>
            <a:pPr lvl="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potenciální role MAS ve zvyšování profesních kompetencí, rozvoji komunikace, kvalitnější spolupráce a budování důvěry všech klíčových aktérů ve vzdělávání, role MAS v tvorbě a implementaci MAP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03512" y="899428"/>
            <a:ext cx="885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Operační program Jan Amos Komenský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 JAK) a jeho přepokládaná témata:</a:t>
            </a:r>
          </a:p>
        </p:txBody>
      </p:sp>
    </p:spTree>
    <p:extLst>
      <p:ext uri="{BB962C8B-B14F-4D97-AF65-F5344CB8AC3E}">
        <p14:creationId xmlns:p14="http://schemas.microsoft.com/office/powerpoint/2010/main" val="229016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2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90"/>
          <a:stretch/>
        </p:blipFill>
        <p:spPr>
          <a:xfrm>
            <a:off x="3419682" y="98537"/>
            <a:ext cx="5197329" cy="6759463"/>
          </a:xfrm>
        </p:spPr>
      </p:pic>
    </p:spTree>
    <p:extLst>
      <p:ext uri="{BB962C8B-B14F-4D97-AF65-F5344CB8AC3E}">
        <p14:creationId xmlns:p14="http://schemas.microsoft.com/office/powerpoint/2010/main" val="362695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C6736-F3CC-4D7E-BF77-9CBD497A0BDA}" type="slidenum">
              <a:rPr lang="cs-CZ" altLang="cs-CZ" smtClean="0"/>
              <a:pPr>
                <a:defRPr/>
              </a:pPr>
              <a:t>20</a:t>
            </a:fld>
            <a:endParaRPr lang="cs-CZ" altLang="cs-CZ"/>
          </a:p>
        </p:txBody>
      </p:sp>
      <p:sp>
        <p:nvSpPr>
          <p:cNvPr id="6" name="Obdélník 5"/>
          <p:cNvSpPr/>
          <p:nvPr/>
        </p:nvSpPr>
        <p:spPr>
          <a:xfrm>
            <a:off x="2207568" y="1412777"/>
            <a:ext cx="7920880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Zlepšení schopnosti pracovníků se přizpůsobit novým potřebám ekonomiky (inovacím, novým technologiím)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Zvýšení zaměstnanosti/počtu pracovníků prostřednictvím zvýšení zaměstnanosti dlouhodobě nezaměstnaných, osob se zdravotním handicapem nebo jinak ohrožených skupin na trhu práce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Zvýšení zaměstnanosti žen prostřednictvím podpory předškolního vzdělávání – tzv. dětských skupin (alternativa jeslí a mateřských škol)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Začleňování sociálně slabších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Pomoc nejchudším</a:t>
            </a:r>
          </a:p>
          <a:p>
            <a:pPr algn="just"/>
            <a:endParaRPr lang="cs-CZ" sz="1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Předběžně uvažované nástroje územní dimenze OP Z+: </a:t>
            </a:r>
          </a:p>
          <a:p>
            <a:endParaRPr lang="cs-CZ" sz="1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není prostor pro RAP, pouze cílené výzvy pro 3 kraje v rámci nástroje RE:START (Moravskoslezský, Ústecký a Karlovarský kraj) a koordinovaný přístup k sociálně vyloučeným lokalitám</a:t>
            </a:r>
          </a:p>
          <a:p>
            <a:pPr lvl="0"/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361950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uvažuje se pouze o případné alokaci pro ITI, o kterou budou jednotlivá ITI soutěžit mezi sebou, témata neuvedena</a:t>
            </a:r>
          </a:p>
          <a:p>
            <a:pPr lvl="0"/>
            <a:endParaRPr lang="cs-CZ" sz="1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/>
            <a:r>
              <a:rPr lang="cs-C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  <a:r>
              <a:rPr lang="cs-C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z důvodu vysoké administrativní náročnosti a snížení objemu prostředků pro období 2021+ se uvažuje o menším počtu podporovaných MAS (max. 75), podpora v oblasti komunitní sociální práce a komunitních  aktivit ve venkovském prostoru</a:t>
            </a:r>
            <a:endParaRPr lang="cs-CZ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063553" y="908721"/>
            <a:ext cx="8272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Operační program Zaměstnanost +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 Z+) a jeho předpokládaná témata: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0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524000" y="2348881"/>
            <a:ext cx="9144000" cy="1872209"/>
          </a:xfrm>
        </p:spPr>
        <p:txBody>
          <a:bodyPr/>
          <a:lstStyle/>
          <a:p>
            <a:pPr marL="19050" indent="0" algn="ctr">
              <a:buNone/>
              <a:defRPr/>
            </a:pPr>
            <a:endParaRPr lang="cs-CZ" sz="4000" dirty="0">
              <a:solidFill>
                <a:srgbClr val="FF4D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050" indent="0" algn="ctr">
              <a:buNone/>
              <a:defRPr/>
            </a:pPr>
            <a:r>
              <a:rPr lang="cs-CZ" sz="36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POZORNOST!</a:t>
            </a:r>
          </a:p>
          <a:p>
            <a:pPr marL="342900" algn="ctr"/>
            <a:endParaRPr lang="cs-CZ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endParaRPr lang="cs-CZ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13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6265" y="2232949"/>
            <a:ext cx="10515600" cy="276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Usnesení		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Regionální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stálá konference pro území Zlínského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kraje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82/RSKZK24/19	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	bere na </a:t>
            </a: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vědomí</a:t>
            </a:r>
          </a:p>
          <a:p>
            <a:pPr marL="0" indent="0">
              <a:buNone/>
            </a:pPr>
            <a:endParaRPr lang="cs-CZ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		aktuální informace z Národní stálé konference a k přípravě 					kohezní politiky 2021+.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22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31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23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13262" y="987966"/>
            <a:ext cx="10515600" cy="5512587"/>
          </a:xfrm>
        </p:spPr>
        <p:txBody>
          <a:bodyPr>
            <a:noAutofit/>
          </a:bodyPr>
          <a:lstStyle/>
          <a:p>
            <a:pPr lvl="0"/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JEDNÁNÍ:</a:t>
            </a:r>
            <a:b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Zahájení 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Úvodní slovo předsedy RSK ZK Jiřího Čunka, schválení programu jednání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Změna personálního obsazení Regionální stálé konference Zlínského kraje a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pracovních 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skupin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Aktuální informace z Národní stálé konference a k přípravě kohezní politiky 2021+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Krajský akční plán – </a:t>
            </a:r>
            <a:r>
              <a:rPr lang="cs-CZ" sz="18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kraje vč. přílohy Rámec pro investice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b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infrastruktury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Mgr. Petr Gazdík, předseda PSV ZK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Různé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informace z MMR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Závěr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endParaRPr lang="cs-CZ" sz="2800" dirty="0">
              <a:solidFill>
                <a:schemeClr val="accent5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24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51047" y="1790699"/>
            <a:ext cx="10228521" cy="1666876"/>
          </a:xfrm>
          <a:ln w="127000" cmpd="tri">
            <a:noFill/>
          </a:ln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cs-CZ" sz="3500" b="1" cap="all" dirty="0">
                <a:solidFill>
                  <a:srgbClr val="ED7D31"/>
                </a:solidFill>
              </a:rPr>
              <a:t>prioritizace potřeb na území </a:t>
            </a:r>
            <a:r>
              <a:rPr lang="cs-CZ" sz="3500" b="1" cap="all" dirty="0" smtClean="0">
                <a:solidFill>
                  <a:srgbClr val="ED7D31"/>
                </a:solidFill>
              </a:rPr>
              <a:t>kraje</a:t>
            </a:r>
            <a:endParaRPr lang="cs-CZ" sz="3500" b="1" dirty="0" smtClean="0">
              <a:solidFill>
                <a:srgbClr val="ED7D31"/>
              </a:solidFill>
            </a:endParaRPr>
          </a:p>
          <a:p>
            <a:pPr marL="0" indent="0">
              <a:buNone/>
            </a:pPr>
            <a:endParaRPr lang="cs-CZ" sz="2000" b="1" dirty="0" smtClean="0"/>
          </a:p>
          <a:p>
            <a:pPr marL="0" indent="0" algn="ctr">
              <a:buNone/>
            </a:pPr>
            <a:r>
              <a:rPr lang="cs-CZ" sz="2000" b="1" dirty="0" smtClean="0">
                <a:solidFill>
                  <a:srgbClr val="ED7D31"/>
                </a:solidFill>
              </a:rPr>
              <a:t>Krajský </a:t>
            </a:r>
            <a:r>
              <a:rPr lang="cs-CZ" sz="2000" b="1" dirty="0">
                <a:solidFill>
                  <a:srgbClr val="ED7D31"/>
                </a:solidFill>
              </a:rPr>
              <a:t>akční plán rozvoje vzdělávání </a:t>
            </a:r>
            <a:endParaRPr lang="cs-CZ" sz="2000" dirty="0">
              <a:solidFill>
                <a:srgbClr val="ED7D31"/>
              </a:solidFill>
            </a:endParaRPr>
          </a:p>
          <a:p>
            <a:pPr marL="0" indent="0" algn="ctr">
              <a:buNone/>
            </a:pPr>
            <a:r>
              <a:rPr lang="cs-CZ" sz="1800" dirty="0">
                <a:solidFill>
                  <a:srgbClr val="ED7D31"/>
                </a:solidFill>
              </a:rPr>
              <a:t>pro území Zlínského kraje</a:t>
            </a:r>
            <a:endParaRPr lang="cs-CZ" sz="1800" b="1" dirty="0">
              <a:solidFill>
                <a:srgbClr val="ED7D31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956930" y="4008474"/>
            <a:ext cx="10494335" cy="1080895"/>
          </a:xfrm>
        </p:spPr>
        <p:txBody>
          <a:bodyPr>
            <a:noAutofit/>
          </a:bodyPr>
          <a:lstStyle/>
          <a:p>
            <a:pPr algn="ctr"/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Regionální stálá konference </a:t>
            </a:r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>pro území Zlínského 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kraje</a:t>
            </a:r>
            <a:b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cs-CZ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Zlín, 29. října 2019</a:t>
            </a:r>
            <a:b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Ing. Lenka Baťová</a:t>
            </a:r>
            <a:endParaRPr lang="cs-CZ" sz="24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7461" y="5528140"/>
            <a:ext cx="1304539" cy="1329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3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0" dirty="0" err="1"/>
              <a:t>Prioritizace</a:t>
            </a:r>
            <a:r>
              <a:rPr lang="cs-CZ" sz="3200" b="0" dirty="0"/>
              <a:t> potřeb na území kraje – proč?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443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Povinnou součástí Krajského akčního plánu rozvoje vzdělávání (KAP)</a:t>
            </a:r>
            <a:endParaRPr lang="cs-CZ" sz="17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V souladu s metodickým </a:t>
            </a:r>
            <a:r>
              <a:rPr lang="cs-CZ" sz="2000" b="1" dirty="0"/>
              <a:t>dokumentem postupy KAP a metodickým listem č. 04 </a:t>
            </a:r>
            <a:r>
              <a:rPr lang="cs-CZ" sz="2000" b="1" dirty="0" err="1"/>
              <a:t>Prioritizace</a:t>
            </a:r>
            <a:r>
              <a:rPr lang="cs-CZ" sz="2000" b="1" dirty="0"/>
              <a:t> </a:t>
            </a:r>
            <a:r>
              <a:rPr lang="cs-CZ" sz="2000" b="1" dirty="0" smtClean="0"/>
              <a:t>potřeb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Zpracovaná </a:t>
            </a:r>
            <a:r>
              <a:rPr lang="cs-CZ" sz="2000" b="1" dirty="0"/>
              <a:t>realizačním týmem KAP ve spolupráci s odborným garantem </a:t>
            </a:r>
            <a:r>
              <a:rPr lang="cs-CZ" sz="2000" b="1" dirty="0" smtClean="0"/>
              <a:t>KAP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b="1" dirty="0" smtClean="0"/>
              <a:t>Projednána s odborníky v území </a:t>
            </a:r>
          </a:p>
          <a:p>
            <a:pPr marL="0" indent="0">
              <a:buNone/>
            </a:pPr>
            <a:endParaRPr lang="cs-CZ" sz="2000" b="1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1700" b="1" dirty="0" err="1" smtClean="0"/>
              <a:t>Minitým</a:t>
            </a:r>
            <a:r>
              <a:rPr lang="cs-CZ" sz="1700" b="1" dirty="0" smtClean="0"/>
              <a:t> pro podporu polytechnického </a:t>
            </a:r>
            <a:r>
              <a:rPr lang="cs-CZ" sz="1700" b="1" dirty="0"/>
              <a:t>vzdělávání, odborného vzdělávání a dalšího profesního vzdělávání 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1700" b="1" dirty="0" err="1" smtClean="0"/>
              <a:t>Minitým</a:t>
            </a:r>
            <a:r>
              <a:rPr lang="cs-CZ" sz="1700" b="1" dirty="0"/>
              <a:t> </a:t>
            </a:r>
            <a:r>
              <a:rPr lang="cs-CZ" sz="1700" b="1" dirty="0" err="1" smtClean="0"/>
              <a:t>propodporu</a:t>
            </a:r>
            <a:r>
              <a:rPr lang="cs-CZ" sz="1700" b="1" dirty="0" smtClean="0"/>
              <a:t> kariérového </a:t>
            </a:r>
            <a:r>
              <a:rPr lang="cs-CZ" sz="1700" b="1" dirty="0"/>
              <a:t>poradenství </a:t>
            </a:r>
            <a:endParaRPr lang="cs-CZ" sz="1700" b="1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1700" b="1" dirty="0" err="1" smtClean="0"/>
              <a:t>Minitým</a:t>
            </a:r>
            <a:r>
              <a:rPr lang="cs-CZ" sz="1700" b="1" dirty="0" smtClean="0"/>
              <a:t> pro </a:t>
            </a:r>
            <a:r>
              <a:rPr lang="cs-CZ" sz="1700" b="1" dirty="0"/>
              <a:t>podporu podnikavosti, iniciativy a kreativity </a:t>
            </a:r>
            <a:endParaRPr lang="cs-CZ" sz="1700" b="1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1700" b="1" dirty="0" err="1" smtClean="0"/>
              <a:t>Minitým</a:t>
            </a:r>
            <a:r>
              <a:rPr lang="cs-CZ" sz="1700" b="1" dirty="0" smtClean="0"/>
              <a:t> pro </a:t>
            </a:r>
            <a:r>
              <a:rPr lang="cs-CZ" sz="1700" b="1" dirty="0"/>
              <a:t>podporu inkluze / Pracovní skupina pro rovné příležitosti ve </a:t>
            </a:r>
            <a:r>
              <a:rPr lang="cs-CZ" sz="1700" b="1" dirty="0" smtClean="0"/>
              <a:t>vzdělávání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1700" b="1" dirty="0" err="1" smtClean="0"/>
              <a:t>Minitým</a:t>
            </a:r>
            <a:r>
              <a:rPr lang="cs-CZ" sz="1700" b="1" dirty="0" smtClean="0"/>
              <a:t> pro </a:t>
            </a:r>
            <a:r>
              <a:rPr lang="cs-CZ" sz="1700" b="1" dirty="0"/>
              <a:t>podporu čtenářské a matematická gramotnost, ICT kompetencí a výuky cizích jazyků</a:t>
            </a: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32892-6AB7-47CB-82F8-00256B4EE155}" type="slidenum">
              <a:rPr kumimoji="0" lang="cs-CZ" sz="900" b="1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900" b="1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634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0" dirty="0" err="1"/>
              <a:t>Prioritizace</a:t>
            </a:r>
            <a:r>
              <a:rPr lang="cs-CZ" sz="3200" b="0" dirty="0"/>
              <a:t> potřeb na území kraje – postup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arenR"/>
            </a:pPr>
            <a:r>
              <a:rPr lang="cs-CZ" sz="2400" b="1" dirty="0" smtClean="0"/>
              <a:t>Analýza potřeb území – problémové oblasti, příčiny, cíle → potřeby důležité pro kraj</a:t>
            </a:r>
          </a:p>
          <a:p>
            <a:pPr marL="0" indent="0">
              <a:buNone/>
            </a:pPr>
            <a:endParaRPr lang="cs-CZ" sz="2400" b="1" dirty="0"/>
          </a:p>
          <a:p>
            <a:pPr marL="457200" indent="-457200">
              <a:buAutoNum type="arabicParenR"/>
            </a:pPr>
            <a:r>
              <a:rPr lang="cs-CZ" sz="2400" b="1" dirty="0" smtClean="0"/>
              <a:t>Propojení cílů z Analýzy potřeb v území s dotazníkovým šetřením (Analýza potřeb škol)</a:t>
            </a:r>
          </a:p>
          <a:p>
            <a:pPr marL="457200" indent="-457200">
              <a:buAutoNum type="arabicParenR"/>
            </a:pPr>
            <a:endParaRPr lang="cs-CZ" sz="2400" b="1" dirty="0"/>
          </a:p>
          <a:p>
            <a:pPr marL="457200" indent="-457200">
              <a:buAutoNum type="arabicParenR"/>
            </a:pPr>
            <a:r>
              <a:rPr lang="cs-CZ" sz="2400" b="1" dirty="0" smtClean="0"/>
              <a:t>Zařazení potřeb do prioritních skupin </a:t>
            </a:r>
          </a:p>
          <a:p>
            <a:pPr marL="0" indent="0">
              <a:buNone/>
            </a:pPr>
            <a:r>
              <a:rPr lang="cs-CZ" sz="2400" b="1" dirty="0" smtClean="0"/>
              <a:t>		- potřeby s nejvyšší důležitostí</a:t>
            </a:r>
          </a:p>
          <a:p>
            <a:pPr marL="0" indent="0">
              <a:buNone/>
            </a:pPr>
            <a:r>
              <a:rPr lang="cs-CZ" sz="2400" b="1" dirty="0"/>
              <a:t>	</a:t>
            </a:r>
            <a:r>
              <a:rPr lang="cs-CZ" sz="2400" b="1" dirty="0" smtClean="0"/>
              <a:t>	- potřeby se střední důležitostí</a:t>
            </a:r>
          </a:p>
          <a:p>
            <a:pPr marL="0" indent="0">
              <a:buNone/>
            </a:pPr>
            <a:r>
              <a:rPr lang="cs-CZ" sz="2400" b="1" dirty="0"/>
              <a:t>	</a:t>
            </a:r>
            <a:r>
              <a:rPr lang="cs-CZ" sz="2400" b="1" dirty="0" smtClean="0"/>
              <a:t>	- potřeby s nižší důležitostí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 smtClean="0"/>
              <a:t>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32892-6AB7-47CB-82F8-00256B4EE155}" type="slidenum">
              <a:rPr kumimoji="0" lang="cs-CZ" sz="900" b="1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cs-CZ" sz="900" b="1" i="0" u="none" strike="noStrike" kern="1200" cap="none" spc="0" normalizeH="0" baseline="0" noProof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1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27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46" y="5972516"/>
            <a:ext cx="4392904" cy="885484"/>
          </a:xfrm>
          <a:prstGeom prst="rect">
            <a:avLst/>
          </a:prstGeom>
        </p:spPr>
      </p:pic>
      <p:sp>
        <p:nvSpPr>
          <p:cNvPr id="9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sp>
        <p:nvSpPr>
          <p:cNvPr id="11" name="Zástupný symbol pro obsah 4"/>
          <p:cNvSpPr>
            <a:spLocks noGrp="1"/>
          </p:cNvSpPr>
          <p:nvPr>
            <p:ph idx="1"/>
          </p:nvPr>
        </p:nvSpPr>
        <p:spPr>
          <a:xfrm>
            <a:off x="1116418" y="2076449"/>
            <a:ext cx="10228521" cy="1666876"/>
          </a:xfrm>
          <a:ln w="127000" cmpd="tri">
            <a:noFill/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2800" b="1" dirty="0" smtClean="0">
                <a:solidFill>
                  <a:srgbClr val="ED7D31"/>
                </a:solidFill>
                <a:latin typeface="Script MT Bold" panose="03040602040607080904" pitchFamily="66" charset="0"/>
              </a:rPr>
              <a:t>Diagram prioritizace</a:t>
            </a:r>
            <a:endParaRPr lang="cs-CZ" sz="2800" b="1" dirty="0">
              <a:solidFill>
                <a:srgbClr val="ED7D31"/>
              </a:solidFill>
              <a:latin typeface="Script MT Bold" panose="03040602040607080904" pitchFamily="66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561" y="5862608"/>
            <a:ext cx="976439" cy="99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35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629729"/>
            <a:ext cx="11811000" cy="57042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kompetencí k podnikavosti, iniciativě  kreativitě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892933"/>
              </p:ext>
            </p:extLst>
          </p:nvPr>
        </p:nvGraphicFramePr>
        <p:xfrm>
          <a:off x="396814" y="1890721"/>
          <a:ext cx="11369615" cy="1845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 A1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kompetencí pedagogických pracovníků vedoucích k začlenění prvků podnikavosti, iniciativy a kreativity do vzdělávání</a:t>
                      </a:r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Podporovat vzdělávání pedagogických pracovníků v oblasti výchovy k podnikavosti, iniciativě a kreativitě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28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615800"/>
              </p:ext>
            </p:extLst>
          </p:nvPr>
        </p:nvGraphicFramePr>
        <p:xfrm>
          <a:off x="379561" y="4185348"/>
          <a:ext cx="11369615" cy="1753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</a:t>
                      </a:r>
                      <a:r>
                        <a:rPr lang="cs-CZ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sz="20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Rozvoj podnikavosti, iniciativy a kreativity u dětí a žáků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6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A2.1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Podporovat zavádění prvků podnikavosti, iniciativy a kreativity do vzdělávání (</a:t>
                      </a:r>
                      <a:r>
                        <a:rPr lang="cs-CZ" sz="18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intra</a:t>
                      </a: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extra) </a:t>
                      </a:r>
                    </a:p>
                    <a:p>
                      <a:pPr algn="l"/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8851" y="5865962"/>
            <a:ext cx="973149" cy="99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0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1475" y="629729"/>
            <a:ext cx="11820525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</a:t>
            </a:r>
            <a:r>
              <a:rPr lang="cs-CZ" sz="2800" b="0" dirty="0"/>
              <a:t>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polytechnického vzdělávání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108808"/>
              </p:ext>
            </p:extLst>
          </p:nvPr>
        </p:nvGraphicFramePr>
        <p:xfrm>
          <a:off x="396814" y="1462096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A3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kompetencí pedagogických pracovníků v oblasti polytechnického vzdělávání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A3.1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Vzdělávat pedagogické pracovníky v oblasti polytechnického vzdělávání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29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639145"/>
              </p:ext>
            </p:extLst>
          </p:nvPr>
        </p:nvGraphicFramePr>
        <p:xfrm>
          <a:off x="398611" y="3670998"/>
          <a:ext cx="11369615" cy="255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A4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Polytechnické vzdělávání jako přirozená součást vzdělávání v mateřských, základních a středních školách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A4.1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Rozvíjet a rozšiřovat prvky polytechnického vzdělávání v mateřských a základních školách</a:t>
                      </a:r>
                    </a:p>
                    <a:p>
                      <a:pPr algn="l"/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A4.2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Rozvíjet a rozšiřovat vzájemnou spolupráci škol a jiných partnerských subjektů s cílem zvýšit zájem o oblast polytechnického vzdělávání</a:t>
                      </a:r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0389" y="5857336"/>
            <a:ext cx="981611" cy="10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4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3262" y="658632"/>
            <a:ext cx="10515600" cy="6199368"/>
          </a:xfrm>
        </p:spPr>
        <p:txBody>
          <a:bodyPr>
            <a:normAutofit/>
          </a:bodyPr>
          <a:lstStyle/>
          <a:p>
            <a:pPr lvl="0"/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JEDNÁNÍ:</a:t>
            </a:r>
            <a:b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Zahájení 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Úvodní slovo předsedy RSK ZK Jiřího Čunka, schválení programu jednání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Změna personálního obsazení Regionální stálé konference Zlínského kraje a jejich 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pracovních 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skupin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Aktuální informace z Národní stálé konference a k přípravě kohezní politiky 2021+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Krajský akční plán – </a:t>
            </a:r>
            <a:r>
              <a:rPr lang="cs-CZ" sz="18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kraje vč. přílohy Rámec pro investice do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infrastruktury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Mgr. Petr Gazdík, předseda PSV ZK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Různé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informace z MMR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Závěr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3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15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3611" y="629729"/>
            <a:ext cx="11928389" cy="57042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odborného vzdělávání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spolupráce škol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zaměstnavateli</a:t>
            </a:r>
            <a:endParaRPr lang="cs-CZ" sz="2800" b="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667803"/>
              </p:ext>
            </p:extLst>
          </p:nvPr>
        </p:nvGraphicFramePr>
        <p:xfrm>
          <a:off x="377764" y="1528771"/>
          <a:ext cx="11369615" cy="2120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cs-CZ" sz="100" b="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A5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Odborné vzdělávání ve spolupráci se zaměstnavateli a relevantními partnery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A5.1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Obsah odborného vzdělávání středních škol rozvíjet se zřetelem na uplatnitelnost jejich absolventů na trhu práce a na všestrannou spolupráci se zaměstnavateli a relevantními partnery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30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043274"/>
              </p:ext>
            </p:extLst>
          </p:nvPr>
        </p:nvGraphicFramePr>
        <p:xfrm>
          <a:off x="379561" y="4185348"/>
          <a:ext cx="11369615" cy="195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SE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 STŘEDNÍ </a:t>
                      </a: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" b="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rgbClr val="008000"/>
                          </a:solidFill>
                        </a:rPr>
                        <a:t>Obecná priorita B1</a:t>
                      </a:r>
                    </a:p>
                    <a:p>
                      <a:endParaRPr lang="cs-CZ" sz="200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rgbClr val="008000"/>
                          </a:solidFill>
                        </a:rPr>
                        <a:t>Vyšší odborné vzdělávání akceptující požadavky zaměstnavatelů v kraji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B1.1</a:t>
                      </a:r>
                    </a:p>
                    <a:p>
                      <a:endParaRPr lang="cs-CZ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Zajistit soulad obsahu vyššího odborného vzdělávání s požadavky na uplatnění absolventů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 trhu práce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0389" y="5857336"/>
            <a:ext cx="981611" cy="10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4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9561" y="858489"/>
            <a:ext cx="11801475" cy="576000"/>
          </a:xfrm>
          <a:noFill/>
        </p:spPr>
        <p:txBody>
          <a:bodyPr>
            <a:noAutofit/>
          </a:bodyPr>
          <a:lstStyle/>
          <a:p>
            <a:pPr algn="ctr"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Rozvoj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kariérového poradenství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včetně prevence předčasných odchodů ze vzděláván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810589"/>
              </p:ext>
            </p:extLst>
          </p:nvPr>
        </p:nvGraphicFramePr>
        <p:xfrm>
          <a:off x="396814" y="18907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A6</a:t>
                      </a:r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Zvýšení dostupnosti a kvality kariérového poradenství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A6.1</a:t>
                      </a:r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Podporovat rozvoj kariérového poradenství ve Zlínském kraji</a:t>
                      </a:r>
                      <a:endParaRPr lang="cs-CZ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31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912156"/>
              </p:ext>
            </p:extLst>
          </p:nvPr>
        </p:nvGraphicFramePr>
        <p:xfrm>
          <a:off x="379561" y="4185348"/>
          <a:ext cx="11369615" cy="1959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A7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Rozvíjení informačního systému na podporu kvalifikovaného rozhodování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A7.1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Poskytovat ucelené, kvalifikované informace o možnostech vzdělávání a zařazení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 pracovního procesu</a:t>
                      </a:r>
                      <a:endParaRPr lang="cs-CZ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8851" y="5865962"/>
            <a:ext cx="973149" cy="99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4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9561" y="897921"/>
            <a:ext cx="11801475" cy="576000"/>
          </a:xfrm>
          <a:noFill/>
        </p:spPr>
        <p:txBody>
          <a:bodyPr>
            <a:noAutofit/>
          </a:bodyPr>
          <a:lstStyle/>
          <a:p>
            <a:pPr algn="ctr"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Rozvoj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kariérového poradenství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včetně prevence předčasných odchodů ze vzdělávání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845915"/>
              </p:ext>
            </p:extLst>
          </p:nvPr>
        </p:nvGraphicFramePr>
        <p:xfrm>
          <a:off x="396814" y="18907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A8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Vzdělávání kariérových poradců</a:t>
                      </a:r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</a:t>
                      </a:r>
                      <a:r>
                        <a:rPr lang="cs-CZ" sz="1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A8.1</a:t>
                      </a:r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Podporovat rozvoj </a:t>
                      </a:r>
                      <a:r>
                        <a:rPr lang="cs-CZ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kompetencí a</a:t>
                      </a: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sdílení zkušeností v oblasti kariérového poradenství</a:t>
                      </a:r>
                      <a:endParaRPr lang="cs-CZ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32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1843310"/>
              </p:ext>
            </p:extLst>
          </p:nvPr>
        </p:nvGraphicFramePr>
        <p:xfrm>
          <a:off x="379561" y="4185348"/>
          <a:ext cx="11369615" cy="183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A9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Spolupráce s klíčovými aktéry v kariérovém poradenství</a:t>
                      </a:r>
                    </a:p>
                    <a:p>
                      <a:pPr algn="l"/>
                      <a:endParaRPr lang="cs-CZ" sz="20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A9.1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Zapojovat rodiče, firmy, další subjekty do kariérového poradenství na školách </a:t>
                      </a:r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7313" y="5874588"/>
            <a:ext cx="964687" cy="98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02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9575" y="677354"/>
            <a:ext cx="11782425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Rozvoj škol jako center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celoživotního učení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037711"/>
              </p:ext>
            </p:extLst>
          </p:nvPr>
        </p:nvGraphicFramePr>
        <p:xfrm>
          <a:off x="396814" y="18907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A10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Funkční a kvalitní centra celoživotního učení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A10.1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Zajistit optimální fungování center celoživotního učení a ověřování výsledků dalšího vzdělávání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33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2879709"/>
              </p:ext>
            </p:extLst>
          </p:nvPr>
        </p:nvGraphicFramePr>
        <p:xfrm>
          <a:off x="379561" y="4185348"/>
          <a:ext cx="11369615" cy="183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A11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Další vzdělávání pedagogických pracovníků v souladu s moderními trendy ve vzdělávání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A11.1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Zajistit dostupnost dalšího vzdělávání pedagogických pracovníků realizovaného školami </a:t>
                      </a:r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7313" y="5874588"/>
            <a:ext cx="964687" cy="98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3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9100" y="629729"/>
            <a:ext cx="11772900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inkluze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416930"/>
              </p:ext>
            </p:extLst>
          </p:nvPr>
        </p:nvGraphicFramePr>
        <p:xfrm>
          <a:off x="396814" y="18907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A12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Vzdělávání žáků a studentů se speciálními vzdělávacími potřebami společně s ostatními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A12.1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Zajistit optimální vzdělávání žáků a studentů se speciálními vzdělávacími potřebami</a:t>
                      </a:r>
                      <a:endParaRPr lang="cs-CZ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34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9604516"/>
              </p:ext>
            </p:extLst>
          </p:nvPr>
        </p:nvGraphicFramePr>
        <p:xfrm>
          <a:off x="379561" y="4185348"/>
          <a:ext cx="11369615" cy="183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A13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Kvalitní školní poradenská pracoviště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A13.1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Systematický přístup k inkluzi na základních, středních a vyšších odborných školách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0389" y="5857336"/>
            <a:ext cx="981611" cy="10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3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0051" y="629729"/>
            <a:ext cx="11791950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inkluze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5443209"/>
              </p:ext>
            </p:extLst>
          </p:nvPr>
        </p:nvGraphicFramePr>
        <p:xfrm>
          <a:off x="396814" y="18907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A14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Kvalitní prevence na základních, středních a vyšších odborných školách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A14.1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Podpora a rozvoj programů prevence realizovaných školami, školskými zařízeními a NNO</a:t>
                      </a:r>
                      <a:endParaRPr lang="cs-CZ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35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5067168"/>
              </p:ext>
            </p:extLst>
          </p:nvPr>
        </p:nvGraphicFramePr>
        <p:xfrm>
          <a:off x="379561" y="4185348"/>
          <a:ext cx="11369615" cy="2027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A15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Podpora žáků a studentů mimořádně nadaných a žáků s rizikem předčasného ukončení studia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A15.1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Zajistit aktivity pro žáky se SVP nad rámec školní práce, které směřují k rozvoji dovedností, schopností a postojů</a:t>
                      </a:r>
                      <a:endParaRPr lang="cs-CZ" sz="1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0389" y="5857336"/>
            <a:ext cx="981611" cy="10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6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0050" y="629729"/>
            <a:ext cx="11791950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Rozvoj výuky cizích jazyků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150074"/>
              </p:ext>
            </p:extLst>
          </p:nvPr>
        </p:nvGraphicFramePr>
        <p:xfrm>
          <a:off x="387289" y="1519246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A16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kompetencí pedagogických pracovníků v oblasti cizích jazyků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A16.1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Podporovat průběžné jazykové vzdělávání pedagogických pracovníků v oblasti cizích jazyků</a:t>
                      </a:r>
                      <a:r>
                        <a:rPr lang="cs-CZ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cs-CZ" sz="18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36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051650"/>
              </p:ext>
            </p:extLst>
          </p:nvPr>
        </p:nvGraphicFramePr>
        <p:xfrm>
          <a:off x="389086" y="3661473"/>
          <a:ext cx="11369615" cy="255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A17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kvality výuky cizích jazyků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A17.1</a:t>
                      </a:r>
                    </a:p>
                    <a:p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Uplatňovat moderní metody a formy výuky cizích jazyků</a:t>
                      </a:r>
                      <a:r>
                        <a:rPr lang="cs-CZ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cs-CZ" sz="18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A17.2</a:t>
                      </a:r>
                    </a:p>
                    <a:p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Zefektivnit spolupráci mezi pedagogickými pracovníky</a:t>
                      </a:r>
                      <a:r>
                        <a:rPr lang="cs-CZ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cs-CZ" sz="18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0389" y="5857336"/>
            <a:ext cx="981611" cy="10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3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0050" y="629729"/>
            <a:ext cx="11791950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Rozvoj výuky cizích jazyků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5734"/>
              </p:ext>
            </p:extLst>
          </p:nvPr>
        </p:nvGraphicFramePr>
        <p:xfrm>
          <a:off x="425389" y="19669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A18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Využívání cizího jazyka v reálných situacích </a:t>
                      </a:r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A18.1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Podporovat aktivity vedoucí žáky, studenty a pedagogické pracovníky k uplatňování cizího jazyka v praxi</a:t>
                      </a:r>
                      <a:r>
                        <a:rPr lang="cs-CZ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cs-CZ" sz="18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37</a:t>
            </a:fld>
            <a:endParaRPr lang="cs-CZ"/>
          </a:p>
        </p:txBody>
      </p:sp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4238" y="5891842"/>
            <a:ext cx="947762" cy="96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91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9100" y="629729"/>
            <a:ext cx="11772900" cy="570421"/>
          </a:xfrm>
          <a:noFill/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Digitální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kompetence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485857"/>
              </p:ext>
            </p:extLst>
          </p:nvPr>
        </p:nvGraphicFramePr>
        <p:xfrm>
          <a:off x="396814" y="1890721"/>
          <a:ext cx="11369615" cy="180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A19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kompetencí pedagogických pracovníků v oblasti digitálních kompetencí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A19.1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Vzdělávat pedagogické pracovníky v oblasti digitálních kompetencí (včetně zajištění potřebného ICT vybavení)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38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1067887"/>
              </p:ext>
            </p:extLst>
          </p:nvPr>
        </p:nvGraphicFramePr>
        <p:xfrm>
          <a:off x="379561" y="4185348"/>
          <a:ext cx="11369615" cy="183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A20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Digitální vzdělávání jako přirozená součást vzdělávání na školách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A20.1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Rozšířením digitálních technologií do výuky na školách podporovat inovace vzdělávacího procesu (včetně zajištění potřebného ICT vybavení)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8851" y="5865962"/>
            <a:ext cx="973149" cy="99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3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3611" y="629729"/>
            <a:ext cx="11928389" cy="57042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800" b="0" dirty="0" smtClean="0"/>
              <a:t>Klíčové téma </a:t>
            </a:r>
            <a:r>
              <a:rPr lang="cs-CZ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Čtenářská a matematická gramotnost</a:t>
            </a:r>
            <a:r>
              <a:rPr lang="cs-CZ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825393"/>
              </p:ext>
            </p:extLst>
          </p:nvPr>
        </p:nvGraphicFramePr>
        <p:xfrm>
          <a:off x="396361" y="1673483"/>
          <a:ext cx="11369615" cy="192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cs-CZ" sz="100" b="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A21</a:t>
                      </a:r>
                    </a:p>
                    <a:p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kompetencí pedagogických pracovníků v oblasti čtenářské a matematické gramotnosti </a:t>
                      </a:r>
                      <a:endParaRPr lang="cs-CZ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A21.1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Vzdělávat pedagogické pracovníky v oblasti čtenářské a matematické gramotnosti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pPr/>
              <a:t>39</a:t>
            </a:fld>
            <a:endParaRPr lang="cs-CZ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169842"/>
              </p:ext>
            </p:extLst>
          </p:nvPr>
        </p:nvGraphicFramePr>
        <p:xfrm>
          <a:off x="396361" y="4318698"/>
          <a:ext cx="11369615" cy="195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3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/>
                        </a:rPr>
                        <a:t>POTŘEBY S NEJVYŠŠÍ DŮLEŽITOSTÍ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cs-CZ" sz="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" b="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Obecná priorita A22</a:t>
                      </a:r>
                    </a:p>
                    <a:p>
                      <a:endParaRPr lang="cs-CZ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Zvyšování úrovně čtenářské a matematické gramotnosti u žáků 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Obecný cíl A22.1</a:t>
                      </a:r>
                    </a:p>
                    <a:p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Využívat ve vzdělávání nástroje podporující čtenářskou a matematickou gramotnost</a:t>
                      </a:r>
                    </a:p>
                    <a:p>
                      <a:pPr algn="l"/>
                      <a:endParaRPr lang="cs-CZ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Nadpis 5"/>
          <p:cNvSpPr txBox="1">
            <a:spLocks/>
          </p:cNvSpPr>
          <p:nvPr/>
        </p:nvSpPr>
        <p:spPr>
          <a:xfrm>
            <a:off x="8258175" y="288441"/>
            <a:ext cx="3086764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Prioritizace potřeb na území kraje</a:t>
            </a:r>
            <a:endParaRPr lang="cs-CZ" sz="1700" dirty="0">
              <a:solidFill>
                <a:srgbClr val="ED7D31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560" y="5862608"/>
            <a:ext cx="976439" cy="99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3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0778" y="1892127"/>
            <a:ext cx="10698480" cy="2247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Usnesení		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Regionální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stálá konference pro území Zlínského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kraje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80/RSKZK24/19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s 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ch v a l u j </a:t>
            </a: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	        navržený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program jednání.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4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47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32892-6AB7-47CB-82F8-00256B4EE155}" type="slidenum">
              <a:rPr kumimoji="0" lang="cs-CZ" sz="900" b="1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cs-CZ" sz="9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46" y="5972516"/>
            <a:ext cx="4392904" cy="885484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51047" y="2114551"/>
            <a:ext cx="10228521" cy="1309134"/>
          </a:xfrm>
          <a:ln w="127000" cmpd="tri">
            <a:solidFill>
              <a:srgbClr val="ED7D3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200" b="1" dirty="0" smtClean="0">
                <a:solidFill>
                  <a:srgbClr val="ED7D31"/>
                </a:solidFill>
              </a:rPr>
              <a:t>Rámec pro investice do infrastruktury </a:t>
            </a:r>
          </a:p>
          <a:p>
            <a:pPr marL="0" indent="0" algn="ctr">
              <a:buNone/>
            </a:pPr>
            <a:r>
              <a:rPr lang="cs-CZ" sz="3200" b="1" dirty="0" smtClean="0">
                <a:solidFill>
                  <a:srgbClr val="ED7D31"/>
                </a:solidFill>
              </a:rPr>
              <a:t>středních a vyšších odborných škol</a:t>
            </a:r>
            <a:endParaRPr lang="cs-CZ" sz="3200" b="1" dirty="0">
              <a:solidFill>
                <a:srgbClr val="ED7D31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956930" y="4008474"/>
            <a:ext cx="10494335" cy="1080895"/>
          </a:xfrm>
        </p:spPr>
        <p:txBody>
          <a:bodyPr>
            <a:noAutofit/>
          </a:bodyPr>
          <a:lstStyle/>
          <a:p>
            <a:pPr algn="ctr"/>
            <a:endParaRPr lang="cs-CZ" sz="2400" b="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98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32892-6AB7-47CB-82F8-00256B4EE155}" type="slidenum">
              <a:rPr kumimoji="0" lang="cs-CZ" sz="900" b="1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cs-CZ" sz="9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46" y="5972516"/>
            <a:ext cx="4392904" cy="885484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/>
          </p:nvPr>
        </p:nvGraphicFramePr>
        <p:xfrm>
          <a:off x="861711" y="1310877"/>
          <a:ext cx="10440002" cy="127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48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000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Seznam projektových záměrů pro investiční intervence v SC 2.4 IROP a pro integrované nástroje </a:t>
                      </a:r>
                      <a:r>
                        <a:rPr lang="cs-CZ" sz="12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ITI,</a:t>
                      </a:r>
                      <a:r>
                        <a:rPr lang="cs-CZ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IPRÚ </a:t>
                      </a:r>
                      <a:r>
                        <a:rPr lang="cs-CZ" sz="12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cs-CZ" sz="12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CLLD</a:t>
                      </a:r>
                      <a:endParaRPr lang="cs-CZ" sz="12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Souhrn investičních záměrů (v mil. Kč)</a:t>
                      </a:r>
                      <a:endParaRPr lang="cs-CZ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Zřizovatel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Kraj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Soukromý sektor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Církev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MŠMT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Nadpis 5"/>
          <p:cNvSpPr txBox="1">
            <a:spLocks/>
          </p:cNvSpPr>
          <p:nvPr/>
        </p:nvSpPr>
        <p:spPr>
          <a:xfrm>
            <a:off x="7123814" y="288441"/>
            <a:ext cx="4221126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Rámec pro investice do infrastruktury SŠ a VOŠ </a:t>
            </a:r>
            <a:endParaRPr kumimoji="0" lang="cs-CZ" sz="17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/>
          </p:nvPr>
        </p:nvGraphicFramePr>
        <p:xfrm>
          <a:off x="861712" y="2606675"/>
          <a:ext cx="10439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4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předložených projektových záměrů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  <a:endParaRPr lang="cs-CZ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861711" y="2997200"/>
          <a:ext cx="1044000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9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</a:t>
                      </a:r>
                      <a:r>
                        <a:rPr lang="cs-CZ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na </a:t>
                      </a:r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projektové záměry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1 154,774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866,825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158,870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118,579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10,500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876301" y="1000893"/>
            <a:ext cx="1047749" cy="276999"/>
          </a:xfrm>
          <a:prstGeom prst="rect">
            <a:avLst/>
          </a:prstGeom>
          <a:solidFill>
            <a:srgbClr val="F19B6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17. 01. 2018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19125" y="885937"/>
            <a:ext cx="10925175" cy="5229113"/>
          </a:xfrm>
          <a:prstGeom prst="rect">
            <a:avLst/>
          </a:prstGeom>
          <a:noFill/>
          <a:ln w="127000" cmpd="tri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Tabulka 13"/>
          <p:cNvGraphicFramePr>
            <a:graphicFrameLocks noGrp="1"/>
          </p:cNvGraphicFramePr>
          <p:nvPr>
            <p:extLst/>
          </p:nvPr>
        </p:nvGraphicFramePr>
        <p:xfrm>
          <a:off x="861713" y="3883751"/>
          <a:ext cx="10439998" cy="127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3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3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53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00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Seznam projektových záměrů pro investiční intervence v rámci SC 2.4 IROP - příloha Rámce pro investice do infrastruktury </a:t>
                      </a:r>
                      <a:r>
                        <a:rPr lang="cs-CZ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(</a:t>
                      </a:r>
                      <a:r>
                        <a:rPr lang="cs-CZ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vedoucí k přechodu do škol hlavního vzdělávacího proudu a k samostatnému způsobu života)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Souhrn investičních záměrů (v mil. Kč)</a:t>
                      </a:r>
                      <a:endParaRPr lang="cs-CZ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Zřizovatel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Obec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Soukromý sektor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Církev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MŠMT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876299" y="3574943"/>
            <a:ext cx="1047749" cy="276999"/>
          </a:xfrm>
          <a:prstGeom prst="rect">
            <a:avLst/>
          </a:prstGeom>
          <a:solidFill>
            <a:srgbClr val="F19B6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12. 09. 2018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7" name="Tabulka 16"/>
          <p:cNvGraphicFramePr>
            <a:graphicFrameLocks noGrp="1"/>
          </p:cNvGraphicFramePr>
          <p:nvPr>
            <p:extLst/>
          </p:nvPr>
        </p:nvGraphicFramePr>
        <p:xfrm>
          <a:off x="861712" y="5187950"/>
          <a:ext cx="10439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4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předložených projektových záměrů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ulka 17"/>
          <p:cNvGraphicFramePr>
            <a:graphicFrameLocks noGrp="1"/>
          </p:cNvGraphicFramePr>
          <p:nvPr>
            <p:extLst/>
          </p:nvPr>
        </p:nvGraphicFramePr>
        <p:xfrm>
          <a:off x="861711" y="5601676"/>
          <a:ext cx="1044000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9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1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Předpokládané</a:t>
                      </a:r>
                      <a:r>
                        <a:rPr lang="cs-CZ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na </a:t>
                      </a:r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projektové záměry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55,700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44,700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11,000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1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32892-6AB7-47CB-82F8-00256B4EE155}" type="slidenum">
              <a:rPr kumimoji="0" lang="cs-CZ" sz="900" b="1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cs-CZ" sz="9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46" y="5972516"/>
            <a:ext cx="4392904" cy="885484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/>
          </p:nvPr>
        </p:nvGraphicFramePr>
        <p:xfrm>
          <a:off x="861711" y="1233530"/>
          <a:ext cx="10440002" cy="1075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48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3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572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Schválené a realizované projekty pro </a:t>
                      </a:r>
                      <a:r>
                        <a:rPr lang="cs-CZ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investiční intervence v SC 2.4 IROP a pro integrované nástroje </a:t>
                      </a:r>
                      <a:r>
                        <a:rPr lang="cs-CZ" sz="12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ITI,</a:t>
                      </a:r>
                      <a:r>
                        <a:rPr lang="cs-CZ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IPRÚ </a:t>
                      </a:r>
                      <a:r>
                        <a:rPr lang="cs-CZ" sz="12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cs-CZ" sz="1200" b="1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CLLD</a:t>
                      </a:r>
                      <a:endParaRPr lang="cs-CZ" sz="12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 rowSpan="2"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</a:t>
                      </a:r>
                      <a:endParaRPr lang="cs-CZ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Zřizovatel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Kraj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Soukromý sektor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Církev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MŠMT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Nadpis 5"/>
          <p:cNvSpPr txBox="1">
            <a:spLocks/>
          </p:cNvSpPr>
          <p:nvPr/>
        </p:nvSpPr>
        <p:spPr>
          <a:xfrm>
            <a:off x="7123814" y="288441"/>
            <a:ext cx="4221126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Rámec pro investice do infrastruktury SŠ a VOŠ </a:t>
            </a:r>
            <a:endParaRPr kumimoji="0" lang="cs-CZ" sz="17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619125" y="885937"/>
            <a:ext cx="10925175" cy="5229113"/>
          </a:xfrm>
          <a:prstGeom prst="rect">
            <a:avLst/>
          </a:prstGeom>
          <a:noFill/>
          <a:ln w="127000" cmpd="tri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Tabulka 13"/>
          <p:cNvGraphicFramePr>
            <a:graphicFrameLocks noGrp="1"/>
          </p:cNvGraphicFramePr>
          <p:nvPr>
            <p:extLst/>
          </p:nvPr>
        </p:nvGraphicFramePr>
        <p:xfrm>
          <a:off x="861712" y="4181793"/>
          <a:ext cx="10439999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č. 02_16_033 Infrastruktura středních škol a vyšších odborných škol (SVL)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projektů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Celkové způsobilé výdaje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382,954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281,824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72,034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29,096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>
            <p:extLst/>
          </p:nvPr>
        </p:nvGraphicFramePr>
        <p:xfrm>
          <a:off x="861712" y="5029518"/>
          <a:ext cx="10439999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č. 06_16_067 Infrastruktura pro vzdělávání - Integrované projekty IPRÚ </a:t>
                      </a:r>
                    </a:p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č. 16_01_005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projektů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Celkové způsobilé výdaje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77,251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65,309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11,942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/>
          </p:nvPr>
        </p:nvGraphicFramePr>
        <p:xfrm>
          <a:off x="861712" y="3315018"/>
          <a:ext cx="10439999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č. 02_16_032 Infrastruktura středních škol a vyšších odborných škol</a:t>
                      </a:r>
                      <a:endParaRPr lang="cs-CZ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projektů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Celkové způsobilé výdaje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19,430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19,430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ulka 16"/>
          <p:cNvGraphicFramePr>
            <a:graphicFrameLocks noGrp="1"/>
          </p:cNvGraphicFramePr>
          <p:nvPr>
            <p:extLst/>
          </p:nvPr>
        </p:nvGraphicFramePr>
        <p:xfrm>
          <a:off x="861712" y="2419668"/>
          <a:ext cx="10439999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21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2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projektů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Celkové způsobilé výdaje</a:t>
                      </a:r>
                      <a:endParaRPr lang="cs-CZ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479,635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366,563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83,976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29,096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0,000</a:t>
                      </a:r>
                    </a:p>
                  </a:txBody>
                  <a:tcPr marL="0" marR="180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81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43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pic>
        <p:nvPicPr>
          <p:cNvPr id="7" name="Obrázek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46" y="5972516"/>
            <a:ext cx="4392904" cy="885484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619125" y="885937"/>
            <a:ext cx="10925175" cy="5229113"/>
          </a:xfrm>
          <a:prstGeom prst="rect">
            <a:avLst/>
          </a:prstGeom>
          <a:noFill/>
          <a:ln w="127000" cmpd="tri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5"/>
          <p:cNvSpPr txBox="1">
            <a:spLocks/>
          </p:cNvSpPr>
          <p:nvPr/>
        </p:nvSpPr>
        <p:spPr>
          <a:xfrm>
            <a:off x="7123814" y="288441"/>
            <a:ext cx="4221126" cy="2814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1700" dirty="0" smtClean="0">
                <a:solidFill>
                  <a:srgbClr val="ED7D31"/>
                </a:solidFill>
              </a:rPr>
              <a:t>Rámec pro investice do infrastruktury SŠ a VOŠ </a:t>
            </a:r>
            <a:endParaRPr lang="cs-CZ" sz="1700" dirty="0">
              <a:solidFill>
                <a:srgbClr val="ED7D31"/>
              </a:solidFill>
            </a:endParaRPr>
          </a:p>
        </p:txBody>
      </p:sp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904874" y="1172399"/>
          <a:ext cx="10344152" cy="383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4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334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Mezikrajské srovnání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 výzvách 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č. 02_16_032 Infrastruktura SŠ a VOŠ a č. 02_16_033 Infrastruktura SŠ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VOŠ </a:t>
                      </a: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(SVL)               I.</a:t>
                      </a:r>
                      <a:endParaRPr lang="cs-CZ" sz="14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0" marT="0" marB="0" anchor="ctr">
                    <a:lnT w="381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" y="1762125"/>
            <a:ext cx="8705850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122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Lenka Baťová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/>
              <a:t>44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0389" y="5857336"/>
            <a:ext cx="981611" cy="100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3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39917" y="1853739"/>
            <a:ext cx="10805968" cy="370747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Usnesení		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Regionální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stálá konference pro území Zlínského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kraje</a:t>
            </a:r>
            <a:endParaRPr lang="cs-CZ" b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83/RSKZK24/19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bere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vědomí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zpracování </a:t>
            </a:r>
            <a:r>
              <a:rPr lang="cs-CZ" b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kraje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účely realizace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Krajského akčního plánu rozvoje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vzdělávání pro území Zlínského kraje, včetně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informací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příloze Rámec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investice do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infrastruktury;</a:t>
            </a:r>
          </a:p>
          <a:p>
            <a:pPr>
              <a:lnSpc>
                <a:spcPct val="120000"/>
              </a:lnSpc>
            </a:pPr>
            <a:endParaRPr lang="cs-CZ" b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schvaluje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 </a:t>
            </a:r>
            <a:r>
              <a:rPr lang="cs-CZ" b="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v území kraje pro účely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realizace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Krajského akčního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plánu vzdělávání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území Zlínského </a:t>
            </a:r>
            <a:r>
              <a:rPr lang="cs-CZ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kraje dle přílohy </a:t>
            </a:r>
            <a:r>
              <a:rPr lang="cs-CZ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P01.</a:t>
            </a:r>
            <a:endParaRPr lang="cs-CZ" b="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cs-CZ" sz="1600" dirty="0">
                <a:solidFill>
                  <a:schemeClr val="accent5">
                    <a:lumMod val="50000"/>
                  </a:schemeClr>
                </a:solidFill>
              </a:rPr>
              <a:t> </a:t>
            </a:r>
          </a:p>
          <a:p>
            <a:endParaRPr lang="cs-CZ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45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8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46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813262" y="972589"/>
            <a:ext cx="10515600" cy="5253644"/>
          </a:xfrm>
        </p:spPr>
        <p:txBody>
          <a:bodyPr>
            <a:normAutofit/>
          </a:bodyPr>
          <a:lstStyle/>
          <a:p>
            <a:pPr lvl="0"/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JEDNÁNÍ:</a:t>
            </a:r>
            <a:b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Zahájení 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Úvodní slovo předsedy RSK ZK Jiřího Čunka, schválení programu jednání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Změna personálního obsazení Regionální stálé konference Zlínského kraje a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pracovních 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skupin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Aktuální informace z Národní stálé konference a k přípravě kohezní politiky 2021+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Krajský akční plán – </a:t>
            </a:r>
            <a:r>
              <a:rPr lang="cs-CZ" sz="1800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kraje vč. přílohy Rámec pro investice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infrastruktury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Mgr. Petr Gazdík, předseda PSV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Různé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informace z MMR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Závěr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endParaRPr lang="cs-CZ" sz="2800" dirty="0">
              <a:solidFill>
                <a:schemeClr val="accent5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40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47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38795" y="780871"/>
            <a:ext cx="1047676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JEDNÁNÍ</a:t>
            </a:r>
            <a:r>
              <a:rPr lang="cs-CZ" sz="2400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Zahájení jednání</a:t>
            </a:r>
            <a:b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Úvodní slovo předsedy RSK ZK Jiřího Čunka, schválení programu jednání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Změna personálního obsazení Regionální stálé konference Zlínského kraje a </a:t>
            </a:r>
            <a:r>
              <a:rPr lang="cs-CZ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br>
              <a:rPr lang="cs-CZ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pracovních skupin</a:t>
            </a: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Předkladatel: Jiří Čunek, předseda RSK ZK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Aktuální informace z Národní stálé konference a k přípravě kohezní politiky 2021+</a:t>
            </a:r>
            <a:b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Předkladatel: Jiří Čunek, předseda RSK ZK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Krajský akční plán – </a:t>
            </a:r>
            <a:r>
              <a:rPr lang="cs-CZ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kraje vč. přílohy Rámec pro investice </a:t>
            </a:r>
            <a:r>
              <a:rPr lang="cs-CZ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br>
              <a:rPr lang="cs-CZ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infrastruktury</a:t>
            </a: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Předkladatel: Mgr. Petr Gazdík, předseda PSV ZK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Různé</a:t>
            </a: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Aktuální informace z MMR</a:t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Závěr jednání</a:t>
            </a: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4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5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13262" y="847899"/>
            <a:ext cx="10541923" cy="5935286"/>
          </a:xfrm>
        </p:spPr>
        <p:txBody>
          <a:bodyPr>
            <a:normAutofit/>
          </a:bodyPr>
          <a:lstStyle/>
          <a:p>
            <a:pPr lvl="0"/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JEDNÁNÍ:</a:t>
            </a:r>
            <a:b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Zahájení 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Úvodní slovo předsedy RSK ZK Jiřího Čunka, schválení programu jednání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Změna personálního obsazení Regionální stálé konference Zlínského kraje a jejich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pracovních </a:t>
            </a: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skupin</a:t>
            </a:r>
            <a:b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b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Aktuální informace z Národní stálé konference a k přípravě kohezní politiky 2021+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Krajský akční plán – </a:t>
            </a:r>
            <a:r>
              <a:rPr lang="cs-CZ" sz="1800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kraje vč. přílohy Rámec pro investice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infrastruktury</a:t>
            </a: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Mgr. Petr Gazdík, předseda PSV ZK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Různé</a:t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informace z MMR</a:t>
            </a:r>
            <a:br>
              <a:rPr lang="cs-CZ" sz="1800" b="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Závěr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jednání</a:t>
            </a:r>
            <a:endParaRPr lang="cs-CZ" sz="2400" dirty="0">
              <a:solidFill>
                <a:schemeClr val="accent5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51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113" y="1792374"/>
            <a:ext cx="3147679" cy="4497388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6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0803" y="0"/>
            <a:ext cx="4716300" cy="68580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954" y="0"/>
            <a:ext cx="47998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6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8150" y="1426615"/>
            <a:ext cx="10515600" cy="47081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Usnesení		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Regionální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stálá konference pro území Zlínského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kraje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81/RSKZK24/19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s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ch v a l u j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aktualizovaný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seznam členů a náhradníků Regionální stálé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	konference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Zlínského kraje dle přílohy č. P01</a:t>
            </a:r>
          </a:p>
          <a:p>
            <a:pPr marL="0" indent="0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a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aktualizovaný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seznam členů Pracovní skupiny RSK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b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	oblast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vzdělávání dle přílohy č. P02</a:t>
            </a:r>
          </a:p>
          <a:p>
            <a:pPr marL="0" indent="0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a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aktualizovaný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seznam členů Pracovní skupiny RSK pro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absorpční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kapacitu v území dle přílohy č.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P03.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7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3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32892-6AB7-47CB-82F8-00256B4EE155}" type="slidenum">
              <a:rPr lang="cs-CZ" smtClean="0">
                <a:solidFill>
                  <a:srgbClr val="5B9BD5">
                    <a:lumMod val="50000"/>
                  </a:srgbClr>
                </a:solidFill>
              </a:rPr>
              <a:pPr/>
              <a:t>8</a:t>
            </a:fld>
            <a:endParaRPr lang="cs-CZ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96636" y="658632"/>
            <a:ext cx="10515600" cy="609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accent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cs-CZ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JEDNÁNÍ:</a:t>
            </a:r>
            <a:br>
              <a:rPr lang="cs-CZ" sz="29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Zahájení jednání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Úvodní slovo předsedy RSK ZK Jiřího Čunka, schválení programu jednání</a:t>
            </a:r>
            <a:b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Změna personálního obsazení Regionální stálé konference Zlínského kraje a jejich</a:t>
            </a:r>
          </a:p>
          <a:p>
            <a:r>
              <a:rPr lang="cs-CZ" sz="1800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pracovních skupin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b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Aktuální informace z Národní stálé konference a k přípravě kohezní politiky 2021+</a:t>
            </a:r>
            <a:b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Jiří Čunek, předseda RSK ZK</a:t>
            </a:r>
            <a: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Krajský akční plán – </a:t>
            </a:r>
            <a:r>
              <a:rPr lang="cs-CZ" sz="18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</a:t>
            </a: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potřeb na území kraje vč. přílohy Rámec pro investice do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infrastruktury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Předkladatel: Mgr. Petr Gazdík, předseda PSV ZK</a:t>
            </a:r>
            <a:b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Různé</a:t>
            </a:r>
            <a:b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informace z MMR</a:t>
            </a:r>
            <a:br>
              <a:rPr lang="cs-CZ" sz="1800" b="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1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1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1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Závěr jednání</a:t>
            </a:r>
            <a:endParaRPr lang="cs-CZ" sz="2800" dirty="0">
              <a:solidFill>
                <a:schemeClr val="accent5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6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063552" y="1628800"/>
            <a:ext cx="7992888" cy="4896098"/>
          </a:xfrm>
        </p:spPr>
        <p:txBody>
          <a:bodyPr>
            <a:normAutofit fontScale="90000"/>
          </a:bodyPr>
          <a:lstStyle/>
          <a:p>
            <a:pPr algn="ctr"/>
            <a:r>
              <a:rPr lang="pl-PL" altLang="cs-CZ" sz="3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3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informace z Národní stálé konference a k přípravě kohezní politiky 2021+</a:t>
            </a:r>
            <a:r>
              <a:rPr lang="pl-PL" altLang="cs-CZ" sz="36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3600" b="1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1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1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1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1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1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16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Ing. David Mareček</a:t>
            </a:r>
            <a:br>
              <a:rPr lang="pl-PL" altLang="cs-C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 RSK ZK</a:t>
            </a:r>
            <a:br>
              <a:rPr lang="pl-PL" altLang="cs-CZ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 10. 2019, Zlín</a:t>
            </a:r>
            <a:r>
              <a:rPr lang="pl-PL" altLang="cs-CZ" sz="20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20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20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2000" dirty="0">
                <a:solidFill>
                  <a:srgbClr val="FF4D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cs-CZ" sz="2400" dirty="0">
                <a:solidFill>
                  <a:srgbClr val="0737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cs-CZ" sz="2400" dirty="0">
                <a:solidFill>
                  <a:srgbClr val="07376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altLang="cs-CZ" dirty="0" smtClean="0">
              <a:solidFill>
                <a:srgbClr val="07376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E58F766D-A0D8-4372-960D-525CB0D02DF4}" vid="{A0600A75-4AA1-4FD5-90E5-C473D597B16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4322</TotalTime>
  <Words>2407</Words>
  <Application>Microsoft Office PowerPoint</Application>
  <PresentationFormat>Širokoúhlá obrazovka</PresentationFormat>
  <Paragraphs>515</Paragraphs>
  <Slides>47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5" baseType="lpstr">
      <vt:lpstr>Arial</vt:lpstr>
      <vt:lpstr>Arial Narrow</vt:lpstr>
      <vt:lpstr>Calibri</vt:lpstr>
      <vt:lpstr>Script MT Bold</vt:lpstr>
      <vt:lpstr>Symbol</vt:lpstr>
      <vt:lpstr>Times New Roman</vt:lpstr>
      <vt:lpstr>Wingdings</vt:lpstr>
      <vt:lpstr>2_Motiv Office</vt:lpstr>
      <vt:lpstr>Prezentace aplikace PowerPoint</vt:lpstr>
      <vt:lpstr>Prezentace aplikace PowerPoint</vt:lpstr>
      <vt:lpstr>PROGRAM JEDNÁNÍ:  1. Zahájení jednání     Úvodní slovo předsedy RSK ZK Jiřího Čunka, schválení programu jednání   2. Změna personálního obsazení Regionální stálé konference Zlínského kraje a jejich        pracovních skupin     Předkladatel: Jiří Čunek, předseda RSK ZK   3. Aktuální informace z Národní stálé konference a k přípravě kohezní politiky 2021+     Předkladatel: Jiří Čunek, předseda RSK ZK   4. Krajský akční plán – Prioritizace potřeb na území kraje vč. přílohy Rámec pro investice do      infrastruktury     Předkladatel: Mgr. Petr Gazdík, předseda PSV ZK   5. Různé     Aktuální informace z MMR  6. Závěr jednání</vt:lpstr>
      <vt:lpstr>Prezentace aplikace PowerPoint</vt:lpstr>
      <vt:lpstr>PROGRAM JEDNÁNÍ:  1. Zahájení jednání     Úvodní slovo předsedy RSK ZK Jiřího Čunka, schválení programu jednání   2. Změna personálního obsazení Regionální stálé konference Zlínského kraje a jejich      pracovních skupin     Předkladatel: Jiří Čunek, předseda RSK ZK   3. Aktuální informace z Národní stálé konference a k přípravě kohezní politiky 2021+     Předkladatel: Jiří Čunek, předseda RSK ZK   4. Krajský akční plán – Prioritizace potřeb na území kraje vč. přílohy Rámec pro investice do     infrastruktury     Předkladatel: Mgr. Petr Gazdík, předseda PSV ZK   5. Různé     Aktuální informace z MMR  6. Závěr jednání</vt:lpstr>
      <vt:lpstr>Prezentace aplikace PowerPoint</vt:lpstr>
      <vt:lpstr>Prezentace aplikace PowerPoint</vt:lpstr>
      <vt:lpstr>Prezentace aplikace PowerPoint</vt:lpstr>
      <vt:lpstr> Aktuální informace z Národní stálé konference a k přípravě kohezní politiky 2021+    Ing. David Mareček  24. RSK ZK 29. 10. 2019, Zlín   </vt:lpstr>
      <vt:lpstr>Informace ze 14. zasedání Národní stálé konference  Praha 17. 10. 2019</vt:lpstr>
      <vt:lpstr>Aktuální stav v oblasti realizace územní dimenze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PROGRAM JEDNÁNÍ:  1. Zahájení jednání     Úvodní slovo předsedy RSK ZK Jiřího Čunka, schválení programu jednání   2. Změna personálního obsazení Regionální stálé konference Zlínského kraje a jejich     pracovních skupin     Předkladatel: Jiří Čunek, předseda RSK ZK   3. Aktuální informace z Národní stálé konference a k přípravě kohezní politiky 2021+     Předkladatel: Jiří Čunek, předseda RSK ZK   4. Krajský akční plán – Prioritizace potřeb na území kraje vč. přílohy Rámec pro investice do     infrastruktury     Předkladatel: Mgr. Petr Gazdík, předseda PSV ZK   5. Různé     Aktuální informace z MMR  6. Závěr jednání</vt:lpstr>
      <vt:lpstr>Regionální stálá konference pro území Zlínského kraje  Zlín, 29. října 2019  Ing. Lenka Baťová</vt:lpstr>
      <vt:lpstr>Prioritizace potřeb na území kraje – proč?</vt:lpstr>
      <vt:lpstr>Prioritizace potřeb na území kraje – postup </vt:lpstr>
      <vt:lpstr>Prezentace aplikace PowerPoint</vt:lpstr>
      <vt:lpstr>Klíčové téma Podpora kompetencí k podnikavosti, iniciativě  kreativitě</vt:lpstr>
      <vt:lpstr>Klíčové téma Podpora polytechnického vzdělávání</vt:lpstr>
      <vt:lpstr>Klíčové téma Podpora odborného vzdělávání a spolupráce škol se zaměstnavateli</vt:lpstr>
      <vt:lpstr>Klíčové téma Rozvoj kariérového poradenství  včetně prevence předčasných odchodů ze vzděláván</vt:lpstr>
      <vt:lpstr>Klíčové téma Rozvoj kariérového poradenství  včetně prevence předčasných odchodů ze vzdělávání</vt:lpstr>
      <vt:lpstr>Klíčové téma Rozvoj škol jako center celoživotního učení</vt:lpstr>
      <vt:lpstr>Klíčové téma Podpora inkluze </vt:lpstr>
      <vt:lpstr>Klíčové téma Podpora inkluze </vt:lpstr>
      <vt:lpstr>Klíčové téma Rozvoj výuky cizích jazyků </vt:lpstr>
      <vt:lpstr>Klíčové téma Rozvoj výuky cizích jazyků </vt:lpstr>
      <vt:lpstr>Klíčové téma Digitální kompetence </vt:lpstr>
      <vt:lpstr>Klíčové téma Čtenářská a matematická gramotnost 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  <vt:lpstr>Prezentace aplikace PowerPoint</vt:lpstr>
      <vt:lpstr>PROGRAM JEDNÁNÍ:  1. Zahájení jednání     Úvodní slovo předsedy RSK ZK Jiřího Čunka, schválení programu jednání   2. Změna personálního obsazení Regionální stálé konference Zlínského kraje a jejich     pracovních skupin     Předkladatel: Jiří Čunek, předseda RSK ZK   3. Aktuální informace z Národní stálé konference a k přípravě kohezní politiky 2021+     Předkladatel: Jiří Čunek, předseda RSK ZK   4. Krajský akční plán – Prioritizace potřeb na území kraje vč. přílohy Rámec pro investice do     infrastruktury     Předkladatel: Mgr. Petr Gazdík, předseda PSV ZK   5. Různé     Aktuální informace z MMR  6. Závěr jednání</vt:lpstr>
      <vt:lpstr>Prezentace aplikace PowerPoint</vt:lpstr>
    </vt:vector>
  </TitlesOfParts>
  <Company>Krajský úřad Zlínského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realizační týmy IPo KAP – oblast intervence (klíčové téma) „Rozvoj škol jako center CŽU“</dc:title>
  <dc:creator>Jaša Stanislav</dc:creator>
  <cp:lastModifiedBy>Mikulášková Dagmar</cp:lastModifiedBy>
  <cp:revision>261</cp:revision>
  <cp:lastPrinted>2019-09-22T15:14:10Z</cp:lastPrinted>
  <dcterms:created xsi:type="dcterms:W3CDTF">2016-05-17T13:34:53Z</dcterms:created>
  <dcterms:modified xsi:type="dcterms:W3CDTF">2019-10-29T07:42:31Z</dcterms:modified>
</cp:coreProperties>
</file>