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7">
  <p:sldMasterIdLst>
    <p:sldMasterId id="2147483684" r:id="rId1"/>
  </p:sldMasterIdLst>
  <p:notesMasterIdLst>
    <p:notesMasterId r:id="rId18"/>
  </p:notesMasterIdLst>
  <p:sldIdLst>
    <p:sldId id="256" r:id="rId2"/>
    <p:sldId id="516" r:id="rId3"/>
    <p:sldId id="517" r:id="rId4"/>
    <p:sldId id="518" r:id="rId5"/>
    <p:sldId id="519" r:id="rId6"/>
    <p:sldId id="520" r:id="rId7"/>
    <p:sldId id="535" r:id="rId8"/>
    <p:sldId id="525" r:id="rId9"/>
    <p:sldId id="536" r:id="rId10"/>
    <p:sldId id="526" r:id="rId11"/>
    <p:sldId id="527" r:id="rId12"/>
    <p:sldId id="528" r:id="rId13"/>
    <p:sldId id="529" r:id="rId14"/>
    <p:sldId id="530" r:id="rId15"/>
    <p:sldId id="532" r:id="rId16"/>
    <p:sldId id="533" r:id="rId17"/>
  </p:sldIdLst>
  <p:sldSz cx="12192000" cy="6858000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onza" initials="H" lastIdx="0" clrIdx="0">
    <p:extLst>
      <p:ext uri="{19B8F6BF-5375-455C-9EA6-DF929625EA0E}">
        <p15:presenceInfo xmlns:p15="http://schemas.microsoft.com/office/powerpoint/2012/main" userId="Honz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660B408-B3CF-4A94-85FC-2B1E0A45F4A2}" styleName="Tmavý styl 2 – zvýraznění 1/zvýraznění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16DA210-FB5B-4158-B5E0-FEB733F419BA}" styleName="Styl Světlá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25E5076-3810-47DD-B79F-674D7AD40C01}" styleName="Tmavý styl 1 – zvýraznění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3" autoAdjust="0"/>
    <p:restoredTop sz="94694"/>
  </p:normalViewPr>
  <p:slideViewPr>
    <p:cSldViewPr snapToGrid="0">
      <p:cViewPr varScale="1">
        <p:scale>
          <a:sx n="109" d="100"/>
          <a:sy n="109" d="100"/>
        </p:scale>
        <p:origin x="7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27DEF7-43ED-4173-BBC3-3CD7F2266C44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3AC6B6-C24B-45A5-A84D-E0725E7FCC27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53477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1FFAC-5C90-42B0-844F-B1DF1DA08380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19445-FDE7-4D96-B033-6C4F26AB4561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2564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1FFAC-5C90-42B0-844F-B1DF1DA08380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19445-FDE7-4D96-B033-6C4F26AB456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0132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412302"/>
            <a:ext cx="2628900" cy="575989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1FFAC-5C90-42B0-844F-B1DF1DA08380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19445-FDE7-4D96-B033-6C4F26AB456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24407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1FFAC-5C90-42B0-844F-B1DF1DA08380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19445-FDE7-4D96-B033-6C4F26AB456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37601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1FFAC-5C90-42B0-844F-B1DF1DA08380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19445-FDE7-4D96-B033-6C4F26AB4561}" type="slidenum">
              <a:rPr lang="cs-CZ" smtClean="0"/>
              <a:t>‹#›</a:t>
            </a:fld>
            <a:endParaRPr lang="cs-CZ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9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3198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80" y="1845734"/>
            <a:ext cx="4937760" cy="402336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1FFAC-5C90-42B0-844F-B1DF1DA08380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19445-FDE7-4D96-B033-6C4F26AB456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48794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1FFAC-5C90-42B0-844F-B1DF1DA08380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19445-FDE7-4D96-B033-6C4F26AB456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51146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1FFAC-5C90-42B0-844F-B1DF1DA08380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19445-FDE7-4D96-B033-6C4F26AB456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730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7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7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1FFAC-5C90-42B0-844F-B1DF1DA08380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19445-FDE7-4D96-B033-6C4F26AB456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0813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3" y="6459787"/>
            <a:ext cx="2618511" cy="365125"/>
          </a:xfrm>
        </p:spPr>
        <p:txBody>
          <a:bodyPr/>
          <a:lstStyle>
            <a:lvl1pPr algn="l">
              <a:defRPr/>
            </a:lvl1pPr>
          </a:lstStyle>
          <a:p>
            <a:fld id="{11C1FFAC-5C90-42B0-844F-B1DF1DA08380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7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CD19445-FDE7-4D96-B033-6C4F26AB456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1547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7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936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C1FFAC-5C90-42B0-844F-B1DF1DA08380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19445-FDE7-4D96-B033-6C4F26AB4561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3821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6334316"/>
            <a:ext cx="12192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5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79" y="1845734"/>
            <a:ext cx="100584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2" y="6459787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1C1FFAC-5C90-42B0-844F-B1DF1DA08380}" type="datetimeFigureOut">
              <a:rPr lang="cs-CZ" smtClean="0"/>
              <a:t>16.05.2023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6" y="6459787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60" y="6459787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CD19445-FDE7-4D96-B033-6C4F26AB4561}" type="slidenum">
              <a:rPr lang="cs-CZ" smtClean="0"/>
              <a:t>‹#›</a:t>
            </a:fld>
            <a:endParaRPr lang="cs-CZ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2433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mailto:lahoda@mashornolidecska.cz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mp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346959" y="758952"/>
            <a:ext cx="8057994" cy="3566160"/>
          </a:xfrm>
        </p:spPr>
        <p:txBody>
          <a:bodyPr>
            <a:normAutofit/>
          </a:bodyPr>
          <a:lstStyle/>
          <a:p>
            <a:r>
              <a:rPr lang="cs-CZ" sz="6000" b="1" dirty="0">
                <a:latin typeface="+mn-lt"/>
              </a:rPr>
              <a:t>Místní akční skupiny </a:t>
            </a:r>
            <a:br>
              <a:rPr lang="cs-CZ" sz="6000" b="1" dirty="0">
                <a:latin typeface="+mn-lt"/>
              </a:rPr>
            </a:br>
            <a:r>
              <a:rPr lang="cs-CZ" sz="6000" b="1" dirty="0">
                <a:latin typeface="+mn-lt"/>
              </a:rPr>
              <a:t>v programovém období </a:t>
            </a:r>
            <a:br>
              <a:rPr lang="cs-CZ" sz="6000" b="1" dirty="0">
                <a:latin typeface="+mn-lt"/>
              </a:rPr>
            </a:br>
            <a:r>
              <a:rPr lang="cs-CZ" sz="6000" b="1" dirty="0">
                <a:latin typeface="+mn-lt"/>
              </a:rPr>
              <a:t>2021 - 2027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349038" y="4455621"/>
            <a:ext cx="7543800" cy="1682420"/>
          </a:xfrm>
        </p:spPr>
        <p:txBody>
          <a:bodyPr>
            <a:normAutofit/>
          </a:bodyPr>
          <a:lstStyle/>
          <a:p>
            <a:r>
              <a:rPr lang="cs-CZ" dirty="0"/>
              <a:t>16.05.2023, Zlín</a:t>
            </a:r>
          </a:p>
          <a:p>
            <a:r>
              <a:rPr lang="cs-CZ" dirty="0"/>
              <a:t>Regionální stálá konference pro území ZK</a:t>
            </a:r>
          </a:p>
        </p:txBody>
      </p:sp>
      <p:grpSp>
        <p:nvGrpSpPr>
          <p:cNvPr id="4" name="Skupina 3">
            <a:extLst>
              <a:ext uri="{FF2B5EF4-FFF2-40B4-BE49-F238E27FC236}">
                <a16:creationId xmlns:a16="http://schemas.microsoft.com/office/drawing/2014/main" id="{EEB76245-3594-AB3C-4A43-CF027735D3CC}"/>
              </a:ext>
            </a:extLst>
          </p:cNvPr>
          <p:cNvGrpSpPr/>
          <p:nvPr/>
        </p:nvGrpSpPr>
        <p:grpSpPr>
          <a:xfrm>
            <a:off x="1946107" y="272736"/>
            <a:ext cx="7946731" cy="972431"/>
            <a:chOff x="1946108" y="430484"/>
            <a:chExt cx="7946731" cy="972431"/>
          </a:xfrm>
        </p:grpSpPr>
        <p:pic>
          <p:nvPicPr>
            <p:cNvPr id="1026" name="Picture 2" descr="http://www.mas-sedlcansko.eu/wp-content/uploads/2014/04/nsmas-logo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6133" y="430484"/>
              <a:ext cx="2106706" cy="97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0" name="Picture 6" descr="OPTP_CZ_RO_B_C RGB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6108" y="430484"/>
              <a:ext cx="5638520" cy="9724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485898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39FA33A-1882-788A-5B90-EF076234F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7" y="594359"/>
            <a:ext cx="3669323" cy="2286000"/>
          </a:xfrm>
        </p:spPr>
        <p:txBody>
          <a:bodyPr>
            <a:normAutofit/>
          </a:bodyPr>
          <a:lstStyle/>
          <a:p>
            <a:pPr algn="ctr"/>
            <a:r>
              <a:rPr lang="cs-CZ" sz="4800" b="1" dirty="0">
                <a:latin typeface="+mn-lt"/>
              </a:rPr>
              <a:t>MAS ZK </a:t>
            </a:r>
            <a:br>
              <a:rPr lang="cs-CZ" sz="4800" b="1" dirty="0">
                <a:latin typeface="+mn-lt"/>
              </a:rPr>
            </a:br>
            <a:r>
              <a:rPr lang="cs-CZ" sz="4800" b="1" dirty="0">
                <a:latin typeface="+mn-lt"/>
              </a:rPr>
              <a:t>2021 – 2027</a:t>
            </a:r>
            <a:br>
              <a:rPr lang="cs-CZ" sz="4800" dirty="0"/>
            </a:br>
            <a:endParaRPr lang="cs-CZ" sz="48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C06D2E-4C2D-D585-1D14-5850D9A3FE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25382F4-F811-EA52-85E5-A502042FD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2738" y="2926080"/>
            <a:ext cx="3669324" cy="3379124"/>
          </a:xfrm>
        </p:spPr>
        <p:txBody>
          <a:bodyPr>
            <a:normAutofit/>
          </a:bodyPr>
          <a:lstStyle/>
          <a:p>
            <a:pPr algn="ctr"/>
            <a:r>
              <a:rPr lang="cs-CZ" sz="4400" b="1" dirty="0"/>
              <a:t>IROP</a:t>
            </a:r>
            <a:endParaRPr lang="cs-CZ" b="1" dirty="0"/>
          </a:p>
          <a:p>
            <a:r>
              <a:rPr lang="cs-CZ" sz="2400" dirty="0"/>
              <a:t>Výše alokace a její výpočet: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45% počet obyvatel / 10% počet km² / 45% počet obcí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míra spolufinancování žadatelem vždy 5%</a:t>
            </a:r>
          </a:p>
        </p:txBody>
      </p: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FE3AFD85-09B3-EFC6-EFDF-9BCC0AEECF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6898708"/>
              </p:ext>
            </p:extLst>
          </p:nvPr>
        </p:nvGraphicFramePr>
        <p:xfrm>
          <a:off x="4173414" y="58882"/>
          <a:ext cx="8018585" cy="67991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34681">
                  <a:extLst>
                    <a:ext uri="{9D8B030D-6E8A-4147-A177-3AD203B41FA5}">
                      <a16:colId xmlns:a16="http://schemas.microsoft.com/office/drawing/2014/main" val="3967674569"/>
                    </a:ext>
                  </a:extLst>
                </a:gridCol>
                <a:gridCol w="2383904">
                  <a:extLst>
                    <a:ext uri="{9D8B030D-6E8A-4147-A177-3AD203B41FA5}">
                      <a16:colId xmlns:a16="http://schemas.microsoft.com/office/drawing/2014/main" val="4042270453"/>
                    </a:ext>
                  </a:extLst>
                </a:gridCol>
              </a:tblGrid>
              <a:tr h="37520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název MAS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000" b="1" u="none" strike="noStrike" dirty="0">
                          <a:effectLst/>
                        </a:rPr>
                        <a:t>CZV CELKEM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640182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Jižní Haná o. p.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26 772 780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21112343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Luhačovské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Zálesí, o.p.s.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47 849 712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86754633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Bojkovska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25 710 278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755929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Buchlov,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25 402 976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3009171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Hornolidečska,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26 304 489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4172676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MAS Ploština, z. s.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36 466 123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66795234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Staroměstsko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18 350 416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0543605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Střední Vsetínsko, z.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23 240 404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11526782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Vizovicko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a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Slušovicko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o.p.s.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38 787 102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810806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MAS Východní Slovácko, z.s.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43 224 694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0412624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Místní akční skupina Dolní Poolšaví, z.s.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29 964 917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2141995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Místní akční skupina Hříběcí hory, z.s.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53 237 796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8685494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Místní akční skupina Podhostýnska, z. s.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31 946 319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997506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>
                          <a:solidFill>
                            <a:srgbClr val="000000"/>
                          </a:solidFill>
                          <a:effectLst/>
                        </a:rPr>
                        <a:t>Místní akční skupina Rožnovsko, z.s.</a:t>
                      </a:r>
                      <a:endParaRPr lang="cs-CZ" sz="20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86 465 034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53352782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Severní Chřiby a Pomoraví,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50 498 070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1785773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Valašsko - Horní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Vsacko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              24 310 135 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6357640"/>
                  </a:ext>
                </a:extLst>
              </a:tr>
              <a:tr h="37520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cs-CZ" sz="20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CELKEM ZLÍNSKÝ KRAJ</a:t>
                      </a:r>
                      <a:endParaRPr lang="cs-CZ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cs-CZ" sz="20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             588 531 245</a:t>
                      </a:r>
                      <a:endParaRPr lang="cs-CZ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931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011071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39FA33A-1882-788A-5B90-EF076234F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7" y="594359"/>
            <a:ext cx="3669323" cy="2286000"/>
          </a:xfrm>
        </p:spPr>
        <p:txBody>
          <a:bodyPr>
            <a:normAutofit/>
          </a:bodyPr>
          <a:lstStyle/>
          <a:p>
            <a:pPr algn="ctr"/>
            <a:r>
              <a:rPr lang="cs-CZ" sz="4800" b="1" dirty="0">
                <a:latin typeface="+mn-lt"/>
              </a:rPr>
              <a:t>MAS ZK </a:t>
            </a:r>
            <a:br>
              <a:rPr lang="cs-CZ" sz="4800" b="1" dirty="0">
                <a:latin typeface="+mn-lt"/>
              </a:rPr>
            </a:br>
            <a:r>
              <a:rPr lang="cs-CZ" sz="4800" b="1" dirty="0">
                <a:latin typeface="+mn-lt"/>
              </a:rPr>
              <a:t>2021 – 2027</a:t>
            </a:r>
            <a:br>
              <a:rPr lang="cs-CZ" sz="4800" dirty="0"/>
            </a:br>
            <a:endParaRPr lang="cs-CZ" sz="48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C06D2E-4C2D-D585-1D14-5850D9A3FE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25382F4-F811-EA52-85E5-A502042FD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2738" y="2926080"/>
            <a:ext cx="3669324" cy="3379124"/>
          </a:xfrm>
        </p:spPr>
        <p:txBody>
          <a:bodyPr>
            <a:normAutofit/>
          </a:bodyPr>
          <a:lstStyle/>
          <a:p>
            <a:pPr algn="ctr"/>
            <a:r>
              <a:rPr lang="cs-CZ" sz="4400" b="1" dirty="0"/>
              <a:t>SZP</a:t>
            </a:r>
            <a:endParaRPr lang="cs-CZ" b="1" dirty="0"/>
          </a:p>
          <a:p>
            <a:r>
              <a:rPr lang="cs-CZ" sz="2400" dirty="0"/>
              <a:t>Výše alokace a její výpočet: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35% počet obyvatel, 10% počet obcí a 55% rozloha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s-CZ" sz="2400" dirty="0"/>
              <a:t>Alokace MAS ZK cca. 250 mil. Kč</a:t>
            </a:r>
          </a:p>
        </p:txBody>
      </p: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FE3AFD85-09B3-EFC6-EFDF-9BCC0AEECF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053348"/>
              </p:ext>
            </p:extLst>
          </p:nvPr>
        </p:nvGraphicFramePr>
        <p:xfrm>
          <a:off x="4173414" y="58882"/>
          <a:ext cx="8018585" cy="67991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34681">
                  <a:extLst>
                    <a:ext uri="{9D8B030D-6E8A-4147-A177-3AD203B41FA5}">
                      <a16:colId xmlns:a16="http://schemas.microsoft.com/office/drawing/2014/main" val="3967674569"/>
                    </a:ext>
                  </a:extLst>
                </a:gridCol>
                <a:gridCol w="2383904">
                  <a:extLst>
                    <a:ext uri="{9D8B030D-6E8A-4147-A177-3AD203B41FA5}">
                      <a16:colId xmlns:a16="http://schemas.microsoft.com/office/drawing/2014/main" val="4042270453"/>
                    </a:ext>
                  </a:extLst>
                </a:gridCol>
              </a:tblGrid>
              <a:tr h="37520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název MAS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000" b="1" u="none" strike="noStrike" dirty="0">
                          <a:effectLst/>
                        </a:rPr>
                        <a:t>CZV CELKEM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640182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Jižní Haná o. p.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420 366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21112343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Luhačovské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Zálesí, o.p.s.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762 527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86754633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Bojkovska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471 153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755929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Buchlov,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418 010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3009171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Hornolidečska,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442 209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4172676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Ploština, z.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653 241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66795234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Staroměstsko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262 253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0543605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Střední Vsetínsko, z.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408 911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11526782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Vizovicko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a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Slušovicko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o.p.s.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593 714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810806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Východní Slovácko,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825 478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0412624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Dolní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Poolšaví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428 313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2141995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Hříběcí hory,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845 980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8685494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Podhostýnska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z.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544 455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997506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Rožnovsko,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1 571 581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53352782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Severní Chřiby a Pomoraví,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745 452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1785773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Valašsko - Horní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Vsacko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636 983 EUR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6357640"/>
                  </a:ext>
                </a:extLst>
              </a:tr>
              <a:tr h="37520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cs-CZ" sz="20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CELKEM ZLÍNSKÝ KRAJ</a:t>
                      </a:r>
                      <a:endParaRPr lang="cs-CZ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cs-CZ" sz="2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10 030 626 EUR</a:t>
                      </a: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931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041440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39FA33A-1882-788A-5B90-EF076234F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7" y="594359"/>
            <a:ext cx="3669323" cy="2286000"/>
          </a:xfrm>
        </p:spPr>
        <p:txBody>
          <a:bodyPr>
            <a:normAutofit/>
          </a:bodyPr>
          <a:lstStyle/>
          <a:p>
            <a:pPr algn="ctr"/>
            <a:r>
              <a:rPr lang="cs-CZ" sz="4800" b="1" dirty="0">
                <a:latin typeface="+mn-lt"/>
              </a:rPr>
              <a:t>MAS ZK </a:t>
            </a:r>
            <a:br>
              <a:rPr lang="cs-CZ" sz="4800" b="1" dirty="0">
                <a:latin typeface="+mn-lt"/>
              </a:rPr>
            </a:br>
            <a:r>
              <a:rPr lang="cs-CZ" sz="4800" b="1" dirty="0">
                <a:latin typeface="+mn-lt"/>
              </a:rPr>
              <a:t>2021 – 2027</a:t>
            </a:r>
            <a:br>
              <a:rPr lang="cs-CZ" sz="4800" dirty="0"/>
            </a:br>
            <a:endParaRPr lang="cs-CZ" sz="48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C06D2E-4C2D-D585-1D14-5850D9A3FE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25382F4-F811-EA52-85E5-A502042FD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2738" y="2926080"/>
            <a:ext cx="3669324" cy="3379124"/>
          </a:xfrm>
        </p:spPr>
        <p:txBody>
          <a:bodyPr>
            <a:normAutofit/>
          </a:bodyPr>
          <a:lstStyle/>
          <a:p>
            <a:pPr algn="ctr"/>
            <a:r>
              <a:rPr lang="cs-CZ" sz="4400" b="1" dirty="0"/>
              <a:t>OP TAK</a:t>
            </a:r>
            <a:endParaRPr lang="cs-CZ" b="1" dirty="0"/>
          </a:p>
          <a:p>
            <a:r>
              <a:rPr lang="cs-CZ" sz="2400" dirty="0"/>
              <a:t>Výše alokace a její výpočet: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/>
              <a:t>Počet obyvatel / RES - počet subjektů 1 až 249 zaměstnanců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/>
              <a:t>Alokace ČR celkem: 1 mld. Kč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000" dirty="0"/>
              <a:t>Alokace MAS ZK: 62,92 mil. Kč</a:t>
            </a:r>
          </a:p>
          <a:p>
            <a:endParaRPr lang="cs-CZ" sz="2000" dirty="0"/>
          </a:p>
        </p:txBody>
      </p: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FE3AFD85-09B3-EFC6-EFDF-9BCC0AEECF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417843"/>
              </p:ext>
            </p:extLst>
          </p:nvPr>
        </p:nvGraphicFramePr>
        <p:xfrm>
          <a:off x="4173414" y="58882"/>
          <a:ext cx="8018585" cy="67991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34681">
                  <a:extLst>
                    <a:ext uri="{9D8B030D-6E8A-4147-A177-3AD203B41FA5}">
                      <a16:colId xmlns:a16="http://schemas.microsoft.com/office/drawing/2014/main" val="3967674569"/>
                    </a:ext>
                  </a:extLst>
                </a:gridCol>
                <a:gridCol w="2383904">
                  <a:extLst>
                    <a:ext uri="{9D8B030D-6E8A-4147-A177-3AD203B41FA5}">
                      <a16:colId xmlns:a16="http://schemas.microsoft.com/office/drawing/2014/main" val="4042270453"/>
                    </a:ext>
                  </a:extLst>
                </a:gridCol>
              </a:tblGrid>
              <a:tr h="37520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název MAS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000" b="1" u="none" strike="noStrike" dirty="0">
                          <a:effectLst/>
                        </a:rPr>
                        <a:t>CZV CELKEM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640182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Jižní Haná o. p.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2 720 000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21112343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Luhačovské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Zálesí, o.p.s.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5 320 000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86754633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Bojkovska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755929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Buchlov,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2 140 000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3009171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Hornolidečska,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4172676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Ploština, z.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3 280 000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66795234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Staroměstsko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0543605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Střední Vsetínsko, z.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11526782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Vizovicko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a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Slušovicko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o.p.s.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3 920 000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810806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Východní Slovácko,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7 040 000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0412624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Dolní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Poolšaví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2 020 000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2141995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Hříběcí hory,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2 700 000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8685494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Podhostýnska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z.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3 020 000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997506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Rožnovsko,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13 340 000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53352782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Severní Chřiby a Pomoraví,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6 420 000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1785773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Valašsko - Horní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Vsacko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6357640"/>
                  </a:ext>
                </a:extLst>
              </a:tr>
              <a:tr h="37520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cs-CZ" sz="20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CELKEM ZLÍNSKÝ KRAJ</a:t>
                      </a:r>
                      <a:endParaRPr lang="cs-CZ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cs-CZ" sz="2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62 920 000</a:t>
                      </a: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931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76071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39FA33A-1882-788A-5B90-EF076234F5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37" y="594359"/>
            <a:ext cx="3669323" cy="2286000"/>
          </a:xfrm>
        </p:spPr>
        <p:txBody>
          <a:bodyPr>
            <a:normAutofit/>
          </a:bodyPr>
          <a:lstStyle/>
          <a:p>
            <a:pPr algn="ctr"/>
            <a:r>
              <a:rPr lang="cs-CZ" sz="4800" b="1" dirty="0">
                <a:latin typeface="+mn-lt"/>
              </a:rPr>
              <a:t>MAS ZK </a:t>
            </a:r>
            <a:br>
              <a:rPr lang="cs-CZ" sz="4800" b="1" dirty="0">
                <a:latin typeface="+mn-lt"/>
              </a:rPr>
            </a:br>
            <a:r>
              <a:rPr lang="cs-CZ" sz="4800" b="1" dirty="0">
                <a:latin typeface="+mn-lt"/>
              </a:rPr>
              <a:t>2021 – 2027</a:t>
            </a:r>
            <a:br>
              <a:rPr lang="cs-CZ" sz="4800" dirty="0"/>
            </a:br>
            <a:endParaRPr lang="cs-CZ" sz="48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C06D2E-4C2D-D585-1D14-5850D9A3FE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C25382F4-F811-EA52-85E5-A502042FD47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2738" y="2926079"/>
            <a:ext cx="3669324" cy="3791243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cs-CZ" sz="4400" b="1" dirty="0"/>
              <a:t>OPZ+</a:t>
            </a:r>
            <a:endParaRPr lang="cs-CZ" b="1" dirty="0"/>
          </a:p>
          <a:p>
            <a:r>
              <a:rPr lang="cs-CZ" sz="2400" dirty="0"/>
              <a:t>Výše alokace a její výpočet: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/>
              <a:t>Velikostní kategorie MAS podle počtu obyvatel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1900" b="1" dirty="0"/>
              <a:t>10-20 tis. obyv.: 10 mil. Kč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1900" b="1" dirty="0"/>
              <a:t>20-40 tis. obyv.: 15 mil. Kč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cs-CZ" sz="1900" b="1" dirty="0"/>
              <a:t>40 a více obyv.: 20 mil. Kč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2400" dirty="0"/>
              <a:t>Výběr MAS na základě hodnocení programových rámců</a:t>
            </a:r>
          </a:p>
          <a:p>
            <a:endParaRPr lang="cs-CZ" sz="2000" dirty="0"/>
          </a:p>
        </p:txBody>
      </p:sp>
      <p:graphicFrame>
        <p:nvGraphicFramePr>
          <p:cNvPr id="5" name="Tabulka 4">
            <a:extLst>
              <a:ext uri="{FF2B5EF4-FFF2-40B4-BE49-F238E27FC236}">
                <a16:creationId xmlns:a16="http://schemas.microsoft.com/office/drawing/2014/main" id="{FE3AFD85-09B3-EFC6-EFDF-9BCC0AEECF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7132015"/>
              </p:ext>
            </p:extLst>
          </p:nvPr>
        </p:nvGraphicFramePr>
        <p:xfrm>
          <a:off x="4173414" y="58882"/>
          <a:ext cx="8018585" cy="679912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634681">
                  <a:extLst>
                    <a:ext uri="{9D8B030D-6E8A-4147-A177-3AD203B41FA5}">
                      <a16:colId xmlns:a16="http://schemas.microsoft.com/office/drawing/2014/main" val="3967674569"/>
                    </a:ext>
                  </a:extLst>
                </a:gridCol>
                <a:gridCol w="2383904">
                  <a:extLst>
                    <a:ext uri="{9D8B030D-6E8A-4147-A177-3AD203B41FA5}">
                      <a16:colId xmlns:a16="http://schemas.microsoft.com/office/drawing/2014/main" val="4042270453"/>
                    </a:ext>
                  </a:extLst>
                </a:gridCol>
              </a:tblGrid>
              <a:tr h="375202">
                <a:tc>
                  <a:txBody>
                    <a:bodyPr/>
                    <a:lstStyle/>
                    <a:p>
                      <a:pPr algn="ctr" fontAlgn="ctr"/>
                      <a:r>
                        <a:rPr lang="cs-CZ" sz="2000" b="1" u="none" strike="noStrike" dirty="0">
                          <a:effectLst/>
                        </a:rPr>
                        <a:t>název MAS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2000" b="1" u="none" strike="noStrike" dirty="0">
                          <a:effectLst/>
                        </a:rPr>
                        <a:t>CZV CELKEM</a:t>
                      </a:r>
                      <a:endParaRPr lang="cs-CZ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2640182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Jižní Haná o. p.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lvl="0"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21112343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Luhačovské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Zálesí, o.p.s.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86754633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Bojkovska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1755929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Buchlov,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3009171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Hornolidečska,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94172676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Ploština, z.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66795234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Staroměstsko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0543605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Střední Vsetínsko, z.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511526782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Vizovicko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 a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Slušovicko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o.p.s.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3810806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MAS Východní Slovácko,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04126248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Dolní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Poolšaví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092141995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Hříběcí hory,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15 000 000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28685494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Podhostýnska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z. s.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5997506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Rožnovsko,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053352782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Severní Chřiby a Pomoraví,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20 000 000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4261785773"/>
                  </a:ext>
                </a:extLst>
              </a:tr>
              <a:tr h="378045">
                <a:tc>
                  <a:txBody>
                    <a:bodyPr/>
                    <a:lstStyle/>
                    <a:p>
                      <a:pPr algn="l" fontAlgn="ctr"/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Místní akční skupina Valašsko - Horní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Vsacko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, </a:t>
                      </a:r>
                      <a:r>
                        <a:rPr lang="cs-CZ" sz="2000" b="0" u="none" strike="noStrike" dirty="0" err="1">
                          <a:solidFill>
                            <a:srgbClr val="000000"/>
                          </a:solidFill>
                          <a:effectLst/>
                        </a:rPr>
                        <a:t>z.s</a:t>
                      </a:r>
                      <a:r>
                        <a:rPr lang="cs-CZ" sz="20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.</a:t>
                      </a:r>
                      <a:endParaRPr lang="cs-CZ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cs-CZ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736357640"/>
                  </a:ext>
                </a:extLst>
              </a:tr>
              <a:tr h="375202"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r>
                        <a:rPr lang="cs-CZ" sz="2000" b="1" u="none" strike="noStrike" kern="1200" dirty="0">
                          <a:solidFill>
                            <a:srgbClr val="000000"/>
                          </a:solidFill>
                          <a:effectLst/>
                        </a:rPr>
                        <a:t>CELKEM ZLÍNSKÝ KRAJ</a:t>
                      </a:r>
                      <a:endParaRPr lang="cs-CZ" sz="2000" b="1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cs-CZ" sz="2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145 000 000</a:t>
                      </a:r>
                    </a:p>
                  </a:txBody>
                  <a:tcPr marL="7620" marR="7620" marT="762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0931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356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457B6B-124A-B820-0EBA-AA0651936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>
                <a:latin typeface="+mn-lt"/>
              </a:rPr>
              <a:t>MAS ZK 2021 – 2027, OPŽP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604BCE-D7FA-65FD-A704-E038F4E82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1845733"/>
            <a:ext cx="10496844" cy="4590236"/>
          </a:xfrm>
        </p:spPr>
        <p:txBody>
          <a:bodyPr>
            <a:normAutofit fontScale="92500" lnSpcReduction="20000"/>
          </a:bodyPr>
          <a:lstStyle/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900" dirty="0"/>
              <a:t>Alokace ČR celkem: 400 mil. Kč 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900" dirty="0"/>
              <a:t>„Obálky“ na krajské sítě MAS (podle velikosti)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900" dirty="0"/>
              <a:t>Alokace pro KS MAS ZK: cca. 23 mil. Kč</a:t>
            </a:r>
          </a:p>
          <a:p>
            <a:pPr marL="1021248" lvl="4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cs-CZ" sz="3000" i="1" dirty="0"/>
              <a:t>předpoklad podpory 1-3 „ukázkových“ projektů</a:t>
            </a:r>
            <a:endParaRPr lang="cs-CZ" sz="3000" dirty="0"/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900" dirty="0"/>
              <a:t>SC 1.1 Opatření v oblasti energetické účinnosti a snižování emisí skleníkových plynů</a:t>
            </a:r>
          </a:p>
          <a:p>
            <a:pPr marL="1021248" lvl="4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cs-CZ" sz="3000" i="1" dirty="0"/>
              <a:t>stejné podmínky jako 37. výzva OPŽP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900" dirty="0"/>
              <a:t>Konečná pravidla pro MAS zatím nejsou schválená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900" dirty="0"/>
              <a:t>Předkládaní programových rámců ??? (06-09/2023)</a:t>
            </a:r>
          </a:p>
        </p:txBody>
      </p:sp>
    </p:spTree>
    <p:extLst>
      <p:ext uri="{BB962C8B-B14F-4D97-AF65-F5344CB8AC3E}">
        <p14:creationId xmlns:p14="http://schemas.microsoft.com/office/powerpoint/2010/main" val="7835106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457B6B-124A-B820-0EBA-AA0651936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>
                <a:latin typeface="+mn-lt"/>
              </a:rPr>
              <a:t>DALŠÍ AKTIVITY MAS ZK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604BCE-D7FA-65FD-A704-E038F4E82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10778198" cy="4390943"/>
          </a:xfrm>
        </p:spPr>
        <p:txBody>
          <a:bodyPr>
            <a:normAutofit/>
          </a:bodyPr>
          <a:lstStyle/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600" dirty="0"/>
              <a:t>Kotlíkové dotace</a:t>
            </a:r>
          </a:p>
          <a:p>
            <a:pPr marL="1021248" lvl="4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cs-CZ" sz="2800" i="1" dirty="0"/>
              <a:t>pomoc žadatelům se zpracováním žádosti a s vyúčtováním</a:t>
            </a:r>
          </a:p>
          <a:p>
            <a:pPr marL="1021248" lvl="4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cs-CZ" sz="2800" i="1" dirty="0"/>
              <a:t>zapojeny jsou všechny MAS ZK</a:t>
            </a:r>
          </a:p>
          <a:p>
            <a:pPr marL="1021248" lvl="4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cs-CZ" sz="2800" i="1" dirty="0"/>
              <a:t>úzká spolupráce MAS a Zlínského kraje (jedinečná v ČR)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600" dirty="0"/>
              <a:t>NZÚ </a:t>
            </a:r>
            <a:r>
              <a:rPr lang="cs-CZ" sz="3600" dirty="0" err="1"/>
              <a:t>Light</a:t>
            </a:r>
            <a:endParaRPr lang="cs-CZ" sz="3600" dirty="0"/>
          </a:p>
          <a:p>
            <a:pPr marL="1021248" lvl="4" indent="-457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cs-CZ" sz="2800" i="1" dirty="0"/>
              <a:t>Poradenství pro žadatele (předložení žádosti, vyúčtování)</a:t>
            </a:r>
          </a:p>
          <a:p>
            <a:pPr marL="1021248" lvl="4" indent="-457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cs-CZ" sz="2800" i="1" dirty="0"/>
              <a:t>Počet předložených žádostí v ZK: 1.853 (stav k 12.5.2023)</a:t>
            </a:r>
          </a:p>
          <a:p>
            <a:pPr marL="1021248" lvl="4" indent="-457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cs-CZ" sz="2800" i="1" dirty="0"/>
              <a:t>Dotace: 204 383 563 Kč (průměr na žadatele: 110 299 Kč)</a:t>
            </a:r>
            <a:endParaRPr lang="cs-CZ" sz="3000" i="1" dirty="0"/>
          </a:p>
        </p:txBody>
      </p:sp>
    </p:spTree>
    <p:extLst>
      <p:ext uri="{BB962C8B-B14F-4D97-AF65-F5344CB8AC3E}">
        <p14:creationId xmlns:p14="http://schemas.microsoft.com/office/powerpoint/2010/main" val="38233732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457B6B-124A-B820-0EBA-AA0651936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>
                <a:latin typeface="+mn-lt"/>
              </a:rPr>
              <a:t>DĚKUJI ZA POZORNOST</a:t>
            </a:r>
          </a:p>
        </p:txBody>
      </p:sp>
      <p:sp>
        <p:nvSpPr>
          <p:cNvPr id="6" name="Zástupný symbol pro obsah 2">
            <a:extLst>
              <a:ext uri="{FF2B5EF4-FFF2-40B4-BE49-F238E27FC236}">
                <a16:creationId xmlns:a16="http://schemas.microsoft.com/office/drawing/2014/main" id="{E755E207-A1BC-A7E9-10D1-0E45551445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34011"/>
            <a:ext cx="7543801" cy="4023360"/>
          </a:xfrm>
        </p:spPr>
        <p:txBody>
          <a:bodyPr>
            <a:normAutofit fontScale="92500" lnSpcReduction="10000"/>
          </a:bodyPr>
          <a:lstStyle/>
          <a:p>
            <a:endParaRPr lang="cs-CZ" sz="2800" dirty="0"/>
          </a:p>
          <a:p>
            <a:endParaRPr lang="cs-CZ" sz="2800" dirty="0"/>
          </a:p>
          <a:p>
            <a:endParaRPr lang="cs-CZ" sz="2800" dirty="0"/>
          </a:p>
          <a:p>
            <a:pPr marL="0" indent="0">
              <a:buNone/>
            </a:pPr>
            <a:endParaRPr lang="cs-CZ" sz="2800" b="1" dirty="0"/>
          </a:p>
          <a:p>
            <a:r>
              <a:rPr lang="cs-CZ" sz="2800" b="1" dirty="0"/>
              <a:t>ALEŠ LAHODA</a:t>
            </a:r>
          </a:p>
          <a:p>
            <a:r>
              <a:rPr lang="cs-CZ" sz="2800" dirty="0"/>
              <a:t>předseda KS MAS ČR Zlínského kraje </a:t>
            </a:r>
          </a:p>
          <a:p>
            <a:r>
              <a:rPr lang="cs-CZ" sz="2800" b="1" dirty="0"/>
              <a:t>e:</a:t>
            </a:r>
            <a:r>
              <a:rPr lang="cs-CZ" sz="2800" dirty="0"/>
              <a:t> </a:t>
            </a:r>
            <a:r>
              <a:rPr lang="cs-CZ" sz="2800" dirty="0">
                <a:hlinkClick r:id="rId2"/>
              </a:rPr>
              <a:t>lahoda@mashornolidecska.cz</a:t>
            </a:r>
            <a:r>
              <a:rPr lang="cs-CZ" sz="2800" dirty="0"/>
              <a:t> </a:t>
            </a:r>
          </a:p>
          <a:p>
            <a:r>
              <a:rPr lang="cs-CZ" sz="2800" b="1" dirty="0"/>
              <a:t>t:</a:t>
            </a:r>
            <a:r>
              <a:rPr lang="cs-CZ" sz="2800" dirty="0"/>
              <a:t> +420 604 628 026</a:t>
            </a:r>
          </a:p>
        </p:txBody>
      </p:sp>
    </p:spTree>
    <p:extLst>
      <p:ext uri="{BB962C8B-B14F-4D97-AF65-F5344CB8AC3E}">
        <p14:creationId xmlns:p14="http://schemas.microsoft.com/office/powerpoint/2010/main" val="687813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457B6B-124A-B820-0EBA-AA0651936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>
                <a:latin typeface="+mn-lt"/>
              </a:rPr>
              <a:t>MÍSTNÍ AKČNÍ SKUPINY V ČR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604BCE-D7FA-65FD-A704-E038F4E82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1845733"/>
            <a:ext cx="10058401" cy="4390943"/>
          </a:xfrm>
        </p:spPr>
        <p:txBody>
          <a:bodyPr>
            <a:normAutofit/>
          </a:bodyPr>
          <a:lstStyle/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600" dirty="0"/>
              <a:t>min. 10 000, max. 100 000 obyvatel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600" dirty="0"/>
              <a:t>nepokrývají města nad 25 000 obyvatel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600" dirty="0"/>
              <a:t>min. 21 členů (platí pro MAS s počtem obyvatel menším než 50 tisíc)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600" dirty="0"/>
              <a:t>1 člen / 2 000 obyvatel (platí pro větší </a:t>
            </a:r>
            <a:r>
              <a:rPr lang="cs-CZ" sz="3600" dirty="0" err="1"/>
              <a:t>MASky</a:t>
            </a:r>
            <a:r>
              <a:rPr lang="cs-CZ" sz="3600" dirty="0"/>
              <a:t>)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985875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457B6B-124A-B820-0EBA-AA0651936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>
                <a:latin typeface="+mn-lt"/>
              </a:rPr>
              <a:t>CLLD JAKO INTEGROVANÝ NÁSTROJ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604BCE-D7FA-65FD-A704-E038F4E82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10778198" cy="4390943"/>
          </a:xfrm>
        </p:spPr>
        <p:txBody>
          <a:bodyPr>
            <a:normAutofit fontScale="92500"/>
          </a:bodyPr>
          <a:lstStyle/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900" dirty="0"/>
              <a:t>Integrované nástroje v ČR pro období 21+</a:t>
            </a:r>
          </a:p>
          <a:p>
            <a:pPr marL="1021248" lvl="4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cs-CZ" sz="3000" i="1" dirty="0"/>
              <a:t>CLLD – </a:t>
            </a:r>
            <a:r>
              <a:rPr lang="cs-CZ" sz="3000" i="1" dirty="0" err="1"/>
              <a:t>community</a:t>
            </a:r>
            <a:r>
              <a:rPr lang="cs-CZ" sz="3000" i="1" dirty="0"/>
              <a:t>-led </a:t>
            </a:r>
            <a:r>
              <a:rPr lang="cs-CZ" sz="3000" i="1" dirty="0" err="1"/>
              <a:t>local</a:t>
            </a:r>
            <a:r>
              <a:rPr lang="cs-CZ" sz="3000" i="1" dirty="0"/>
              <a:t> development (LEADER) = 180 MAS</a:t>
            </a:r>
          </a:p>
          <a:p>
            <a:pPr marL="1021248" lvl="4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cs-CZ" sz="3000" i="1" dirty="0"/>
              <a:t>ITI – integrované teritoriální investice = 13 metropolitních oblastí</a:t>
            </a:r>
          </a:p>
          <a:p>
            <a:pPr marL="1021248" lvl="4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cs-CZ" sz="3000" i="1" dirty="0"/>
              <a:t>RAP – regionální akční plán = 13 krajů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900" dirty="0"/>
              <a:t>Koordinace: Ministerstvo pro místní rozvoj ČR (MMR)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900" dirty="0"/>
              <a:t>Národní stálá konference</a:t>
            </a:r>
          </a:p>
          <a:p>
            <a:pPr marL="1021248" lvl="4" indent="-45720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cs-CZ" sz="3000" i="1" dirty="0"/>
              <a:t>Komora CLLD (NS MAS ČR: 13 členů v NSK)</a:t>
            </a:r>
          </a:p>
        </p:txBody>
      </p:sp>
    </p:spTree>
    <p:extLst>
      <p:ext uri="{BB962C8B-B14F-4D97-AF65-F5344CB8AC3E}">
        <p14:creationId xmlns:p14="http://schemas.microsoft.com/office/powerpoint/2010/main" val="31471322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457B6B-124A-B820-0EBA-AA0651936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>
                <a:latin typeface="+mn-lt"/>
              </a:rPr>
              <a:t>NÁRODNÍ SÍŤ MAS ČR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604BCE-D7FA-65FD-A704-E038F4E82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10778198" cy="4390943"/>
          </a:xfrm>
        </p:spPr>
        <p:txBody>
          <a:bodyPr>
            <a:normAutofit fontScale="85000" lnSpcReduction="10000"/>
          </a:bodyPr>
          <a:lstStyle/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dirty="0"/>
              <a:t>Formálně založena v roce 2007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dirty="0"/>
              <a:t>členové = 170 MAS z celkových 180 v ČR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dirty="0"/>
              <a:t>13 krajských sdružení MAS &gt; 13 členů výboru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dirty="0"/>
              <a:t>8 pracovních skupin (LEADER, Mezinárodní spolupráce, Vize, Vzdělávání, Životní prostředí, Chytrý venkov, Sociální, Podnikání)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dirty="0"/>
              <a:t>3 platformy (Venkovská mládež, Komunitní energetika, Ukrajina)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dirty="0"/>
              <a:t>Kancelář v Praze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dirty="0"/>
              <a:t>Členem téměř všech existujících pracovních skupin a platforem zabývajících se evropskými prostředky</a:t>
            </a:r>
          </a:p>
          <a:p>
            <a:pPr marL="472608" lvl="1" indent="-45720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cs-CZ" sz="3200" dirty="0"/>
              <a:t>Členem ELARD – </a:t>
            </a:r>
            <a:r>
              <a:rPr lang="cs-CZ" sz="3200" dirty="0" err="1"/>
              <a:t>European</a:t>
            </a:r>
            <a:r>
              <a:rPr lang="cs-CZ" sz="3200" dirty="0"/>
              <a:t> LEADER </a:t>
            </a:r>
            <a:r>
              <a:rPr lang="cs-CZ" sz="3200" dirty="0" err="1"/>
              <a:t>Association</a:t>
            </a:r>
            <a:r>
              <a:rPr lang="cs-CZ" sz="3200" dirty="0"/>
              <a:t> </a:t>
            </a:r>
            <a:r>
              <a:rPr lang="cs-CZ" sz="3200" dirty="0" err="1"/>
              <a:t>for</a:t>
            </a:r>
            <a:r>
              <a:rPr lang="cs-CZ" sz="3200" dirty="0"/>
              <a:t> </a:t>
            </a:r>
            <a:r>
              <a:rPr lang="cs-CZ" sz="3200" dirty="0" err="1"/>
              <a:t>Rural</a:t>
            </a:r>
            <a:r>
              <a:rPr lang="cs-CZ" sz="3200" dirty="0"/>
              <a:t> Development</a:t>
            </a:r>
          </a:p>
        </p:txBody>
      </p:sp>
    </p:spTree>
    <p:extLst>
      <p:ext uri="{BB962C8B-B14F-4D97-AF65-F5344CB8AC3E}">
        <p14:creationId xmlns:p14="http://schemas.microsoft.com/office/powerpoint/2010/main" val="26345218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E266CC1-A7DD-672E-E8E3-70976F8BB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634D8FA-8714-E44B-ADED-A58BFAD275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 descr="Výřez obrazovky">
            <a:extLst>
              <a:ext uri="{FF2B5EF4-FFF2-40B4-BE49-F238E27FC236}">
                <a16:creationId xmlns:a16="http://schemas.microsoft.com/office/drawing/2014/main" id="{D36DC495-E921-6733-B291-BECB739D5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161" y="0"/>
            <a:ext cx="1002167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9258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5457B6B-124A-B820-0EBA-AA0651936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>
                <a:latin typeface="+mn-lt"/>
              </a:rPr>
              <a:t>PŘEHLED MAS VE ZLÍNSKÉM KRAJI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8604BCE-D7FA-65FD-A704-E038F4E82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6276" y="1737362"/>
            <a:ext cx="5216769" cy="4628269"/>
          </a:xfrm>
        </p:spPr>
        <p:txBody>
          <a:bodyPr>
            <a:normAutofit fontScale="85000" lnSpcReduction="20000"/>
          </a:bodyPr>
          <a:lstStyle/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Jižní Haná o. p. s.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 err="1"/>
              <a:t>Luhačovské</a:t>
            </a:r>
            <a:r>
              <a:rPr lang="cs-CZ" sz="2600" dirty="0"/>
              <a:t> Zálesí, o.p.s.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</a:t>
            </a:r>
            <a:r>
              <a:rPr lang="cs-CZ" sz="2600" dirty="0" err="1"/>
              <a:t>Bojkovska</a:t>
            </a:r>
            <a:r>
              <a:rPr lang="cs-CZ" sz="2600" dirty="0"/>
              <a:t>, </a:t>
            </a:r>
            <a:r>
              <a:rPr lang="cs-CZ" sz="2600" dirty="0" err="1"/>
              <a:t>z.s</a:t>
            </a:r>
            <a:r>
              <a:rPr lang="cs-CZ" sz="2600" dirty="0"/>
              <a:t>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Buchlov, </a:t>
            </a:r>
            <a:r>
              <a:rPr lang="cs-CZ" sz="2600" dirty="0" err="1"/>
              <a:t>z.s</a:t>
            </a:r>
            <a:r>
              <a:rPr lang="cs-CZ" sz="2600" dirty="0"/>
              <a:t>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Hornolidečska, </a:t>
            </a:r>
            <a:r>
              <a:rPr lang="cs-CZ" sz="2600" dirty="0" err="1"/>
              <a:t>z.s</a:t>
            </a:r>
            <a:r>
              <a:rPr lang="cs-CZ" sz="2600" dirty="0"/>
              <a:t>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Ploština, z. s.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</a:t>
            </a:r>
            <a:r>
              <a:rPr lang="cs-CZ" sz="2600" dirty="0" err="1"/>
              <a:t>Staroměstsko</a:t>
            </a:r>
            <a:r>
              <a:rPr lang="cs-CZ" sz="2600" dirty="0"/>
              <a:t>, </a:t>
            </a:r>
            <a:r>
              <a:rPr lang="cs-CZ" sz="2600" dirty="0" err="1"/>
              <a:t>z.s</a:t>
            </a:r>
            <a:r>
              <a:rPr lang="cs-CZ" sz="2600" dirty="0"/>
              <a:t>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Střední Vsetínsko, z. s.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</a:t>
            </a:r>
            <a:r>
              <a:rPr lang="cs-CZ" sz="2600" dirty="0" err="1"/>
              <a:t>Vizovicko</a:t>
            </a:r>
            <a:r>
              <a:rPr lang="cs-CZ" sz="2600" dirty="0"/>
              <a:t> a </a:t>
            </a:r>
            <a:r>
              <a:rPr lang="cs-CZ" sz="2600" dirty="0" err="1"/>
              <a:t>Slušovicko</a:t>
            </a:r>
            <a:r>
              <a:rPr lang="cs-CZ" sz="2600" dirty="0"/>
              <a:t>, o.p.s.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Východní Slovácko, </a:t>
            </a:r>
            <a:r>
              <a:rPr lang="cs-CZ" sz="2600" dirty="0" err="1"/>
              <a:t>z.s</a:t>
            </a:r>
            <a:r>
              <a:rPr lang="cs-CZ" sz="2600" dirty="0"/>
              <a:t>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Dolní </a:t>
            </a:r>
            <a:r>
              <a:rPr lang="cs-CZ" sz="2600" dirty="0" err="1"/>
              <a:t>Poolšaví</a:t>
            </a:r>
            <a:r>
              <a:rPr lang="cs-CZ" sz="2600" dirty="0"/>
              <a:t>, </a:t>
            </a:r>
            <a:r>
              <a:rPr lang="cs-CZ" sz="2600" dirty="0" err="1"/>
              <a:t>z.s</a:t>
            </a:r>
            <a:r>
              <a:rPr lang="cs-CZ" sz="2600" dirty="0"/>
              <a:t>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Hříběcí hory, </a:t>
            </a:r>
            <a:r>
              <a:rPr lang="cs-CZ" sz="2600" dirty="0" err="1"/>
              <a:t>z.s</a:t>
            </a:r>
            <a:r>
              <a:rPr lang="cs-CZ" sz="2600" dirty="0"/>
              <a:t>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</a:t>
            </a:r>
            <a:r>
              <a:rPr lang="cs-CZ" sz="2600" dirty="0" err="1"/>
              <a:t>Podhostýnska</a:t>
            </a:r>
            <a:r>
              <a:rPr lang="cs-CZ" sz="2600" dirty="0"/>
              <a:t>, z. s.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Rožnovsko, </a:t>
            </a:r>
            <a:r>
              <a:rPr lang="cs-CZ" sz="2600" dirty="0" err="1"/>
              <a:t>z.s</a:t>
            </a:r>
            <a:r>
              <a:rPr lang="cs-CZ" sz="2600" dirty="0"/>
              <a:t>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Severní Chřiby a Pomoraví, </a:t>
            </a:r>
            <a:r>
              <a:rPr lang="cs-CZ" sz="2600" dirty="0" err="1"/>
              <a:t>z.s</a:t>
            </a:r>
            <a:r>
              <a:rPr lang="cs-CZ" sz="2600" dirty="0"/>
              <a:t>.</a:t>
            </a:r>
          </a:p>
          <a:p>
            <a:pPr lvl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cs-CZ" sz="2600" dirty="0"/>
              <a:t>MAS Valašsko - Horní </a:t>
            </a:r>
            <a:r>
              <a:rPr lang="cs-CZ" sz="2600" dirty="0" err="1"/>
              <a:t>Vsacko</a:t>
            </a:r>
            <a:r>
              <a:rPr lang="cs-CZ" sz="2600" dirty="0"/>
              <a:t>, </a:t>
            </a:r>
            <a:r>
              <a:rPr lang="cs-CZ" sz="2600" dirty="0" err="1"/>
              <a:t>z.s</a:t>
            </a:r>
            <a:r>
              <a:rPr lang="cs-CZ" sz="2600" dirty="0"/>
              <a:t>.</a:t>
            </a:r>
            <a:endParaRPr lang="cs-CZ" sz="2000" dirty="0"/>
          </a:p>
        </p:txBody>
      </p:sp>
      <p:pic>
        <p:nvPicPr>
          <p:cNvPr id="4" name="Obrázek 3" descr="Výřez obrazovky">
            <a:extLst>
              <a:ext uri="{FF2B5EF4-FFF2-40B4-BE49-F238E27FC236}">
                <a16:creationId xmlns:a16="http://schemas.microsoft.com/office/drawing/2014/main" id="{0786C1AC-B93B-429D-A205-88B940A60F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3" y="1737362"/>
            <a:ext cx="6342184" cy="4526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71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728A0F72-B6D9-40C1-FA0B-7A88258782F5}"/>
              </a:ext>
            </a:extLst>
          </p:cNvPr>
          <p:cNvSpPr txBox="1"/>
          <p:nvPr/>
        </p:nvSpPr>
        <p:spPr>
          <a:xfrm>
            <a:off x="1365738" y="1444610"/>
            <a:ext cx="9460523" cy="3968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cs-CZ" sz="5400" b="1" spc="-5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JAK TO BYLO DOPOSUD? 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endParaRPr lang="cs-CZ" sz="5400" b="1" spc="-50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+mj-cs"/>
            </a:endParaRP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cs-CZ" sz="5400" b="1" spc="-5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PROGRAMOVÉ OBDOBÍ 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cs-CZ" sz="5400" b="1" spc="-5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2014 – 2020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endParaRPr lang="cs-CZ" sz="4000" spc="-50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+mj-cs"/>
            </a:endParaRP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cs-CZ" sz="4000" spc="-5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(SOUHRN)</a:t>
            </a:r>
          </a:p>
        </p:txBody>
      </p:sp>
    </p:spTree>
    <p:extLst>
      <p:ext uri="{BB962C8B-B14F-4D97-AF65-F5344CB8AC3E}">
        <p14:creationId xmlns:p14="http://schemas.microsoft.com/office/powerpoint/2010/main" val="27451363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D30319-0D42-6606-EABE-F7F3769503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295" y="172981"/>
            <a:ext cx="3294305" cy="2488158"/>
          </a:xfrm>
        </p:spPr>
        <p:txBody>
          <a:bodyPr>
            <a:noAutofit/>
          </a:bodyPr>
          <a:lstStyle/>
          <a:p>
            <a:pPr algn="ctr"/>
            <a:r>
              <a:rPr lang="cs-CZ" sz="4800" b="1" dirty="0">
                <a:latin typeface="+mn-lt"/>
              </a:rPr>
              <a:t>MAS ZK 2014 – 2020</a:t>
            </a:r>
            <a:br>
              <a:rPr lang="cs-CZ" sz="4800" b="1" dirty="0">
                <a:latin typeface="+mn-lt"/>
              </a:rPr>
            </a:br>
            <a:endParaRPr lang="cs-CZ" sz="4800" b="1" dirty="0">
              <a:latin typeface="+mn-lt"/>
            </a:endParaRPr>
          </a:p>
        </p:txBody>
      </p:sp>
      <p:graphicFrame>
        <p:nvGraphicFramePr>
          <p:cNvPr id="5" name="Zástupný symbol pro obsah 1">
            <a:extLst>
              <a:ext uri="{FF2B5EF4-FFF2-40B4-BE49-F238E27FC236}">
                <a16:creationId xmlns:a16="http://schemas.microsoft.com/office/drawing/2014/main" id="{A52BDADF-3456-22D4-F30E-DFB558443C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01439639"/>
              </p:ext>
            </p:extLst>
          </p:nvPr>
        </p:nvGraphicFramePr>
        <p:xfrm>
          <a:off x="4232029" y="172980"/>
          <a:ext cx="7717440" cy="65120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36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68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68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68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68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468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680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 MAS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IROP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PRV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OPZ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OPŽP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SC 4.2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Cel.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 dirty="0">
                          <a:effectLst/>
                        </a:rPr>
                        <a:t> MAS </a:t>
                      </a:r>
                      <a:r>
                        <a:rPr lang="cs-CZ" sz="1800" u="none" strike="noStrike" dirty="0" err="1">
                          <a:effectLst/>
                        </a:rPr>
                        <a:t>Bojkovsko</a:t>
                      </a:r>
                      <a:r>
                        <a:rPr lang="cs-CZ" sz="1800" u="none" strike="noStrike" dirty="0">
                          <a:effectLst/>
                        </a:rPr>
                        <a:t>, </a:t>
                      </a:r>
                      <a:r>
                        <a:rPr lang="cs-CZ" sz="1800" u="none" strike="noStrike" dirty="0" err="1">
                          <a:effectLst/>
                        </a:rPr>
                        <a:t>z.s</a:t>
                      </a:r>
                      <a:r>
                        <a:rPr lang="cs-CZ" sz="1800" u="none" strike="noStrike" dirty="0">
                          <a:effectLst/>
                        </a:rPr>
                        <a:t>.</a:t>
                      </a:r>
                      <a:endParaRPr lang="cs-CZ" sz="1800" b="1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17,5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16,6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4,6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8,2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46,9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 dirty="0">
                          <a:effectLst/>
                        </a:rPr>
                        <a:t> </a:t>
                      </a:r>
                      <a:r>
                        <a:rPr lang="it-IT" sz="1800" u="none" strike="noStrike" dirty="0">
                          <a:effectLst/>
                        </a:rPr>
                        <a:t>MAS </a:t>
                      </a:r>
                      <a:r>
                        <a:rPr lang="cs-CZ" sz="1800" u="none" strike="noStrike" dirty="0" err="1">
                          <a:effectLst/>
                        </a:rPr>
                        <a:t>Buchlov</a:t>
                      </a:r>
                      <a:r>
                        <a:rPr lang="cs-CZ" sz="1800" u="none" strike="noStrike" dirty="0">
                          <a:effectLst/>
                        </a:rPr>
                        <a:t>, </a:t>
                      </a:r>
                      <a:r>
                        <a:rPr lang="cs-CZ" sz="1800" u="none" strike="noStrike" dirty="0" err="1">
                          <a:effectLst/>
                        </a:rPr>
                        <a:t>z.s</a:t>
                      </a:r>
                      <a:r>
                        <a:rPr lang="cs-CZ" sz="1800" u="none" strike="noStrike" dirty="0">
                          <a:effectLst/>
                        </a:rPr>
                        <a:t>.</a:t>
                      </a:r>
                      <a:endParaRPr lang="it-IT" sz="1800" b="1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14,4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8,9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10,0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6,9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40,2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 dirty="0">
                          <a:effectLst/>
                        </a:rPr>
                        <a:t> MAS Hornolidečska, </a:t>
                      </a:r>
                      <a:r>
                        <a:rPr lang="cs-CZ" sz="1800" u="none" strike="noStrike" dirty="0" err="1">
                          <a:effectLst/>
                        </a:rPr>
                        <a:t>z.s</a:t>
                      </a:r>
                      <a:r>
                        <a:rPr lang="cs-CZ" sz="1800" u="none" strike="noStrike" dirty="0">
                          <a:effectLst/>
                        </a:rPr>
                        <a:t>.</a:t>
                      </a:r>
                      <a:endParaRPr lang="cs-CZ" sz="1800" b="1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15,4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14,5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1,1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7,2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38,2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 dirty="0">
                          <a:effectLst/>
                        </a:rPr>
                        <a:t> MAS Střední Vsetínsko, </a:t>
                      </a:r>
                      <a:r>
                        <a:rPr lang="cs-CZ" sz="1800" u="none" strike="noStrike" dirty="0" err="1">
                          <a:effectLst/>
                        </a:rPr>
                        <a:t>z.s</a:t>
                      </a:r>
                      <a:r>
                        <a:rPr lang="cs-CZ" sz="1800" u="none" strike="noStrike" dirty="0">
                          <a:effectLst/>
                        </a:rPr>
                        <a:t>.</a:t>
                      </a:r>
                      <a:endParaRPr lang="cs-CZ" sz="1800" b="1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16,1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13,3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6,8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36,2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>
                          <a:effectLst/>
                        </a:rPr>
                        <a:t> MAS Dolní </a:t>
                      </a:r>
                      <a:r>
                        <a:rPr lang="cs-CZ" sz="1800" u="none" strike="noStrike" err="1">
                          <a:effectLst/>
                        </a:rPr>
                        <a:t>Poolšaví</a:t>
                      </a:r>
                      <a:r>
                        <a:rPr lang="cs-CZ" sz="1800" u="none" strike="noStrike">
                          <a:effectLst/>
                        </a:rPr>
                        <a:t>, </a:t>
                      </a:r>
                      <a:r>
                        <a:rPr lang="cs-CZ" sz="1800" u="none" strike="noStrike" err="1">
                          <a:effectLst/>
                        </a:rPr>
                        <a:t>z.s</a:t>
                      </a:r>
                      <a:r>
                        <a:rPr lang="cs-CZ" sz="1800" u="none" strike="noStrike">
                          <a:effectLst/>
                        </a:rPr>
                        <a:t>.</a:t>
                      </a:r>
                      <a:endParaRPr lang="cs-CZ" sz="1800" b="1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19,9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13,6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13,3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7,9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54,7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 dirty="0">
                          <a:effectLst/>
                        </a:rPr>
                        <a:t> </a:t>
                      </a:r>
                      <a:r>
                        <a:rPr lang="pt-BR" sz="1800" u="none" strike="noStrike" dirty="0">
                          <a:effectLst/>
                        </a:rPr>
                        <a:t>MAS </a:t>
                      </a:r>
                      <a:r>
                        <a:rPr lang="pt-BR" sz="1800" u="none" strike="noStrike" dirty="0" err="1">
                          <a:effectLst/>
                        </a:rPr>
                        <a:t>Východní</a:t>
                      </a:r>
                      <a:r>
                        <a:rPr lang="pt-BR" sz="1800" u="none" strike="noStrike" dirty="0">
                          <a:effectLst/>
                        </a:rPr>
                        <a:t> </a:t>
                      </a:r>
                      <a:r>
                        <a:rPr lang="pt-BR" sz="1800" u="none" strike="noStrike" dirty="0" err="1">
                          <a:effectLst/>
                        </a:rPr>
                        <a:t>Slovácko</a:t>
                      </a:r>
                      <a:r>
                        <a:rPr lang="pt-BR" sz="1800" u="none" strike="noStrike" dirty="0">
                          <a:effectLst/>
                        </a:rPr>
                        <a:t>, </a:t>
                      </a:r>
                      <a:r>
                        <a:rPr lang="pt-BR" sz="1800" u="none" strike="noStrike" dirty="0" err="1">
                          <a:effectLst/>
                        </a:rPr>
                        <a:t>z.s</a:t>
                      </a:r>
                      <a:r>
                        <a:rPr lang="pt-BR" sz="1800" u="none" strike="noStrike" dirty="0">
                          <a:effectLst/>
                        </a:rPr>
                        <a:t>.</a:t>
                      </a:r>
                      <a:endParaRPr lang="pt-BR" sz="1800" b="1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46,5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17,4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44,4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4,6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13,2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126,1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>
                          <a:effectLst/>
                        </a:rPr>
                        <a:t> </a:t>
                      </a:r>
                      <a:r>
                        <a:rPr lang="pt-BR" sz="1800" u="none" strike="noStrike">
                          <a:effectLst/>
                        </a:rPr>
                        <a:t>MAS </a:t>
                      </a:r>
                      <a:r>
                        <a:rPr lang="pt-BR" sz="1800" u="none" strike="noStrike" err="1">
                          <a:effectLst/>
                        </a:rPr>
                        <a:t>Ploština</a:t>
                      </a:r>
                      <a:r>
                        <a:rPr lang="pt-BR" sz="1800" u="none" strike="noStrike">
                          <a:effectLst/>
                        </a:rPr>
                        <a:t>, </a:t>
                      </a:r>
                      <a:r>
                        <a:rPr lang="pt-BR" sz="1800" u="none" strike="noStrike" err="1">
                          <a:effectLst/>
                        </a:rPr>
                        <a:t>z.s</a:t>
                      </a:r>
                      <a:r>
                        <a:rPr lang="pt-BR" sz="1800" u="none" strike="noStrike">
                          <a:effectLst/>
                        </a:rPr>
                        <a:t>.</a:t>
                      </a:r>
                      <a:endParaRPr lang="pt-BR" sz="1800" b="1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27,7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21,4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9,8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12,6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11,2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82,7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>
                          <a:effectLst/>
                        </a:rPr>
                        <a:t> MAS Rožnovsko, </a:t>
                      </a:r>
                      <a:r>
                        <a:rPr lang="cs-CZ" sz="1800" u="none" strike="noStrike" err="1">
                          <a:effectLst/>
                        </a:rPr>
                        <a:t>z.s</a:t>
                      </a:r>
                      <a:r>
                        <a:rPr lang="cs-CZ" sz="1800" u="none" strike="noStrike">
                          <a:effectLst/>
                        </a:rPr>
                        <a:t>.</a:t>
                      </a:r>
                      <a:endParaRPr lang="cs-CZ" sz="1800" b="1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80,6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37,6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16,7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11,6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16,5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163,0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 dirty="0">
                          <a:effectLst/>
                        </a:rPr>
                        <a:t> MAS Hříběcí hory, </a:t>
                      </a:r>
                      <a:r>
                        <a:rPr lang="cs-CZ" sz="1800" u="none" strike="noStrike" dirty="0" err="1">
                          <a:effectLst/>
                        </a:rPr>
                        <a:t>z.s</a:t>
                      </a:r>
                      <a:r>
                        <a:rPr lang="cs-CZ" sz="1800" u="none" strike="noStrike" dirty="0">
                          <a:effectLst/>
                        </a:rPr>
                        <a:t>.</a:t>
                      </a:r>
                      <a:endParaRPr lang="cs-CZ" sz="1800" b="1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27,2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18,1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9,0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10,0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11,0</a:t>
                      </a:r>
                      <a:endParaRPr lang="cs-CZ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75,3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>
                          <a:effectLst/>
                        </a:rPr>
                        <a:t> MAS </a:t>
                      </a:r>
                      <a:r>
                        <a:rPr lang="cs-CZ" sz="1800" u="none" strike="noStrike" err="1">
                          <a:effectLst/>
                        </a:rPr>
                        <a:t>Sev</a:t>
                      </a:r>
                      <a:r>
                        <a:rPr lang="cs-CZ" sz="1800" u="none" strike="noStrike">
                          <a:effectLst/>
                        </a:rPr>
                        <a:t>. Chřiby a Pomoraví</a:t>
                      </a:r>
                      <a:endParaRPr lang="cs-CZ" sz="1800" b="1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54,0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29,9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15,0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1,0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11,8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111,7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>
                          <a:effectLst/>
                        </a:rPr>
                        <a:t> MAS </a:t>
                      </a:r>
                      <a:r>
                        <a:rPr lang="cs-CZ" sz="1800" u="none" strike="noStrike" err="1">
                          <a:effectLst/>
                        </a:rPr>
                        <a:t>Vizovicko</a:t>
                      </a:r>
                      <a:r>
                        <a:rPr lang="cs-CZ" sz="1800" u="none" strike="noStrike">
                          <a:effectLst/>
                        </a:rPr>
                        <a:t> a </a:t>
                      </a:r>
                      <a:r>
                        <a:rPr lang="cs-CZ" sz="1800" u="none" strike="noStrike" err="1">
                          <a:effectLst/>
                        </a:rPr>
                        <a:t>Slušovicko</a:t>
                      </a:r>
                      <a:endParaRPr lang="cs-CZ" sz="1800" b="1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26,0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16,7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10,0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8,6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61,3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 dirty="0">
                          <a:effectLst/>
                        </a:rPr>
                        <a:t> MAS </a:t>
                      </a:r>
                      <a:r>
                        <a:rPr lang="cs-CZ" sz="1800" u="none" strike="noStrike" dirty="0" err="1">
                          <a:effectLst/>
                        </a:rPr>
                        <a:t>Podhostýnska</a:t>
                      </a:r>
                      <a:endParaRPr lang="cs-CZ" sz="1800" b="1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23,3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19,1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10,4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10,0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9,9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72,7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>
                          <a:effectLst/>
                        </a:rPr>
                        <a:t> </a:t>
                      </a:r>
                      <a:r>
                        <a:rPr lang="pt-BR" sz="1800" u="none" strike="noStrike">
                          <a:effectLst/>
                        </a:rPr>
                        <a:t>MAS </a:t>
                      </a:r>
                      <a:r>
                        <a:rPr lang="cs-CZ" sz="1800" u="none" strike="noStrike">
                          <a:effectLst/>
                        </a:rPr>
                        <a:t>Valašsko – Horní </a:t>
                      </a:r>
                      <a:r>
                        <a:rPr lang="cs-CZ" sz="1800" u="none" strike="noStrike" err="1">
                          <a:effectLst/>
                        </a:rPr>
                        <a:t>Vsacko</a:t>
                      </a:r>
                      <a:endParaRPr lang="pt-BR" sz="1800" b="1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21,3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23,3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3,2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9,6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57,4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>
                          <a:effectLst/>
                        </a:rPr>
                        <a:t> </a:t>
                      </a:r>
                      <a:r>
                        <a:rPr lang="cs-CZ" sz="1800" u="none" strike="noStrike" err="1">
                          <a:effectLst/>
                        </a:rPr>
                        <a:t>Luhačovské</a:t>
                      </a:r>
                      <a:r>
                        <a:rPr lang="cs-CZ" sz="1800" u="none" strike="noStrike">
                          <a:effectLst/>
                        </a:rPr>
                        <a:t> Zálesí</a:t>
                      </a:r>
                      <a:endParaRPr lang="cs-CZ" sz="1800" b="1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32,5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23,0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2,6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10,9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69,0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>
                          <a:effectLst/>
                        </a:rPr>
                        <a:t> MAS Kelečsko-Lešensko-Star.</a:t>
                      </a:r>
                      <a:endParaRPr lang="cs-CZ" sz="1800" b="1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16,9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9,1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7,3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33,3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cs-CZ" sz="1800" u="none" strike="noStrike" kern="1200" dirty="0">
                          <a:solidFill>
                            <a:schemeClr val="dk1"/>
                          </a:solidFill>
                          <a:effectLst/>
                        </a:rPr>
                        <a:t> MAS </a:t>
                      </a:r>
                      <a:r>
                        <a:rPr lang="cs-CZ" sz="1800" u="none" strike="noStrike" dirty="0" err="1">
                          <a:effectLst/>
                        </a:rPr>
                        <a:t>Staroměstsko</a:t>
                      </a:r>
                      <a:endParaRPr lang="cs-CZ" sz="1800" u="none" strike="noStrike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cs-CZ" sz="1800" b="0" u="none" strike="noStrike" kern="1200">
                          <a:solidFill>
                            <a:schemeClr val="dk1"/>
                          </a:solidFill>
                          <a:effectLst/>
                        </a:rPr>
                        <a:t>17,4</a:t>
                      </a:r>
                      <a:endParaRPr lang="cs-CZ" sz="1800" b="0" u="none" strike="noStrike" kern="120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cs-CZ" sz="1800" b="0" u="none" strike="noStrike" kern="1200">
                          <a:solidFill>
                            <a:schemeClr val="dk1"/>
                          </a:solidFill>
                          <a:effectLst/>
                        </a:rPr>
                        <a:t>4,9</a:t>
                      </a:r>
                      <a:endParaRPr lang="cs-CZ" sz="1800" b="0" u="none" strike="noStrike" kern="120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cs-CZ" sz="1800" b="0" u="none" strike="noStrike" kern="1200">
                          <a:solidFill>
                            <a:schemeClr val="dk1"/>
                          </a:solidFill>
                          <a:effectLst/>
                        </a:rPr>
                        <a:t>8,5</a:t>
                      </a:r>
                      <a:endParaRPr lang="cs-CZ" sz="1800" b="0" u="none" strike="noStrike" kern="120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cs-CZ" sz="1800" b="0" u="none" strike="noStrike" kern="1200">
                          <a:solidFill>
                            <a:schemeClr val="dk1"/>
                          </a:solidFill>
                          <a:effectLst/>
                        </a:rPr>
                        <a:t>0</a:t>
                      </a:r>
                      <a:endParaRPr lang="cs-CZ" sz="1800" b="0" u="none" strike="noStrike" kern="120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cs-CZ" sz="1800" b="0" u="none" strike="noStrike" kern="1200">
                          <a:solidFill>
                            <a:schemeClr val="dk1"/>
                          </a:solidFill>
                          <a:effectLst/>
                        </a:rPr>
                        <a:t>7,8</a:t>
                      </a:r>
                      <a:endParaRPr lang="cs-CZ" sz="1800" b="0" u="none" strike="noStrike" kern="120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marL="0" algn="r" defTabSz="914400" rtl="0" eaLnBrk="1" fontAlgn="b" latinLnBrk="0" hangingPunct="1"/>
                      <a:r>
                        <a:rPr lang="cs-CZ" sz="1800" b="1" u="none" strike="noStrike" kern="1200">
                          <a:solidFill>
                            <a:schemeClr val="dk1"/>
                          </a:solidFill>
                          <a:effectLst/>
                        </a:rPr>
                        <a:t>38,6</a:t>
                      </a:r>
                      <a:endParaRPr lang="cs-CZ" sz="1800" b="1" u="none" strike="noStrike" kern="120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2960248293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u="none" strike="noStrike">
                          <a:effectLst/>
                        </a:rPr>
                        <a:t> Jižní Haná</a:t>
                      </a:r>
                      <a:endParaRPr lang="cs-CZ" sz="1800" b="1" i="0" u="none" strike="noStrike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23,6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7,7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9,9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0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0" u="none" strike="noStrike">
                          <a:solidFill>
                            <a:srgbClr val="000000"/>
                          </a:solidFill>
                          <a:effectLst/>
                        </a:rPr>
                        <a:t>8,7</a:t>
                      </a:r>
                      <a:endParaRPr lang="cs-CZ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>
                          <a:solidFill>
                            <a:srgbClr val="000000"/>
                          </a:solidFill>
                          <a:effectLst/>
                        </a:rPr>
                        <a:t>49,9</a:t>
                      </a:r>
                      <a:endParaRPr lang="cs-CZ" sz="18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1" u="none" strike="noStrike" dirty="0">
                          <a:solidFill>
                            <a:srgbClr val="333333"/>
                          </a:solidFill>
                          <a:effectLst/>
                        </a:rPr>
                        <a:t> CELKEM</a:t>
                      </a:r>
                      <a:endParaRPr lang="cs-CZ" sz="1800" b="1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480,5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294,8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123,7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94,5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163,6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1157,2</a:t>
                      </a:r>
                      <a:endParaRPr lang="cs-CZ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325602">
                <a:tc>
                  <a:txBody>
                    <a:bodyPr/>
                    <a:lstStyle/>
                    <a:p>
                      <a:pPr algn="l" fontAlgn="b"/>
                      <a:r>
                        <a:rPr lang="cs-CZ" sz="1800" b="1" u="none" strike="noStrike" dirty="0">
                          <a:solidFill>
                            <a:srgbClr val="333333"/>
                          </a:solidFill>
                          <a:effectLst/>
                        </a:rPr>
                        <a:t> %</a:t>
                      </a:r>
                      <a:endParaRPr lang="cs-CZ" sz="1800" b="1" i="0" u="none" strike="noStrike" dirty="0">
                        <a:solidFill>
                          <a:srgbClr val="333333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41,5%</a:t>
                      </a:r>
                      <a:endParaRPr lang="cs-CZ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25,5%</a:t>
                      </a:r>
                      <a:endParaRPr lang="cs-CZ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10,7%</a:t>
                      </a:r>
                      <a:endParaRPr lang="cs-CZ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8,2%</a:t>
                      </a:r>
                      <a:endParaRPr lang="cs-CZ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14,1%</a:t>
                      </a:r>
                      <a:endParaRPr lang="cs-CZ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cs-CZ" sz="1800" b="1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cs-CZ" sz="1800" b="1" i="1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7" marR="9527" marT="9522" marB="0" anchor="b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pic>
        <p:nvPicPr>
          <p:cNvPr id="7" name="Obrázek 6" descr="Výřez obrazovky">
            <a:extLst>
              <a:ext uri="{FF2B5EF4-FFF2-40B4-BE49-F238E27FC236}">
                <a16:creationId xmlns:a16="http://schemas.microsoft.com/office/drawing/2014/main" id="{B0711A17-AA85-994B-5F52-E1E9B3D01D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95" y="3429000"/>
            <a:ext cx="3294305" cy="235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7376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>
            <a:extLst>
              <a:ext uri="{FF2B5EF4-FFF2-40B4-BE49-F238E27FC236}">
                <a16:creationId xmlns:a16="http://schemas.microsoft.com/office/drawing/2014/main" id="{728A0F72-B6D9-40C1-FA0B-7A88258782F5}"/>
              </a:ext>
            </a:extLst>
          </p:cNvPr>
          <p:cNvSpPr txBox="1"/>
          <p:nvPr/>
        </p:nvSpPr>
        <p:spPr>
          <a:xfrm>
            <a:off x="703384" y="1967029"/>
            <a:ext cx="10785231" cy="2923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cs-CZ" sz="5400" b="1" spc="-5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CO SE DĚJE TEĎ?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endParaRPr lang="cs-CZ" sz="5400" b="1" spc="-50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+mj-cs"/>
            </a:endParaRP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cs-CZ" sz="5400" b="1" spc="-5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PROGRAMOVÉ OBDOBÍ </a:t>
            </a:r>
          </a:p>
          <a:p>
            <a:pPr algn="ctr">
              <a:lnSpc>
                <a:spcPct val="85000"/>
              </a:lnSpc>
              <a:spcBef>
                <a:spcPct val="0"/>
              </a:spcBef>
            </a:pPr>
            <a:r>
              <a:rPr lang="cs-CZ" sz="5400" b="1" spc="-50" dirty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+mj-cs"/>
              </a:rPr>
              <a:t>2021 - 2027</a:t>
            </a:r>
          </a:p>
        </p:txBody>
      </p:sp>
    </p:spTree>
    <p:extLst>
      <p:ext uri="{BB962C8B-B14F-4D97-AF65-F5344CB8AC3E}">
        <p14:creationId xmlns:p14="http://schemas.microsoft.com/office/powerpoint/2010/main" val="1034143737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ktiva">
  <a:themeElements>
    <a:clrScheme name="Retrospektiva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Retrospek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3942</TotalTime>
  <Words>1768</Words>
  <Application>Microsoft Macintosh PowerPoint</Application>
  <PresentationFormat>Širokoúhlá obrazovka</PresentationFormat>
  <Paragraphs>388</Paragraphs>
  <Slides>16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Courier New</vt:lpstr>
      <vt:lpstr>Retrospektiva</vt:lpstr>
      <vt:lpstr>Místní akční skupiny  v programovém období  2021 - 2027</vt:lpstr>
      <vt:lpstr>MÍSTNÍ AKČNÍ SKUPINY V ČR</vt:lpstr>
      <vt:lpstr>CLLD JAKO INTEGROVANÝ NÁSTROJ</vt:lpstr>
      <vt:lpstr>NÁRODNÍ SÍŤ MAS ČR</vt:lpstr>
      <vt:lpstr>Prezentace aplikace PowerPoint</vt:lpstr>
      <vt:lpstr>PŘEHLED MAS VE ZLÍNSKÉM KRAJI</vt:lpstr>
      <vt:lpstr>Prezentace aplikace PowerPoint</vt:lpstr>
      <vt:lpstr>MAS ZK 2014 – 2020 </vt:lpstr>
      <vt:lpstr>Prezentace aplikace PowerPoint</vt:lpstr>
      <vt:lpstr>MAS ZK  2021 – 2027 </vt:lpstr>
      <vt:lpstr>MAS ZK  2021 – 2027 </vt:lpstr>
      <vt:lpstr>MAS ZK  2021 – 2027 </vt:lpstr>
      <vt:lpstr>MAS ZK  2021 – 2027 </vt:lpstr>
      <vt:lpstr>MAS ZK 2021 – 2027, OPŽP</vt:lpstr>
      <vt:lpstr>DALŠÍ AKTIVITY MAS ZK</vt:lpstr>
      <vt:lpstr>DĚKUJI ZA POZORNOST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AKTUÁLNÍ INFORMACE PRO MAS – LEADER/CLLD</dc:title>
  <dc:creator>Honza</dc:creator>
  <cp:lastModifiedBy>Aleš Lahoda</cp:lastModifiedBy>
  <cp:revision>284</cp:revision>
  <dcterms:created xsi:type="dcterms:W3CDTF">2016-03-16T14:32:37Z</dcterms:created>
  <dcterms:modified xsi:type="dcterms:W3CDTF">2023-05-16T06:28:25Z</dcterms:modified>
</cp:coreProperties>
</file>