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63" r:id="rId3"/>
    <p:sldId id="262" r:id="rId4"/>
    <p:sldId id="261" r:id="rId5"/>
    <p:sldId id="264" r:id="rId6"/>
    <p:sldId id="265" r:id="rId7"/>
    <p:sldId id="260" r:id="rId8"/>
    <p:sldId id="257" r:id="rId9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1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Styl Středně sytá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14"/>
    <p:restoredTop sz="94771"/>
  </p:normalViewPr>
  <p:slideViewPr>
    <p:cSldViewPr snapToGrid="0" snapToObjects="1">
      <p:cViewPr varScale="1">
        <p:scale>
          <a:sx n="105" d="100"/>
          <a:sy n="105" d="100"/>
        </p:scale>
        <p:origin x="35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2" d="100"/>
          <a:sy n="82" d="100"/>
        </p:scale>
        <p:origin x="2144" y="16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A237E259-3226-C84C-AD99-810102440F9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ADFAB84A-BE28-A34B-BEA4-5F2B943982A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27AA6A-D6B8-C747-A920-E1F04CB2C357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68D1F3C5-5291-4343-A1D0-F672FBBF3F8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E542EC3B-FAE8-7649-A591-3AC470C4511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415F8A-A1FC-744C-80B3-07E496DD75E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54546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B13926-965A-0B44-A183-59C68FC1A0B9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cs-CZ"/>
              <a:t>Upravte styly předlohy textu.
Druhá úroveň
Třetí úroveň
Čtvrtá úroveň
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921641-1CA2-3A4E-B5C6-29EC959B271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01483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5F356B-A6B7-E144-871D-EA2FA12C04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2738" y="2734143"/>
            <a:ext cx="6096000" cy="1720626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rgbClr val="004180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781D97AB-7B7C-3F46-B4CB-42A3A27BED1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2737" y="4668471"/>
            <a:ext cx="6904893" cy="735867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Bahnschrift" panose="020B050204020402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9EB6CE09-148C-FF49-8968-7105CFC70EB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35701" y="5618040"/>
            <a:ext cx="643804" cy="461309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C824F5E9-3BAA-C146-A22E-6FDA8F8BA79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35701" y="1122363"/>
            <a:ext cx="3594100" cy="10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696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E707BA-515F-B044-9504-4654BB4C3E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0272" y="657726"/>
            <a:ext cx="7519737" cy="868663"/>
          </a:xfrm>
        </p:spPr>
        <p:txBody>
          <a:bodyPr anchor="t">
            <a:normAutofit/>
          </a:bodyPr>
          <a:lstStyle>
            <a:lvl1pPr>
              <a:defRPr sz="4000">
                <a:solidFill>
                  <a:srgbClr val="004180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>
            <a:extLst>
              <a:ext uri="{FF2B5EF4-FFF2-40B4-BE49-F238E27FC236}">
                <a16:creationId xmlns:a16="http://schemas.microsoft.com/office/drawing/2014/main" id="{AC53D522-9B47-264E-9298-0AA00A8647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0272" y="1742975"/>
            <a:ext cx="9123528" cy="3769894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400">
                <a:solidFill>
                  <a:srgbClr val="004180"/>
                </a:solidFill>
                <a:latin typeface="Bahnschrift" panose="020B0502040204020203" pitchFamily="34" charset="0"/>
              </a:defRPr>
            </a:lvl1pPr>
            <a:lvl2pPr>
              <a:defRPr>
                <a:latin typeface="Bahnschrift" panose="020B0502040204020203" pitchFamily="34" charset="0"/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Bahnschrift" panose="020B0502040204020203" pitchFamily="34" charset="0"/>
              </a:defRPr>
            </a:lvl3pPr>
          </a:lstStyle>
          <a:p>
            <a:pPr lvl="0"/>
            <a:r>
              <a:rPr lang="cs-CZ" dirty="0"/>
              <a:t>Upravte styly předlohy textu.
Druhá úroveň
Třetí úroveň
Čtvrtá úroveň
Pátá úroveň</a:t>
            </a: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8FC2666-F7AA-2042-97D3-1BAAE4AB80A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25808" y="6027721"/>
            <a:ext cx="643804" cy="46130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CC745ED2-3702-D54A-B72F-E7622EEC117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594402" y="6027721"/>
            <a:ext cx="1631878" cy="46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62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45F356B-A6B7-E144-871D-EA2FA12C04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2738" y="2734143"/>
            <a:ext cx="6096000" cy="1720626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rgbClr val="004180"/>
                </a:solidFill>
                <a:latin typeface="Bahnschrift" panose="020B0502040204020203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pic>
        <p:nvPicPr>
          <p:cNvPr id="16" name="Obrázek 15">
            <a:extLst>
              <a:ext uri="{FF2B5EF4-FFF2-40B4-BE49-F238E27FC236}">
                <a16:creationId xmlns:a16="http://schemas.microsoft.com/office/drawing/2014/main" id="{C824F5E9-3BAA-C146-A22E-6FDA8F8BA79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76644" y="1122363"/>
            <a:ext cx="3594100" cy="1016000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D984556-592B-4349-9122-1B609D44948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176644" y="5050549"/>
            <a:ext cx="643804" cy="461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304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CB271FC-4E87-B843-B4CA-980B44D7AB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>
            <a:extLst>
              <a:ext uri="{FF2B5EF4-FFF2-40B4-BE49-F238E27FC236}">
                <a16:creationId xmlns:a16="http://schemas.microsoft.com/office/drawing/2014/main" id="{3BAAEFDA-0F18-4E45-86FF-F4421DA72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cs-CZ"/>
              <a:t>Upravte styly předlohy textu.
Druhá úroveň
Třetí úroveň
Čtvrtá úroveň
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CBD715C-D372-4344-8C1F-D6D9AD09F4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0D2093-29E9-3D43-AE36-61EEF16B6FD8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A09D2F0-6016-6B42-86B6-658310896F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B14CAEA-AEED-4449-8EBB-F1711B57F1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122E32-F3FA-3945-8EC8-6094A90D9B2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7852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1" r:id="rId2"/>
    <p:sldLayoutId id="214748366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6263B4E-13AA-A345-82DD-3951ABAE987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32738" y="2734143"/>
            <a:ext cx="7086366" cy="1720626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Stav přípravy nástroje ITI Zlínské aglomerace</a:t>
            </a:r>
            <a:endParaRPr lang="cs-CZ" dirty="0"/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8A6B8BF7-64C3-904D-99E6-F5B2227EA7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32737" y="4513023"/>
            <a:ext cx="6904893" cy="918513"/>
          </a:xfrm>
        </p:spPr>
        <p:txBody>
          <a:bodyPr>
            <a:normAutofit fontScale="85000" lnSpcReduction="20000"/>
          </a:bodyPr>
          <a:lstStyle/>
          <a:p>
            <a:r>
              <a:rPr lang="cs-CZ" dirty="0"/>
              <a:t>Ing</a:t>
            </a:r>
            <a:r>
              <a:rPr lang="cs-CZ" dirty="0" smtClean="0"/>
              <a:t>. et Ing. Martin </a:t>
            </a:r>
            <a:r>
              <a:rPr lang="cs-CZ" dirty="0" smtClean="0"/>
              <a:t>Habuda</a:t>
            </a:r>
          </a:p>
          <a:p>
            <a:endParaRPr lang="cs-CZ" dirty="0" smtClean="0"/>
          </a:p>
          <a:p>
            <a:r>
              <a:rPr lang="cs-CZ" dirty="0" smtClean="0"/>
              <a:t>Jednání RSK ZK, 16. 5. 2023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0205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Pokrok v přípravě v r. 2022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230272" y="1761262"/>
            <a:ext cx="9123528" cy="3999457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cs-CZ" dirty="0" smtClean="0"/>
              <a:t>Zřízena organizační jednotka: Středisko řízení ITI (5 úvazků)</a:t>
            </a:r>
          </a:p>
          <a:p>
            <a:pPr algn="just"/>
            <a:r>
              <a:rPr lang="cs-CZ" dirty="0" smtClean="0"/>
              <a:t>Koncepční část</a:t>
            </a:r>
          </a:p>
          <a:p>
            <a:pPr lvl="1" algn="just"/>
            <a:r>
              <a:rPr lang="cs-CZ" dirty="0" smtClean="0"/>
              <a:t>během 1. pol. r. 2022 – dopracována a provázána s hotovými OP</a:t>
            </a:r>
          </a:p>
          <a:p>
            <a:pPr lvl="1" algn="just"/>
            <a:r>
              <a:rPr lang="cs-CZ" dirty="0" smtClean="0"/>
              <a:t>SEA - nepodléhá</a:t>
            </a:r>
          </a:p>
          <a:p>
            <a:pPr lvl="1" algn="just"/>
            <a:r>
              <a:rPr lang="cs-CZ" dirty="0" smtClean="0"/>
              <a:t>schválena Zastupitelstvem města Zlína – 9/2022</a:t>
            </a:r>
          </a:p>
          <a:p>
            <a:pPr lvl="1" algn="just"/>
            <a:r>
              <a:rPr lang="cs-CZ" dirty="0"/>
              <a:t>s</a:t>
            </a:r>
            <a:r>
              <a:rPr lang="cs-CZ" dirty="0" smtClean="0"/>
              <a:t>chválena ze strany MMR – 3/2023</a:t>
            </a:r>
          </a:p>
          <a:p>
            <a:pPr algn="just"/>
            <a:r>
              <a:rPr lang="cs-CZ" dirty="0" smtClean="0"/>
              <a:t>Pokrok ve vyjednávání finančních alokací</a:t>
            </a:r>
          </a:p>
          <a:p>
            <a:pPr algn="just"/>
            <a:r>
              <a:rPr lang="cs-CZ" dirty="0" smtClean="0"/>
              <a:t>Šetření absorpční kapacity, aktualizace zásobníku, konzultace, průběžná identifikace strategických projektů, diskuse v pracovních skupinách</a:t>
            </a:r>
          </a:p>
          <a:p>
            <a:pPr algn="just"/>
            <a:r>
              <a:rPr lang="cs-CZ" dirty="0" smtClean="0"/>
              <a:t>Zahájení tvorby akčního plánu strategie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04663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Vyjednané finanční alokace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8696799"/>
              </p:ext>
            </p:extLst>
          </p:nvPr>
        </p:nvGraphicFramePr>
        <p:xfrm>
          <a:off x="2230438" y="1743075"/>
          <a:ext cx="9300145" cy="3408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3408">
                  <a:extLst>
                    <a:ext uri="{9D8B030D-6E8A-4147-A177-3AD203B41FA5}">
                      <a16:colId xmlns:a16="http://schemas.microsoft.com/office/drawing/2014/main" val="1454164753"/>
                    </a:ext>
                  </a:extLst>
                </a:gridCol>
                <a:gridCol w="1705776">
                  <a:extLst>
                    <a:ext uri="{9D8B030D-6E8A-4147-A177-3AD203B41FA5}">
                      <a16:colId xmlns:a16="http://schemas.microsoft.com/office/drawing/2014/main" val="3636350972"/>
                    </a:ext>
                  </a:extLst>
                </a:gridCol>
                <a:gridCol w="5570961">
                  <a:extLst>
                    <a:ext uri="{9D8B030D-6E8A-4147-A177-3AD203B41FA5}">
                      <a16:colId xmlns:a16="http://schemas.microsoft.com/office/drawing/2014/main" val="28532363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Program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Částka příspěvku</a:t>
                      </a:r>
                      <a:r>
                        <a:rPr lang="cs-CZ" baseline="0" dirty="0" smtClean="0">
                          <a:latin typeface="Bahnschrift" panose="020B0502040204020203" pitchFamily="34" charset="0"/>
                        </a:rPr>
                        <a:t> Unie</a:t>
                      </a:r>
                      <a:endParaRPr lang="cs-CZ" dirty="0" smtClean="0">
                        <a:latin typeface="Bahnschrift" panose="020B0502040204020203" pitchFamily="34" charset="0"/>
                      </a:endParaRPr>
                    </a:p>
                    <a:p>
                      <a:pPr algn="ct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(mil. Kč)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Poznámka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72168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IROP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976,0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Finální částka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8918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OPD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501,5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Finální částka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93226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OP JAK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136,5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Finální částka</a:t>
                      </a:r>
                      <a:r>
                        <a:rPr lang="cs-CZ" baseline="0" dirty="0" smtClean="0">
                          <a:latin typeface="Bahnschrift" panose="020B0502040204020203" pitchFamily="34" charset="0"/>
                        </a:rPr>
                        <a:t> </a:t>
                      </a:r>
                      <a:r>
                        <a:rPr lang="cs-CZ" dirty="0" smtClean="0">
                          <a:latin typeface="Bahnschrift" panose="020B0502040204020203" pitchFamily="34" charset="0"/>
                        </a:rPr>
                        <a:t>+ 63 mil. Kč SR,</a:t>
                      </a:r>
                      <a:r>
                        <a:rPr lang="cs-CZ" baseline="0" dirty="0" smtClean="0">
                          <a:latin typeface="Bahnschrift" panose="020B0502040204020203" pitchFamily="34" charset="0"/>
                        </a:rPr>
                        <a:t> CZV = 210 mil. Kč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80226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OP TAK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110,0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(max.) Jednání ještě probíhají</a:t>
                      </a:r>
                      <a:r>
                        <a:rPr lang="cs-CZ" baseline="0" dirty="0" smtClean="0">
                          <a:latin typeface="Bahnschrift" panose="020B0502040204020203" pitchFamily="34" charset="0"/>
                        </a:rPr>
                        <a:t>, problematika veř. podpory.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2468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OPŽP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dirty="0" smtClean="0">
                          <a:latin typeface="Bahnschrift" panose="020B0502040204020203" pitchFamily="34" charset="0"/>
                        </a:rPr>
                        <a:t>150,0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>
                          <a:latin typeface="Bahnschrift" panose="020B0502040204020203" pitchFamily="34" charset="0"/>
                        </a:rPr>
                        <a:t>(max.) Jednání ještě probíhají.</a:t>
                      </a:r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482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b="1" dirty="0" smtClean="0">
                          <a:latin typeface="Bahnschrift" panose="020B0502040204020203" pitchFamily="34" charset="0"/>
                        </a:rPr>
                        <a:t>Celkem</a:t>
                      </a:r>
                      <a:endParaRPr lang="cs-CZ" b="1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b="1" dirty="0" smtClean="0">
                          <a:latin typeface="Bahnschrift" panose="020B0502040204020203" pitchFamily="34" charset="0"/>
                        </a:rPr>
                        <a:t>1 874,0</a:t>
                      </a:r>
                      <a:endParaRPr lang="cs-CZ" b="1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cs-CZ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63859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55775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Tvorba akčního plánu strategie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230272" y="1300899"/>
            <a:ext cx="9620352" cy="4619134"/>
          </a:xfrm>
        </p:spPr>
        <p:txBody>
          <a:bodyPr>
            <a:noAutofit/>
          </a:bodyPr>
          <a:lstStyle/>
          <a:p>
            <a:r>
              <a:rPr lang="cs-CZ" sz="1800" dirty="0" smtClean="0"/>
              <a:t>Pro každý program s vyčleněnou finanční alokací je sestavován programový rámec:</a:t>
            </a:r>
          </a:p>
          <a:p>
            <a:pPr lvl="1"/>
            <a:r>
              <a:rPr lang="cs-CZ" sz="1800" dirty="0"/>
              <a:t>t</a:t>
            </a:r>
            <a:r>
              <a:rPr lang="cs-CZ" sz="1800" dirty="0" smtClean="0"/>
              <a:t>extová část</a:t>
            </a:r>
          </a:p>
          <a:p>
            <a:pPr lvl="1"/>
            <a:r>
              <a:rPr lang="cs-CZ" sz="1800" dirty="0"/>
              <a:t>m</a:t>
            </a:r>
            <a:r>
              <a:rPr lang="cs-CZ" sz="1800" dirty="0" smtClean="0"/>
              <a:t>onitorovací indikátory</a:t>
            </a:r>
          </a:p>
          <a:p>
            <a:pPr lvl="1"/>
            <a:r>
              <a:rPr lang="cs-CZ" sz="1800" dirty="0"/>
              <a:t>s</a:t>
            </a:r>
            <a:r>
              <a:rPr lang="cs-CZ" sz="1800" dirty="0" smtClean="0"/>
              <a:t>eznam strategických projektů</a:t>
            </a:r>
          </a:p>
          <a:p>
            <a:pPr lvl="1"/>
            <a:r>
              <a:rPr lang="cs-CZ" sz="1800" dirty="0"/>
              <a:t>f</a:t>
            </a:r>
            <a:r>
              <a:rPr lang="cs-CZ" sz="1800" dirty="0" smtClean="0"/>
              <a:t>inanční plán</a:t>
            </a:r>
          </a:p>
          <a:p>
            <a:r>
              <a:rPr lang="cs-CZ" sz="1800" dirty="0" smtClean="0"/>
              <a:t>Vyhlášení výzev a seminář pro předkladatele – 10/2022</a:t>
            </a:r>
          </a:p>
          <a:p>
            <a:r>
              <a:rPr lang="cs-CZ" sz="1800" dirty="0" smtClean="0"/>
              <a:t>Ukončení příjmu projektových záměrů - 12/2022</a:t>
            </a:r>
          </a:p>
          <a:p>
            <a:r>
              <a:rPr lang="cs-CZ" sz="1800" dirty="0" smtClean="0"/>
              <a:t>Posuzování a schvalování seznamů strategických projektů na straně nositele ITI 1-6/2023</a:t>
            </a:r>
          </a:p>
          <a:p>
            <a:pPr lvl="1"/>
            <a:r>
              <a:rPr lang="cs-CZ" sz="1800" dirty="0" smtClean="0"/>
              <a:t>hodnotitelé</a:t>
            </a:r>
          </a:p>
          <a:p>
            <a:pPr lvl="1"/>
            <a:r>
              <a:rPr lang="cs-CZ" sz="1800" dirty="0"/>
              <a:t>p</a:t>
            </a:r>
            <a:r>
              <a:rPr lang="cs-CZ" sz="1800" dirty="0" smtClean="0"/>
              <a:t>racovní skupiny</a:t>
            </a:r>
          </a:p>
          <a:p>
            <a:pPr lvl="1"/>
            <a:r>
              <a:rPr lang="cs-CZ" sz="1800" dirty="0"/>
              <a:t>Ř</a:t>
            </a:r>
            <a:r>
              <a:rPr lang="cs-CZ" sz="1800" dirty="0" smtClean="0"/>
              <a:t>ídící výbor</a:t>
            </a:r>
          </a:p>
          <a:p>
            <a:pPr lvl="1"/>
            <a:r>
              <a:rPr lang="cs-CZ" sz="1800" dirty="0"/>
              <a:t>v</a:t>
            </a:r>
            <a:r>
              <a:rPr lang="cs-CZ" sz="1800" dirty="0" smtClean="0"/>
              <a:t>olené orgány nositele (RMZ, ZMZ)</a:t>
            </a:r>
          </a:p>
        </p:txBody>
      </p:sp>
    </p:spTree>
    <p:extLst>
      <p:ext uri="{BB962C8B-B14F-4D97-AF65-F5344CB8AC3E}">
        <p14:creationId xmlns:p14="http://schemas.microsoft.com/office/powerpoint/2010/main" val="3246289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/>
              <a:t>Stav přípravy programových rámců ITI Zlínské aglomerace</a:t>
            </a:r>
            <a:endParaRPr lang="cs-CZ" dirty="0"/>
          </a:p>
        </p:txBody>
      </p:sp>
      <p:graphicFrame>
        <p:nvGraphicFramePr>
          <p:cNvPr id="4" name="Zástupný symbol pro obsah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538539"/>
              </p:ext>
            </p:extLst>
          </p:nvPr>
        </p:nvGraphicFramePr>
        <p:xfrm>
          <a:off x="2230438" y="1816227"/>
          <a:ext cx="9428162" cy="3754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44065">
                  <a:extLst>
                    <a:ext uri="{9D8B030D-6E8A-4147-A177-3AD203B41FA5}">
                      <a16:colId xmlns:a16="http://schemas.microsoft.com/office/drawing/2014/main" val="4115288006"/>
                    </a:ext>
                  </a:extLst>
                </a:gridCol>
                <a:gridCol w="2459335">
                  <a:extLst>
                    <a:ext uri="{9D8B030D-6E8A-4147-A177-3AD203B41FA5}">
                      <a16:colId xmlns:a16="http://schemas.microsoft.com/office/drawing/2014/main" val="2686647929"/>
                    </a:ext>
                  </a:extLst>
                </a:gridCol>
                <a:gridCol w="1745954">
                  <a:extLst>
                    <a:ext uri="{9D8B030D-6E8A-4147-A177-3AD203B41FA5}">
                      <a16:colId xmlns:a16="http://schemas.microsoft.com/office/drawing/2014/main" val="1663862807"/>
                    </a:ext>
                  </a:extLst>
                </a:gridCol>
                <a:gridCol w="1252728">
                  <a:extLst>
                    <a:ext uri="{9D8B030D-6E8A-4147-A177-3AD203B41FA5}">
                      <a16:colId xmlns:a16="http://schemas.microsoft.com/office/drawing/2014/main" val="3321942381"/>
                    </a:ext>
                  </a:extLst>
                </a:gridCol>
                <a:gridCol w="2926080">
                  <a:extLst>
                    <a:ext uri="{9D8B030D-6E8A-4147-A177-3AD203B41FA5}">
                      <a16:colId xmlns:a16="http://schemas.microsoft.com/office/drawing/2014/main" val="39475708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Program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Stav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Naplnění alokace projekty</a:t>
                      </a:r>
                    </a:p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(%)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Počet projektů na seznamu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Poznámka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6672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IROP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schválen nositelem, neformální</a:t>
                      </a:r>
                      <a:r>
                        <a:rPr lang="cs-CZ" sz="1600" baseline="0" dirty="0" smtClean="0">
                          <a:latin typeface="Bahnschrift" panose="020B0502040204020203" pitchFamily="34" charset="0"/>
                        </a:rPr>
                        <a:t> konzultace       s ŘO před předložením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 smtClean="0">
                          <a:latin typeface="Bahnschrift" panose="020B0502040204020203" pitchFamily="34" charset="0"/>
                        </a:rPr>
                        <a:t>&gt;</a:t>
                      </a:r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100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42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V některých aktivitách využita možnost přeplnění alokace     v rozsahu 100-130</a:t>
                      </a:r>
                      <a:r>
                        <a:rPr lang="cs-CZ" sz="1600" baseline="0" dirty="0" smtClean="0">
                          <a:latin typeface="Bahnschrift" panose="020B0502040204020203" pitchFamily="34" charset="0"/>
                        </a:rPr>
                        <a:t> %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53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OPD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schválen ŘO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100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5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76896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OP JAK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vrácen ŘO</a:t>
                      </a:r>
                      <a:r>
                        <a:rPr lang="cs-CZ" sz="1600" baseline="0" dirty="0" smtClean="0">
                          <a:latin typeface="Bahnschrift" panose="020B0502040204020203" pitchFamily="34" charset="0"/>
                        </a:rPr>
                        <a:t> k drobné úpravě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100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5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1467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OP TAK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schválen nositelem, zatím nepředložen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100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2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Dopad</a:t>
                      </a:r>
                      <a:r>
                        <a:rPr lang="cs-CZ" sz="1600" baseline="0" dirty="0" smtClean="0">
                          <a:latin typeface="Bahnschrift" panose="020B0502040204020203" pitchFamily="34" charset="0"/>
                        </a:rPr>
                        <a:t> nového nastavení veřejné podpory v řešení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14247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OPŽP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přípraven ke schválení nositelem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100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9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cs-CZ" sz="1600" dirty="0" smtClean="0">
                          <a:latin typeface="Bahnschrift" panose="020B0502040204020203" pitchFamily="34" charset="0"/>
                        </a:rPr>
                        <a:t>ŘO zasahoval do výběru projektů</a:t>
                      </a:r>
                      <a:endParaRPr lang="cs-CZ" sz="1600" dirty="0">
                        <a:latin typeface="Bahnschrift" panose="020B0502040204020203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26894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58167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230272" y="657726"/>
            <a:ext cx="9123528" cy="868663"/>
          </a:xfrm>
        </p:spPr>
        <p:txBody>
          <a:bodyPr>
            <a:normAutofit fontScale="90000"/>
          </a:bodyPr>
          <a:lstStyle/>
          <a:p>
            <a:r>
              <a:rPr lang="cs-CZ" dirty="0" smtClean="0"/>
              <a:t>Nejvýznamnější projekty na schválených seznamech strategických projektů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s-ES" sz="1500" dirty="0"/>
              <a:t>Revitalizace Sadu Svobody ve Zlíně </a:t>
            </a:r>
            <a:r>
              <a:rPr lang="cs-CZ" sz="1500" dirty="0" smtClean="0"/>
              <a:t>- SMZ</a:t>
            </a:r>
          </a:p>
          <a:p>
            <a:pPr>
              <a:spcBef>
                <a:spcPts val="0"/>
              </a:spcBef>
            </a:pPr>
            <a:r>
              <a:rPr lang="es-ES" sz="1500" dirty="0"/>
              <a:t>Revitalizace Velkého kina ve Zlíně </a:t>
            </a:r>
            <a:r>
              <a:rPr lang="cs-CZ" sz="1500" dirty="0" smtClean="0"/>
              <a:t>- SMZ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Depozitáře Otrokovice - dostavba depozitáře, karantény a expozice (Muzeum jihovýchodní </a:t>
            </a:r>
            <a:r>
              <a:rPr lang="cs-CZ" sz="1500" dirty="0" smtClean="0"/>
              <a:t>Moravy)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Obnova vozového parku MHD parciálními trolejbusy a </a:t>
            </a:r>
            <a:r>
              <a:rPr lang="cs-CZ" sz="1500" dirty="0" err="1" smtClean="0"/>
              <a:t>elektrobusy</a:t>
            </a:r>
            <a:r>
              <a:rPr lang="cs-CZ" sz="1500" dirty="0" smtClean="0"/>
              <a:t> (DSZO)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Otrokovice-páteřní cyklostezka Otrokovice - Vizovice - napojení místní části </a:t>
            </a:r>
            <a:r>
              <a:rPr lang="cs-CZ" sz="1500" dirty="0" err="1" smtClean="0"/>
              <a:t>Baťov</a:t>
            </a:r>
            <a:r>
              <a:rPr lang="cs-CZ" sz="1500" dirty="0" smtClean="0"/>
              <a:t> (Město Otrokovice)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Terminál VHD </a:t>
            </a:r>
            <a:r>
              <a:rPr lang="cs-CZ" sz="1500" dirty="0" smtClean="0"/>
              <a:t>– Vizovice (Město Vizovice)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Parkoviště P+R, tř. 3. května, Zlín </a:t>
            </a:r>
            <a:r>
              <a:rPr lang="cs-CZ" sz="1500" dirty="0" smtClean="0"/>
              <a:t>– Malenovice (SMZ)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FVE – výstavba obnovitelného zdroje energie (</a:t>
            </a:r>
            <a:r>
              <a:rPr lang="cs-CZ" sz="1500" dirty="0" smtClean="0"/>
              <a:t>ZOO </a:t>
            </a:r>
            <a:r>
              <a:rPr lang="cs-CZ" sz="1500" dirty="0"/>
              <a:t>a zámek Zlín – Lešná, </a:t>
            </a:r>
            <a:r>
              <a:rPr lang="cs-CZ" sz="1500" dirty="0" err="1"/>
              <a:t>p.o</a:t>
            </a:r>
            <a:r>
              <a:rPr lang="cs-CZ" sz="1500" dirty="0" smtClean="0"/>
              <a:t>.)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Výstavba nových trolejových tratí ve Zlíně a </a:t>
            </a:r>
            <a:r>
              <a:rPr lang="cs-CZ" sz="1500" dirty="0" smtClean="0"/>
              <a:t>Otrokovicích (DSZO)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Inovace v rozvoji řízení dopravy s využitím prvků C2X ve statutárním městě </a:t>
            </a:r>
            <a:r>
              <a:rPr lang="cs-CZ" sz="1500" dirty="0" smtClean="0"/>
              <a:t>Zlíně (SMZ)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Platforma pro mezisektorovou spolupráci v oblasti progresivního </a:t>
            </a:r>
            <a:r>
              <a:rPr lang="cs-CZ" sz="1500" dirty="0" smtClean="0"/>
              <a:t>designu (UTB)</a:t>
            </a:r>
          </a:p>
          <a:p>
            <a:pPr>
              <a:spcBef>
                <a:spcPts val="0"/>
              </a:spcBef>
            </a:pPr>
            <a:r>
              <a:rPr lang="cs-CZ" sz="1500" dirty="0"/>
              <a:t>Univerzitní technologické centrum pro praxi (UTCP</a:t>
            </a:r>
            <a:r>
              <a:rPr lang="cs-CZ" sz="1500" dirty="0" smtClean="0"/>
              <a:t>) (UTB)</a:t>
            </a:r>
          </a:p>
        </p:txBody>
      </p:sp>
    </p:spTree>
    <p:extLst>
      <p:ext uri="{BB962C8B-B14F-4D97-AF65-F5344CB8AC3E}">
        <p14:creationId xmlns:p14="http://schemas.microsoft.com/office/powerpoint/2010/main" val="40069884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Další postup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/>
            <a:r>
              <a:rPr lang="cs-CZ" dirty="0" smtClean="0"/>
              <a:t>Po schválení programových rámců bude možné zahájit vydávání Vyjádření   o souladu s integrovanou strategií </a:t>
            </a:r>
            <a:r>
              <a:rPr lang="cs-CZ" smtClean="0"/>
              <a:t>jednotlivým projektům.</a:t>
            </a:r>
            <a:endParaRPr lang="cs-CZ" dirty="0" smtClean="0"/>
          </a:p>
          <a:p>
            <a:pPr algn="just"/>
            <a:r>
              <a:rPr lang="cs-CZ" dirty="0" smtClean="0"/>
              <a:t>Výzvy nositele – účelem je řídit naplňování cílů, finančního plánu a indikátorů strategie</a:t>
            </a:r>
          </a:p>
          <a:p>
            <a:pPr lvl="1" algn="just"/>
            <a:r>
              <a:rPr lang="cs-CZ" dirty="0" smtClean="0"/>
              <a:t>omezení termínů realizace</a:t>
            </a:r>
          </a:p>
          <a:p>
            <a:pPr lvl="1" algn="just"/>
            <a:r>
              <a:rPr lang="cs-CZ" dirty="0"/>
              <a:t>p</a:t>
            </a:r>
            <a:r>
              <a:rPr lang="cs-CZ" dirty="0" smtClean="0"/>
              <a:t>rověřování připravenosti a rizik</a:t>
            </a:r>
          </a:p>
          <a:p>
            <a:pPr lvl="1" algn="just"/>
            <a:r>
              <a:rPr lang="cs-CZ" dirty="0"/>
              <a:t>j</a:t>
            </a:r>
            <a:r>
              <a:rPr lang="cs-CZ" dirty="0" smtClean="0"/>
              <a:t>ednání předkladatelů – společné hledání nejvhodnějšího řešení</a:t>
            </a:r>
          </a:p>
          <a:p>
            <a:pPr algn="just"/>
            <a:r>
              <a:rPr lang="cs-CZ" dirty="0" smtClean="0"/>
              <a:t>Koordinace přípravy integrovaných projektů, moderování debaty v území.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78927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DF9664B-0D36-2949-AE40-40A7E5BA49C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Děkuji </a:t>
            </a:r>
            <a:r>
              <a:rPr lang="cs-CZ" dirty="0"/>
              <a:t>za pozornost</a:t>
            </a:r>
          </a:p>
        </p:txBody>
      </p:sp>
    </p:spTree>
    <p:extLst>
      <p:ext uri="{BB962C8B-B14F-4D97-AF65-F5344CB8AC3E}">
        <p14:creationId xmlns:p14="http://schemas.microsoft.com/office/powerpoint/2010/main" val="3903548688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521</Words>
  <Application>Microsoft Office PowerPoint</Application>
  <PresentationFormat>Širokoúhlá obrazovka</PresentationFormat>
  <Paragraphs>100</Paragraphs>
  <Slides>8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13" baseType="lpstr">
      <vt:lpstr>Arial</vt:lpstr>
      <vt:lpstr>Bahnschrift</vt:lpstr>
      <vt:lpstr>Calibri</vt:lpstr>
      <vt:lpstr>Calibri Light</vt:lpstr>
      <vt:lpstr>Motiv Office</vt:lpstr>
      <vt:lpstr>Stav přípravy nástroje ITI Zlínské aglomerace</vt:lpstr>
      <vt:lpstr>Pokrok v přípravě v r. 2022</vt:lpstr>
      <vt:lpstr>Vyjednané finanční alokace</vt:lpstr>
      <vt:lpstr>Tvorba akčního plánu strategie</vt:lpstr>
      <vt:lpstr>Stav přípravy programových rámců ITI Zlínské aglomerace</vt:lpstr>
      <vt:lpstr>Nejvýznamnější projekty na schválených seznamech strategických projektů</vt:lpstr>
      <vt:lpstr>Další postup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Microsoft Office User</dc:creator>
  <cp:lastModifiedBy>Habuda Martin</cp:lastModifiedBy>
  <cp:revision>23</cp:revision>
  <dcterms:created xsi:type="dcterms:W3CDTF">2022-10-10T07:44:57Z</dcterms:created>
  <dcterms:modified xsi:type="dcterms:W3CDTF">2023-05-16T06:22:58Z</dcterms:modified>
</cp:coreProperties>
</file>