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jpg" ContentType="application/octet-stream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  <p:sldMasterId id="2147483661" r:id="rId5"/>
    <p:sldMasterId id="2147483673" r:id="rId6"/>
  </p:sldMasterIdLst>
  <p:notesMasterIdLst>
    <p:notesMasterId r:id="rId59"/>
  </p:notesMasterIdLst>
  <p:sldIdLst>
    <p:sldId id="314" r:id="rId7"/>
    <p:sldId id="315" r:id="rId8"/>
    <p:sldId id="267" r:id="rId9"/>
    <p:sldId id="316" r:id="rId10"/>
    <p:sldId id="313" r:id="rId11"/>
    <p:sldId id="318" r:id="rId12"/>
    <p:sldId id="319" r:id="rId13"/>
    <p:sldId id="321" r:id="rId14"/>
    <p:sldId id="322" r:id="rId15"/>
    <p:sldId id="323" r:id="rId16"/>
    <p:sldId id="320" r:id="rId17"/>
    <p:sldId id="277" r:id="rId18"/>
    <p:sldId id="261" r:id="rId19"/>
    <p:sldId id="262" r:id="rId20"/>
    <p:sldId id="263" r:id="rId21"/>
    <p:sldId id="294" r:id="rId22"/>
    <p:sldId id="324" r:id="rId23"/>
    <p:sldId id="325" r:id="rId24"/>
    <p:sldId id="278" r:id="rId25"/>
    <p:sldId id="280" r:id="rId26"/>
    <p:sldId id="295" r:id="rId27"/>
    <p:sldId id="281" r:id="rId28"/>
    <p:sldId id="296" r:id="rId29"/>
    <p:sldId id="297" r:id="rId30"/>
    <p:sldId id="298" r:id="rId31"/>
    <p:sldId id="299" r:id="rId32"/>
    <p:sldId id="300" r:id="rId33"/>
    <p:sldId id="302" r:id="rId34"/>
    <p:sldId id="303" r:id="rId35"/>
    <p:sldId id="304" r:id="rId36"/>
    <p:sldId id="301" r:id="rId37"/>
    <p:sldId id="307" r:id="rId38"/>
    <p:sldId id="283" r:id="rId39"/>
    <p:sldId id="306" r:id="rId40"/>
    <p:sldId id="287" r:id="rId41"/>
    <p:sldId id="311" r:id="rId42"/>
    <p:sldId id="312" r:id="rId43"/>
    <p:sldId id="326" r:id="rId44"/>
    <p:sldId id="327" r:id="rId45"/>
    <p:sldId id="284" r:id="rId46"/>
    <p:sldId id="308" r:id="rId47"/>
    <p:sldId id="309" r:id="rId48"/>
    <p:sldId id="310" r:id="rId49"/>
    <p:sldId id="328" r:id="rId50"/>
    <p:sldId id="329" r:id="rId51"/>
    <p:sldId id="330" r:id="rId52"/>
    <p:sldId id="331" r:id="rId53"/>
    <p:sldId id="333" r:id="rId54"/>
    <p:sldId id="335" r:id="rId55"/>
    <p:sldId id="336" r:id="rId56"/>
    <p:sldId id="337" r:id="rId57"/>
    <p:sldId id="338" r:id="rId58"/>
  </p:sldIdLst>
  <p:sldSz cx="12192000" cy="6858000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宋体" panose="02010600030101010101" pitchFamily="2" charset="-122"/>
      <p:regular r:id="rId64"/>
    </p:embeddedFont>
    <p:embeddedFont>
      <p:font typeface="Arial Black" panose="020B0A04020102020204" pitchFamily="34" charset="0"/>
      <p:regular r:id="rId65"/>
      <p:bold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9" roundtripDataSignature="AMtx7mjk5HdnfLhgfRB4/Y0nvF4yXcs1E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00"/>
    <a:srgbClr val="00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16A0A06-CC88-4BF1-91F1-3E4C482A97EF}">
  <a:tblStyle styleId="{816A0A06-CC88-4BF1-91F1-3E4C482A97EF}" styleName="Table_0">
    <a:wholeTbl>
      <a:tcTxStyle b="off" i="off">
        <a:font>
          <a:latin typeface="Arial"/>
          <a:ea typeface="Arial"/>
          <a:cs typeface="Arial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BF5"/>
          </a:solidFill>
        </a:fill>
      </a:tcStyle>
    </a:wholeTbl>
    <a:band1H>
      <a:tcTxStyle/>
      <a:tcStyle>
        <a:tcBdr/>
        <a:fill>
          <a:solidFill>
            <a:srgbClr val="CDD4EA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DD4EA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Arial"/>
          <a:ea typeface="Arial"/>
          <a:cs typeface="Arial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rial"/>
          <a:ea typeface="Arial"/>
          <a:cs typeface="Arial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7D1B89A-1C33-4F39-970F-157F745D960B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14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font" Target="fonts/font4.fntdata"/><Relationship Id="rId7" Type="http://schemas.openxmlformats.org/officeDocument/2006/relationships/slide" Target="slides/slide1.xml"/><Relationship Id="rId71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font" Target="fonts/font7.fntdata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font" Target="fonts/font2.fntdata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font" Target="fonts/font1.fntdata"/><Relationship Id="rId65" Type="http://schemas.openxmlformats.org/officeDocument/2006/relationships/font" Target="fonts/font6.fntdata"/><Relationship Id="rId7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font" Target="fonts/font5.fntdata"/><Relationship Id="rId69" Type="http://customschemas.google.com/relationships/presentationmetadata" Target="metadata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72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notesMaster" Target="notesMasters/notesMaster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font" Target="fonts/font3.fntdata"/><Relationship Id="rId7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2052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039699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551770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24416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901343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88312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0661728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94834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112026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2033962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6089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775889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98945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4925642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027135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276287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109724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001954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133116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5081755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6876186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932380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647153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95458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781455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72405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5596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5609037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32258846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8828847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595279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6705327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760309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256274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703472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" name="Google Shape;9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003170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8" name="Google Shape;128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4" name="Google Shape;144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obsah">
  <p:cSld name="Nadpis a obsah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4"/>
          <p:cNvSpPr/>
          <p:nvPr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Google Shape;21;p14"/>
          <p:cNvSpPr txBox="1">
            <a:spLocks noGrp="1"/>
          </p:cNvSpPr>
          <p:nvPr>
            <p:ph type="body" idx="1"/>
          </p:nvPr>
        </p:nvSpPr>
        <p:spPr>
          <a:xfrm>
            <a:off x="422026" y="1679353"/>
            <a:ext cx="11264900" cy="4600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>
                <a:latin typeface="Arial"/>
                <a:ea typeface="Arial"/>
                <a:cs typeface="Arial"/>
                <a:sym typeface="Arial"/>
              </a:defRPr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>
                <a:latin typeface="Arial"/>
                <a:ea typeface="Arial"/>
                <a:cs typeface="Arial"/>
                <a:sym typeface="Arial"/>
              </a:defRPr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>
                <a:latin typeface="Arial"/>
                <a:ea typeface="Arial"/>
                <a:cs typeface="Arial"/>
                <a:sym typeface="Arial"/>
              </a:defRPr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>
                <a:latin typeface="Arial"/>
                <a:ea typeface="Arial"/>
                <a:cs typeface="Arial"/>
                <a:sym typeface="Arial"/>
              </a:defRPr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>
                <a:latin typeface="Arial"/>
                <a:ea typeface="Arial"/>
                <a:cs typeface="Arial"/>
                <a:sym typeface="Arial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2" name="Google Shape;22;p14"/>
          <p:cNvSpPr txBox="1">
            <a:spLocks noGrp="1"/>
          </p:cNvSpPr>
          <p:nvPr>
            <p:ph type="dt" idx="10"/>
          </p:nvPr>
        </p:nvSpPr>
        <p:spPr>
          <a:xfrm>
            <a:off x="422026" y="6111875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4"/>
          <p:cNvSpPr txBox="1">
            <a:spLocks noGrp="1"/>
          </p:cNvSpPr>
          <p:nvPr>
            <p:ph type="ftr" idx="11"/>
          </p:nvPr>
        </p:nvSpPr>
        <p:spPr>
          <a:xfrm>
            <a:off x="4038600" y="610260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 b="0" i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lvl="1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lvl="2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lvl="3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lvl="4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lvl="5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lvl="6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lvl="7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lvl="8" indent="0" algn="r">
              <a:spcBef>
                <a:spcPts val="0"/>
              </a:spcBef>
              <a:buNone/>
              <a:defRPr sz="4000" b="0" i="1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b="1" i="0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hlaví oddílu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0FF8C54-ADC3-FB41-8FA8-5442DAA0E7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53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CA4094-DA60-0047-89AF-3ECD26EBCBC6}" type="datetime1">
              <a:rPr lang="cs-CZ" smtClean="0"/>
              <a:t>16.05.2023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B99A2F4-445F-3B40-9D23-8AB4D4FE04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2D341A6C-DE7B-3344-BDB9-8EFB140281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5150126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72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D7C209FA-AB6E-2841-B554-164C048ED5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4563562"/>
            <a:ext cx="5150126" cy="1655762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A9D1F263-5082-D040-8558-9E708E7123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096000" y="580541"/>
            <a:ext cx="5499652" cy="5638783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b="0" i="1"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/>
            </a:lvl2pPr>
            <a:lvl3pPr marL="1143000" indent="-228600">
              <a:buFont typeface="Wingdings" pitchFamily="2" charset="2"/>
              <a:buChar char="§"/>
              <a:defRPr/>
            </a:lvl3pPr>
            <a:lvl4pPr marL="1600200" indent="-228600">
              <a:buFont typeface="Wingdings" pitchFamily="2" charset="2"/>
              <a:buChar char="§"/>
              <a:defRPr/>
            </a:lvl4pPr>
            <a:lvl5pPr marL="2057400" indent="-228600"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 b="0" i="1" dirty="0">
                <a:latin typeface="Degular" pitchFamily="82" charset="0"/>
              </a:rPr>
              <a:t>zde vložte fotku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90623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8301C3-EDD8-8443-9B23-624712369A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ABF2C62-EAA8-FD46-AB0C-AFB46182D94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81FEBD6D-B94A-4C40-AA98-1C5062D62E1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3144E17-280E-3341-A412-19E1FCCEF808}" type="datetime1">
              <a:rPr lang="cs-CZ" smtClean="0"/>
              <a:t>16.05.2023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6001B55-F3D8-B245-916B-3D87F5313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A3B028F9-C99B-2345-BCCE-D5C768B7CA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8" name="Obdélník 7">
            <a:extLst>
              <a:ext uri="{FF2B5EF4-FFF2-40B4-BE49-F238E27FC236}">
                <a16:creationId xmlns:a16="http://schemas.microsoft.com/office/drawing/2014/main" id="{1F83C6B9-51BF-354A-813E-1E819CCC41A1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0A18D240-3BE2-B74D-A516-B0F270362F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93797459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960D600-9E1D-644E-955C-AB90DEDEA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72E7F195-0ECA-5B4E-A9CE-6F805D887D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369F282E-870E-E74D-944D-04EE93DED5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15EF3A7-92DE-084B-987D-EA36395928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BC139B72-6DD2-A340-833A-5DC55CEC54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5E85617-9B28-DF47-BAEC-26C747C8C48A}" type="datetime1">
              <a:rPr lang="cs-CZ" smtClean="0"/>
              <a:t>16.05.2023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4101F343-B190-BE48-9F5D-5B2FD4CDF2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5E1B4949-59AC-7B49-9256-34E0F63B3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10" name="Obdélník 9">
            <a:extLst>
              <a:ext uri="{FF2B5EF4-FFF2-40B4-BE49-F238E27FC236}">
                <a16:creationId xmlns:a16="http://schemas.microsoft.com/office/drawing/2014/main" id="{ECF809C9-6CD1-224D-B38B-D9054EF10F1C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D4AA426A-68B9-3C47-AFEB-D3AC3F0BF8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9361534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467392C5-49AE-E548-81A5-FC459F4C385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A9F845A-1646-B040-9BDE-B0949ABAA815}" type="datetime1">
              <a:rPr lang="cs-CZ" smtClean="0"/>
              <a:t>16.05.2023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27EE62BF-0652-CC49-B1C6-740D979D66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A1BE27E5-F9AD-FA40-BB59-77DCC9C5FF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6B4FD313-B4A8-0A46-A50D-B31C9DA87A8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01BCA978-992E-9541-9BE1-4AF26B9D8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12089467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7866500E-7FAE-3947-9DAD-FBA5BC7E956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B0C0A0B-5067-DE47-AFC8-F97D18BD4B1F}" type="datetime1">
              <a:rPr lang="cs-CZ" smtClean="0"/>
              <a:t>16.05.2023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358ACE9A-9F8E-CA4C-B782-EFD36998EE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6A900C6D-9313-3E4C-B392-797DCC38C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1213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C8F003-A3D3-034D-9720-A29A641DBB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6C9885-78EF-7E49-B9B7-55A0262D40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CB5D9DD-0ECA-C54D-88FB-0C68D8DF3F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3430A157-10E2-3A41-9082-3C345EC0316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E67CFD3-BCAB-884C-9D47-4C8AA78F6E8C}" type="datetime1">
              <a:rPr lang="cs-CZ" smtClean="0"/>
              <a:t>16.05.2023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644CFB0E-3ED7-644D-9D3C-61F36A5F5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8B83830-1354-2D43-AE7D-380C4FEA2A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77208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046E36E-C6D9-964D-B45E-DBD89DD49C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25845132-64BF-844A-8C4F-0A043DE08D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7262657-9F70-6F44-BA53-3669D8E34F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FF32EC5D-74A5-B64D-AAF7-CD3ACB694B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05ACCB-DF1B-A540-A5D2-32650422C0FD}" type="datetime1">
              <a:rPr lang="cs-CZ" smtClean="0"/>
              <a:t>16.05.2023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87C7E311-A125-DB47-B7CE-65018DAA4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F1CC73E3-49F8-B845-AD36-F5386031C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10473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8CA75BC3-4017-C342-A2A7-3958F6DBCB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819803EF-32E5-1145-A509-F7994F4EDF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21651C8-0589-0A4E-A648-43E7970689D8}" type="datetime1">
              <a:rPr lang="cs-CZ" smtClean="0"/>
              <a:t>16.05.2023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4D0D550-6A80-2244-AA4F-0A3275A4AF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5F316BE-2998-1E4A-83A9-D9050107C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57D43A2-98E4-B24E-9228-7624BE346F8E}" type="slidenum">
              <a:rPr lang="cs-CZ" smtClean="0"/>
              <a:t>‹#›</a:t>
            </a:fld>
            <a:endParaRPr lang="cs-CZ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662E07EA-F260-7549-976E-B5A77B1A6F8B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38936CAC-5922-E64E-B61E-0EBB8C2FF15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9088635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erečný slide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Nadpis 1">
            <a:extLst>
              <a:ext uri="{FF2B5EF4-FFF2-40B4-BE49-F238E27FC236}">
                <a16:creationId xmlns:a16="http://schemas.microsoft.com/office/drawing/2014/main" id="{5CC4AAD7-5472-9243-9B53-33AAA4C37C1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  <a:noFill/>
        </p:spPr>
        <p:txBody>
          <a:bodyPr anchor="t">
            <a:noAutofit/>
          </a:bodyPr>
          <a:lstStyle>
            <a:lvl1pPr algn="l">
              <a:lnSpc>
                <a:spcPct val="70000"/>
              </a:lnSpc>
              <a:defRPr sz="96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Děkujeme</a:t>
            </a:r>
            <a:br>
              <a:rPr lang="cs-CZ" dirty="0"/>
            </a:br>
            <a:r>
              <a:rPr lang="cs-CZ" dirty="0"/>
              <a:t>za pozornost</a:t>
            </a:r>
          </a:p>
        </p:txBody>
      </p:sp>
      <p:sp>
        <p:nvSpPr>
          <p:cNvPr id="8" name="Podnadpis 2">
            <a:extLst>
              <a:ext uri="{FF2B5EF4-FFF2-40B4-BE49-F238E27FC236}">
                <a16:creationId xmlns:a16="http://schemas.microsoft.com/office/drawing/2014/main" id="{AAF84FE4-A791-154D-8D89-7AE14B2F073F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95300" y="4736873"/>
            <a:ext cx="9144000" cy="1655762"/>
          </a:xfrm>
          <a:prstGeom prst="rect">
            <a:avLst/>
          </a:prstGeom>
          <a:noFill/>
        </p:spPr>
        <p:txBody>
          <a:bodyPr anchor="b"/>
          <a:lstStyle>
            <a:lvl1pPr marL="0" indent="0" algn="l">
              <a:lnSpc>
                <a:spcPct val="60000"/>
              </a:lnSpc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Krajský úřad ZK</a:t>
            </a:r>
          </a:p>
          <a:p>
            <a:r>
              <a:rPr lang="cs-CZ" dirty="0"/>
              <a:t>Třída Tomáše Bati 21</a:t>
            </a:r>
          </a:p>
          <a:p>
            <a:r>
              <a:rPr lang="cs-CZ" dirty="0"/>
              <a:t>Zlín 761 90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E34A837E-901A-C645-93E3-46FC598A67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315828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07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Jenom nadpis">
  <p:cSld name="Jenom nadpis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58" name="Google Shape;58;p19"/>
          <p:cNvSpPr/>
          <p:nvPr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9"/>
          <p:cNvSpPr txBox="1"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b="1" i="0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382440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1197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031443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6040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727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44974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9633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90866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79880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919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ázdný" type="blank">
  <p:cSld name="BLANK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sah s titulkem" type="objTx">
  <p:cSld name="OBJECT_WITH_CAPTION_TEX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▪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▪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▪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▪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7" name="Google Shape;67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8" name="Google Shape;6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brázek s titulkem" type="picTx">
  <p:cSld name="PICTURE_WITH_CAPTION_TEX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74" name="Google Shape;74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adpis a svislý text">
  <p:cSld name="Nadpis a svislý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▪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0" name="Google Shape;80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  <p:sp>
        <p:nvSpPr>
          <p:cNvPr id="83" name="Google Shape;83;p23"/>
          <p:cNvSpPr/>
          <p:nvPr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23"/>
          <p:cNvSpPr txBox="1">
            <a:spLocks noGrp="1"/>
          </p:cNvSpPr>
          <p:nvPr>
            <p:ph type="title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 Black"/>
              <a:buNone/>
              <a:defRPr b="1" i="0"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Úvodní snímek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288479-C83F-D340-AC78-BAEA2E3FC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B8C09E-EFCA-AB4C-BA83-68F103555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E9F0EB4-8389-0C47-86B2-1847372CE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09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F288479-C83F-D340-AC78-BAEA2E3FCD6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5300" y="406400"/>
            <a:ext cx="9144000" cy="30226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8800" b="1" i="0" spc="50" baseline="0">
                <a:latin typeface="Arial" panose="020B0604020202020204" pitchFamily="34" charset="0"/>
              </a:defRPr>
            </a:lvl1pPr>
          </a:lstStyle>
          <a:p>
            <a:r>
              <a:rPr lang="cs-CZ" dirty="0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66B8C09E-EFCA-AB4C-BA83-68F103555CE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5300" y="3429000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0" i="0">
                <a:latin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 dirty="0"/>
              <a:t>Kliknutím můžete upravit styl předlohy.</a:t>
            </a:r>
          </a:p>
        </p:txBody>
      </p:sp>
      <p:pic>
        <p:nvPicPr>
          <p:cNvPr id="9" name="Obrázek 8">
            <a:extLst>
              <a:ext uri="{FF2B5EF4-FFF2-40B4-BE49-F238E27FC236}">
                <a16:creationId xmlns:a16="http://schemas.microsoft.com/office/drawing/2014/main" id="{9E9F0EB4-8389-0C47-86B2-1847372CE24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547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délník 11">
            <a:extLst>
              <a:ext uri="{FF2B5EF4-FFF2-40B4-BE49-F238E27FC236}">
                <a16:creationId xmlns:a16="http://schemas.microsoft.com/office/drawing/2014/main" id="{A8EB467B-1B72-0844-8B4A-9B97214D320E}"/>
              </a:ext>
            </a:extLst>
          </p:cNvPr>
          <p:cNvSpPr/>
          <p:nvPr userDrawn="1"/>
        </p:nvSpPr>
        <p:spPr>
          <a:xfrm>
            <a:off x="0" y="0"/>
            <a:ext cx="12192000" cy="1311965"/>
          </a:xfrm>
          <a:prstGeom prst="rect">
            <a:avLst/>
          </a:prstGeom>
          <a:solidFill>
            <a:srgbClr val="FFD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CED2B99-8320-C74A-A004-6A87A98F4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2026" y="1679353"/>
            <a:ext cx="11264900" cy="4600272"/>
          </a:xfrm>
          <a:prstGeom prst="rect">
            <a:avLst/>
          </a:prstGeom>
        </p:spPr>
        <p:txBody>
          <a:bodyPr/>
          <a:lstStyle>
            <a:lvl1pPr marL="2286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1pPr>
            <a:lvl2pPr marL="6858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2pPr>
            <a:lvl3pPr marL="11430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3pPr>
            <a:lvl4pPr marL="16002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4pPr>
            <a:lvl5pPr marL="2057400" indent="-228600">
              <a:buFont typeface="Wingdings" pitchFamily="2" charset="2"/>
              <a:buChar char="§"/>
              <a:defRPr>
                <a:latin typeface="Arial" panose="020B0604020202020204" pitchFamily="34" charset="0"/>
              </a:defRPr>
            </a:lvl5pPr>
          </a:lstStyle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516D43F-5937-FB4B-BEE5-73342504779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22026" y="6111875"/>
            <a:ext cx="27432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298322F3-296F-D94B-BA69-5E3C08C45827}" type="datetime1">
              <a:rPr lang="cs-CZ" smtClean="0"/>
              <a:pPr/>
              <a:t>16.05.2023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E6DB1C5-5CB2-4642-83AF-2F13EDC3DB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02600"/>
            <a:ext cx="4114800" cy="365125"/>
          </a:xfrm>
          <a:prstGeom prst="rect">
            <a:avLst/>
          </a:prstGeom>
        </p:spPr>
        <p:txBody>
          <a:bodyPr anchor="b"/>
          <a:lstStyle>
            <a:lvl1pPr>
              <a:defRPr b="0" i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3B7E0B1-A765-BD4B-88A5-DD684EA5E1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</p:spPr>
        <p:txBody>
          <a:bodyPr anchor="b"/>
          <a:lstStyle>
            <a:lvl1pPr>
              <a:defRPr sz="4000" b="0" i="1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B0A28088-5B5E-0D49-8009-650A01CA55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2026" y="367388"/>
            <a:ext cx="11264900" cy="931325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b="1" i="0">
                <a:latin typeface="Arial Black" panose="020B0A04020102020204" pitchFamily="34" charset="0"/>
              </a:defRPr>
            </a:lvl1pPr>
          </a:lstStyle>
          <a:p>
            <a:r>
              <a:rPr lang="cs-CZ" sz="4000" dirty="0"/>
              <a:t>Nadpis</a:t>
            </a:r>
          </a:p>
        </p:txBody>
      </p:sp>
    </p:spTree>
    <p:extLst>
      <p:ext uri="{BB962C8B-B14F-4D97-AF65-F5344CB8AC3E}">
        <p14:creationId xmlns:p14="http://schemas.microsoft.com/office/powerpoint/2010/main" val="21750977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  <a:defRPr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68BBF5F4-3DF4-D44B-9838-6CB84E6AAB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555FD67A-23F8-3A4C-8A09-6F2FFDD28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Po kliknutí můžete upravovat styly textu v předloze.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3E14E2A-7861-2E4E-AE70-2C50E156B6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A7EFC59B-10BD-D14D-AB9A-171FF071635D}" type="datetime1">
              <a:rPr lang="cs-CZ" smtClean="0"/>
              <a:pPr/>
              <a:t>16.05.2023</a:t>
            </a:fld>
            <a:endParaRPr lang="cs-CZ" dirty="0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41FCBC8-96E6-C244-ACD4-C5CE32D244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cs-CZ" dirty="0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42C4FB4-DF05-094A-A789-D60084923A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157D43A2-98E4-B24E-9228-7624BE346F8E}" type="slidenum">
              <a:rPr lang="cs-CZ" smtClean="0"/>
              <a:pPr/>
              <a:t>‹#›</a:t>
            </a:fld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081772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itchFamily="2" charset="2"/>
        <a:buChar char="§"/>
        <a:defRPr sz="2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4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20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27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sk-zk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r.cz/cs/microsites/uzemni-dimenze/dokumenty-(1)/analyzy/dokumenty/narodni-stala-konference)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rsk-zk.cz/" TargetMode="External"/><Relationship Id="rId4" Type="http://schemas.openxmlformats.org/officeDocument/2006/relationships/hyperlink" Target="https://www.projektovezamery.cz/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464F62-C66D-7747-AE1D-B986173248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1560" y="-621792"/>
            <a:ext cx="10681878" cy="1645920"/>
          </a:xfrm>
        </p:spPr>
        <p:txBody>
          <a:bodyPr anchor="t">
            <a:normAutofit fontScale="90000"/>
          </a:bodyPr>
          <a:lstStyle/>
          <a:p>
            <a:pPr algn="ctr">
              <a:lnSpc>
                <a:spcPct val="100000"/>
              </a:lnSpc>
            </a:pPr>
            <a:r>
              <a:rPr lang="cs-CZ" sz="3200" dirty="0" smtClean="0">
                <a:latin typeface="+mj-lt"/>
              </a:rPr>
              <a:t>38. jednání</a:t>
            </a:r>
            <a:r>
              <a:rPr lang="cs-CZ" dirty="0" smtClean="0">
                <a:latin typeface="+mj-lt"/>
              </a:rPr>
              <a:t> </a:t>
            </a:r>
            <a:br>
              <a:rPr lang="cs-CZ" dirty="0" smtClean="0">
                <a:latin typeface="+mj-lt"/>
              </a:rPr>
            </a:br>
            <a:r>
              <a:rPr lang="cs-CZ" dirty="0" smtClean="0">
                <a:latin typeface="+mj-lt"/>
              </a:rPr>
              <a:t>REGIONÁLNÍ STÁLÉ KONFERENCE</a:t>
            </a:r>
            <a:br>
              <a:rPr lang="cs-CZ" dirty="0" smtClean="0">
                <a:latin typeface="+mj-lt"/>
              </a:rPr>
            </a:br>
            <a:r>
              <a:rPr lang="cs-CZ" dirty="0" smtClean="0">
                <a:latin typeface="+mj-lt"/>
              </a:rPr>
              <a:t>Zlínského kraje</a:t>
            </a:r>
            <a:endParaRPr lang="cs-CZ" sz="8800" b="1" spc="50" dirty="0">
              <a:latin typeface="+mj-lt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470C84C-FA25-4B48-8EA5-40D03BC1564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1560" y="5102208"/>
            <a:ext cx="9144000" cy="407187"/>
          </a:xfrm>
        </p:spPr>
        <p:txBody>
          <a:bodyPr anchor="t">
            <a:normAutofit fontScale="70000" lnSpcReduction="20000"/>
          </a:bodyPr>
          <a:lstStyle/>
          <a:p>
            <a:pPr algn="l"/>
            <a:r>
              <a:rPr lang="cs-CZ" altLang="cs-CZ" dirty="0">
                <a:latin typeface="+mj-lt"/>
              </a:rPr>
              <a:t>Zlín, </a:t>
            </a:r>
            <a:r>
              <a:rPr lang="cs-CZ" altLang="cs-CZ" dirty="0" smtClean="0">
                <a:latin typeface="+mj-lt"/>
              </a:rPr>
              <a:t>16. května 2023</a:t>
            </a:r>
            <a:endParaRPr lang="cs-CZ" dirty="0">
              <a:latin typeface="+mj-lt"/>
            </a:endParaRP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B0ABEF9-ECA7-5A40-B7C6-1FD962DE9D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7437" y="5509395"/>
            <a:ext cx="3042271" cy="883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560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61542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700" y="326825"/>
            <a:ext cx="8641590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Výroční zpráva RSK za rok 2022</a:t>
            </a:r>
            <a:endParaRPr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sz="2000" i="1" dirty="0"/>
              <a:t>Cílem výroční zprávy je popsat aktivity RSK, jejích pracovních skupin a sekretariátu v průběhu </a:t>
            </a:r>
            <a:r>
              <a:rPr lang="cs-CZ" sz="2000" i="1" dirty="0" smtClean="0"/>
              <a:t>roku 2022. </a:t>
            </a:r>
            <a:endParaRPr lang="cs-CZ" sz="2000" i="1" dirty="0"/>
          </a:p>
          <a:p>
            <a:pPr marL="0" lvl="0" indent="0">
              <a:spcBef>
                <a:spcPts val="1600"/>
              </a:spcBef>
              <a:buNone/>
            </a:pPr>
            <a:r>
              <a:rPr lang="cs-CZ" sz="2000" i="1" dirty="0"/>
              <a:t>Struktura dána ze strany MMR – jednotné informace za kraje, zhodnocení efektivity činností, vyhodnocení rizik, zaměření na další rozvoj aktivit RSK v r. </a:t>
            </a:r>
            <a:r>
              <a:rPr lang="cs-CZ" sz="2000" i="1" dirty="0" smtClean="0"/>
              <a:t>2023.</a:t>
            </a:r>
            <a:endParaRPr lang="cs-CZ" sz="2000" i="1" dirty="0"/>
          </a:p>
          <a:p>
            <a:pPr marL="0" lvl="0" indent="0">
              <a:spcBef>
                <a:spcPts val="1600"/>
              </a:spcBef>
              <a:buNone/>
            </a:pPr>
            <a:endParaRPr lang="cs-CZ" sz="1000" dirty="0"/>
          </a:p>
          <a:p>
            <a:pPr marL="0" lvl="0" indent="0">
              <a:spcBef>
                <a:spcPts val="600"/>
              </a:spcBef>
              <a:buNone/>
            </a:pPr>
            <a:r>
              <a:rPr lang="cs-CZ" sz="2000" b="1" dirty="0"/>
              <a:t>Hlavní aktivity RSK ZK za r. </a:t>
            </a:r>
            <a:r>
              <a:rPr lang="cs-CZ" sz="2000" b="1" dirty="0" smtClean="0"/>
              <a:t>2022: </a:t>
            </a:r>
            <a:endParaRPr lang="cs-CZ" sz="2000" b="1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příprava, schválení i aktualizace Regionálních akčních plánů </a:t>
            </a:r>
            <a:r>
              <a:rPr lang="cs-CZ" sz="1800" dirty="0"/>
              <a:t>2021+ </a:t>
            </a:r>
            <a:r>
              <a:rPr lang="cs-CZ" sz="1800" dirty="0" smtClean="0"/>
              <a:t>(střední školy, silnice II. tříd, zdravotnická záchranná služba, </a:t>
            </a:r>
            <a:r>
              <a:rPr lang="cs-CZ" sz="1800" dirty="0" err="1" smtClean="0"/>
              <a:t>deinstitucionalizace</a:t>
            </a:r>
            <a:r>
              <a:rPr lang="cs-CZ" sz="1800" dirty="0" smtClean="0"/>
              <a:t> soc. služeb),</a:t>
            </a:r>
            <a:endParaRPr lang="cs-CZ" sz="1800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hodnocení projektů kulturních a kreativních center do výzvy Národního plánu obnovy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zpracování a projednání Případové studie HSOÚ ORP Bystřice pod Hostýnem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komunikace s MAP (vymezování území a nositelů MAP III, administrace zveřejňování rámců MAP), </a:t>
            </a:r>
            <a:r>
              <a:rPr lang="cs-CZ" sz="1800" dirty="0" err="1" smtClean="0"/>
              <a:t>Czechinvest</a:t>
            </a:r>
            <a:r>
              <a:rPr lang="cs-CZ" sz="1800" dirty="0" smtClean="0"/>
              <a:t> (databáze </a:t>
            </a:r>
            <a:r>
              <a:rPr lang="cs-CZ" sz="1800" dirty="0" err="1" smtClean="0"/>
              <a:t>brownfields</a:t>
            </a:r>
            <a:r>
              <a:rPr lang="cs-CZ" sz="1800" dirty="0" smtClean="0"/>
              <a:t> pro připravované výzvy), </a:t>
            </a:r>
            <a:endParaRPr lang="cs-CZ" sz="1800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2 semináře </a:t>
            </a:r>
            <a:r>
              <a:rPr lang="cs-CZ" sz="1800" dirty="0"/>
              <a:t>pro </a:t>
            </a:r>
            <a:r>
              <a:rPr lang="cs-CZ" sz="1800" dirty="0" smtClean="0"/>
              <a:t>starosty a územní partnery (10/22 - nakládání s odpady, 11/22 - energetika) a řešení dalších témat SMART Region v rámci ustavené pracovní skupiny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1800" dirty="0" smtClean="0"/>
              <a:t>spuštění webu </a:t>
            </a:r>
            <a:r>
              <a:rPr lang="cs-CZ" sz="1800" dirty="0" smtClean="0">
                <a:hlinkClick r:id="rId3"/>
              </a:rPr>
              <a:t>www.rsk-zk.cz</a:t>
            </a:r>
            <a:r>
              <a:rPr lang="cs-CZ" sz="1800" dirty="0" smtClean="0"/>
              <a:t> </a:t>
            </a:r>
            <a:endParaRPr lang="cs-CZ" sz="18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11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1668039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698" y="450650"/>
            <a:ext cx="11348917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Analýza využití fondů EU na území Zlínského kraje</a:t>
            </a:r>
            <a:endParaRPr sz="3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29313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indent="-342900">
              <a:spcBef>
                <a:spcPts val="1600"/>
              </a:spcBef>
            </a:pPr>
            <a:r>
              <a:rPr lang="cs-CZ" sz="2000" i="1" dirty="0" smtClean="0"/>
              <a:t>Zpracováváno každoročně na základě požadavku MMR – pohled na úspěšnost ZLK mezi všemi kraji za celé období čerpání strukturálních fondů od roku 2014 do 2022.</a:t>
            </a:r>
          </a:p>
          <a:p>
            <a:pPr marL="342900" indent="-342900">
              <a:spcBef>
                <a:spcPts val="1600"/>
              </a:spcBef>
            </a:pPr>
            <a:r>
              <a:rPr lang="cs-CZ" sz="2000" i="1" dirty="0" smtClean="0"/>
              <a:t>Čísla za jednotlivé specifické cíle operačních programů, tematické mezikrajské srovnání v návaznosti na cíle Strategie rozvoje Zlínského kraje 2030, konkrétní příklady realizovaných projektů…</a:t>
            </a:r>
            <a:endParaRPr lang="cs-CZ" sz="2000" i="1" dirty="0"/>
          </a:p>
          <a:p>
            <a:pPr marL="0" lv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000" b="1" dirty="0" smtClean="0"/>
              <a:t>Hlavní závěry: </a:t>
            </a:r>
            <a:endParaRPr lang="cs-CZ" sz="2000" b="1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Schválené a realizované projekty v ZLK za více než 46 miliard Kč, z toho cca 1 miliarda přes IPRÚ Zlín a cca 685 mil. Kč přes CLLD.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Až 11. pozice ZLK v absolutních číslech objemu realizovaných projektů s podporou sledovaných operačních programů, 8. pozice při přepočtu na obyvatele.</a:t>
            </a:r>
            <a:endParaRPr lang="cs-CZ" sz="2000" dirty="0"/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Úspěšný je ZLK v OPPIK (1. mezi kraji při přepočtu na obyv.), velmi nízké hodnoty čerpání vykazuje naopak v OP D a OP VVV.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Tematicky úspěšné využití EU fondů v oblasti podpory podnikání, inovací, energetiky i ICT, naopak nejslabší čerpání v oblasti dopravy a zdravotnictví, podprůměrné i v oblastech vzdělávání, životního prostředí či rozvoje městských i venkovských oblastí.</a:t>
            </a:r>
            <a:endParaRPr lang="cs-CZ" sz="20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12</a:t>
            </a:fld>
            <a:endParaRPr sz="3600"/>
          </a:p>
        </p:txBody>
      </p:sp>
    </p:spTree>
    <p:extLst>
      <p:ext uri="{BB962C8B-B14F-4D97-AF65-F5344CB8AC3E}">
        <p14:creationId xmlns:p14="http://schemas.microsoft.com/office/powerpoint/2010/main" val="400262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13</a:t>
            </a:fld>
            <a:endParaRPr/>
          </a:p>
        </p:txBody>
      </p:sp>
      <p:pic>
        <p:nvPicPr>
          <p:cNvPr id="4" name="Obrázek 3" descr="C:\Users\david.marecek\AppData\Local\Microsoft\Windows\INetCache\Content.Outlook\5GTTB7ND\Podané projekt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5024" y="0"/>
            <a:ext cx="916228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7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14</a:t>
            </a:fld>
            <a:endParaRPr sz="3600"/>
          </a:p>
        </p:txBody>
      </p:sp>
      <p:pic>
        <p:nvPicPr>
          <p:cNvPr id="4" name="Obrázek 3" descr="C:\Users\david.marecek\AppData\Local\Microsoft\Windows\INetCache\Content.Outlook\5GTTB7ND\Realizované a ukončené projekty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0472" y="0"/>
            <a:ext cx="9107424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15</a:t>
            </a:fld>
            <a:endParaRPr sz="360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7301" y="1813582"/>
            <a:ext cx="8426699" cy="4558643"/>
          </a:xfrm>
          <a:prstGeom prst="rect">
            <a:avLst/>
          </a:prstGeom>
        </p:spPr>
      </p:pic>
      <p:sp>
        <p:nvSpPr>
          <p:cNvPr id="10" name="Google Shape;98;p2"/>
          <p:cNvSpPr txBox="1">
            <a:spLocks noGrp="1"/>
          </p:cNvSpPr>
          <p:nvPr>
            <p:ph type="title"/>
          </p:nvPr>
        </p:nvSpPr>
        <p:spPr>
          <a:xfrm>
            <a:off x="520698" y="450650"/>
            <a:ext cx="11348917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Analýza využití fondů EU na území Zlínského kraje</a:t>
            </a:r>
            <a:endParaRPr sz="3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87452" y="1348656"/>
            <a:ext cx="106154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Objem dotací EU </a:t>
            </a:r>
            <a:r>
              <a:rPr lang="cs-CZ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 </a:t>
            </a:r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končícím období </a:t>
            </a:r>
            <a:r>
              <a:rPr lang="cs-CZ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2014 – </a:t>
            </a:r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2020 </a:t>
            </a:r>
            <a:r>
              <a:rPr lang="cs-CZ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(mil. Kč) dle </a:t>
            </a:r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krajů, stav k 31. 12. 2022</a:t>
            </a:r>
            <a:endParaRPr lang="cs-CZ" sz="2000" dirty="0"/>
          </a:p>
        </p:txBody>
      </p:sp>
      <p:sp>
        <p:nvSpPr>
          <p:cNvPr id="11" name="Obdélník 10"/>
          <p:cNvSpPr/>
          <p:nvPr/>
        </p:nvSpPr>
        <p:spPr>
          <a:xfrm>
            <a:off x="4707354" y="2043213"/>
            <a:ext cx="6113045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1800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ZLK na 12. pozici v objemu prostředků EU, zatímco v celkových způsobilých výdajích 11. v pořadí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800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Při přepočtu na obyvatele je ZLK také na 12. pozici v objemu prostředků EU, zatímco u CZV jde o 8. pozici</a:t>
            </a:r>
            <a:endParaRPr lang="cs-CZ" sz="1800" i="1" dirty="0"/>
          </a:p>
        </p:txBody>
      </p:sp>
      <p:sp>
        <p:nvSpPr>
          <p:cNvPr id="12" name="Obdélník 11"/>
          <p:cNvSpPr/>
          <p:nvPr/>
        </p:nvSpPr>
        <p:spPr>
          <a:xfrm>
            <a:off x="-2422" y="6473053"/>
            <a:ext cx="3979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Zdroj: vlastní výpočet z dat databáze MS2014+</a:t>
            </a:r>
            <a:endParaRPr lang="cs-CZ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297" y="2157513"/>
            <a:ext cx="9756777" cy="4349832"/>
          </a:xfrm>
          <a:prstGeom prst="rect">
            <a:avLst/>
          </a:prstGeom>
        </p:spPr>
      </p:pic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16</a:t>
            </a:fld>
            <a:endParaRPr sz="3600"/>
          </a:p>
        </p:txBody>
      </p:sp>
      <p:sp>
        <p:nvSpPr>
          <p:cNvPr id="10" name="Google Shape;98;p2"/>
          <p:cNvSpPr txBox="1">
            <a:spLocks noGrp="1"/>
          </p:cNvSpPr>
          <p:nvPr>
            <p:ph type="title"/>
          </p:nvPr>
        </p:nvSpPr>
        <p:spPr>
          <a:xfrm>
            <a:off x="402491" y="333896"/>
            <a:ext cx="11348917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sz="3600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Analýza využití fondů EU na území Zlínského kraje</a:t>
            </a:r>
            <a:endParaRPr sz="3600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819150" y="1377901"/>
            <a:ext cx="10515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Objem dotací EU ve schválených projektech nového období 2021+ </a:t>
            </a:r>
            <a:r>
              <a:rPr lang="cs-CZ" sz="20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(mil. Kč) dle </a:t>
            </a:r>
            <a:r>
              <a:rPr lang="cs-CZ" sz="2000" b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krajů, stav k 1. 4. 2023</a:t>
            </a:r>
            <a:endParaRPr lang="cs-CZ" sz="2000" dirty="0"/>
          </a:p>
        </p:txBody>
      </p:sp>
      <p:sp>
        <p:nvSpPr>
          <p:cNvPr id="11" name="Obdélník 10"/>
          <p:cNvSpPr/>
          <p:nvPr/>
        </p:nvSpPr>
        <p:spPr>
          <a:xfrm>
            <a:off x="4250154" y="2157513"/>
            <a:ext cx="65321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800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ZLK na 5. pozici v objemu prostředků EU i v celkových způsobilých výdajích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800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Při přepočtu na obyvatele je ZLK 1. v objemu prostředků EU a 2. v objemu celkových způsobilých výdajů</a:t>
            </a:r>
            <a:endParaRPr lang="cs-CZ" sz="1800" i="1" dirty="0"/>
          </a:p>
        </p:txBody>
      </p:sp>
      <p:sp>
        <p:nvSpPr>
          <p:cNvPr id="7" name="Obdélník 6"/>
          <p:cNvSpPr/>
          <p:nvPr/>
        </p:nvSpPr>
        <p:spPr>
          <a:xfrm>
            <a:off x="-2422" y="6473053"/>
            <a:ext cx="3979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Zdroj: vlastní výpočet z dat databáze MS2021+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317637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700" y="160607"/>
            <a:ext cx="11433177" cy="1152524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Clr>
                <a:schemeClr val="lt1"/>
              </a:buClr>
              <a:buSzPct val="100000"/>
            </a:pPr>
            <a:r>
              <a:rPr lang="cs-CZ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4. Výroční zpráva RSK za rok </a:t>
            </a:r>
            <a:r>
              <a:rPr lang="cs-CZ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2022, </a:t>
            </a:r>
            <a:r>
              <a:rPr lang="cs-CZ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Analýza využití fondů EU na území Zlínského kraje</a:t>
            </a:r>
            <a:r>
              <a:rPr lang="cs-CZ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 </a:t>
            </a:r>
            <a:endParaRPr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142/RSKZK38/23 		schvaluje</a:t>
            </a:r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Výroční zprávu Regionální stálé konference Zlínského kraje za rok 2022 dle přílohy č. P01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/>
              <a:t>a</a:t>
            </a: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Analýzu využití fondů EU k 31. 12. 2022 dle přílohy P02.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17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329159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228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19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84177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cs-CZ" sz="2000" b="1" i="1" dirty="0" smtClean="0"/>
              <a:t>Informace z jednání NSK 13. – 14. 4. 2023: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cs-CZ" sz="1600" i="1" dirty="0" smtClean="0"/>
              <a:t>(kompletní prezentace, zápis </a:t>
            </a:r>
            <a:r>
              <a:rPr lang="cs-CZ" sz="1600" i="1" dirty="0"/>
              <a:t>a usnesení </a:t>
            </a:r>
            <a:r>
              <a:rPr lang="cs-CZ" sz="1600" i="1" dirty="0" smtClean="0"/>
              <a:t>k dispozici na </a:t>
            </a:r>
            <a:r>
              <a:rPr lang="cs-CZ" sz="1600" i="1" dirty="0">
                <a:hlinkClick r:id="rId3"/>
              </a:rPr>
              <a:t>https://www.mmr.cz/</a:t>
            </a:r>
            <a:r>
              <a:rPr lang="cs-CZ" sz="1600" i="1" dirty="0" err="1">
                <a:hlinkClick r:id="rId3"/>
              </a:rPr>
              <a:t>cs</a:t>
            </a:r>
            <a:r>
              <a:rPr lang="cs-CZ" sz="1600" i="1" dirty="0">
                <a:hlinkClick r:id="rId3"/>
              </a:rPr>
              <a:t>/</a:t>
            </a:r>
            <a:r>
              <a:rPr lang="cs-CZ" sz="1600" i="1" dirty="0" err="1">
                <a:hlinkClick r:id="rId3"/>
              </a:rPr>
              <a:t>microsites</a:t>
            </a:r>
            <a:r>
              <a:rPr lang="cs-CZ" sz="1600" i="1" dirty="0">
                <a:hlinkClick r:id="rId3"/>
              </a:rPr>
              <a:t>/uzemni-dimenze/dokumenty-(1)/</a:t>
            </a:r>
            <a:r>
              <a:rPr lang="cs-CZ" sz="1600" i="1" dirty="0" err="1" smtClean="0">
                <a:hlinkClick r:id="rId3"/>
              </a:rPr>
              <a:t>analyzy</a:t>
            </a:r>
            <a:r>
              <a:rPr lang="cs-CZ" sz="1600" i="1" dirty="0" smtClean="0">
                <a:hlinkClick r:id="rId3"/>
              </a:rPr>
              <a:t>/dokumenty/</a:t>
            </a:r>
            <a:r>
              <a:rPr lang="cs-CZ" sz="1600" i="1" dirty="0" err="1" smtClean="0">
                <a:hlinkClick r:id="rId3"/>
              </a:rPr>
              <a:t>narodni</a:t>
            </a:r>
            <a:r>
              <a:rPr lang="cs-CZ" sz="1600" i="1" dirty="0" smtClean="0">
                <a:hlinkClick r:id="rId3"/>
              </a:rPr>
              <a:t>-stala-konference)</a:t>
            </a:r>
            <a:r>
              <a:rPr lang="cs-CZ" sz="1600" i="1" dirty="0" smtClean="0"/>
              <a:t> </a:t>
            </a:r>
          </a:p>
          <a:p>
            <a:pPr marL="342900" indent="-342900">
              <a:spcBef>
                <a:spcPts val="1600"/>
              </a:spcBef>
            </a:pPr>
            <a:endParaRPr lang="cs-CZ" sz="2000" dirty="0" smtClean="0"/>
          </a:p>
          <a:p>
            <a:pPr marL="342900" indent="-342900">
              <a:spcBef>
                <a:spcPts val="1600"/>
              </a:spcBef>
            </a:pPr>
            <a:r>
              <a:rPr lang="cs-CZ" sz="2000" dirty="0" smtClean="0"/>
              <a:t>Aktuální stav čerpání období 2014-2020 a rozběh nového období 2021+</a:t>
            </a:r>
          </a:p>
          <a:p>
            <a:pPr marL="342900" indent="-342900">
              <a:spcBef>
                <a:spcPts val="1600"/>
              </a:spcBef>
            </a:pPr>
            <a:r>
              <a:rPr lang="cs-CZ" sz="2000" dirty="0" smtClean="0"/>
              <a:t>Informace k IROP 2021+ a čerpání prostředků v rámci Regionálních akčních plánů</a:t>
            </a:r>
          </a:p>
          <a:p>
            <a:pPr marL="342900" indent="-342900">
              <a:spcBef>
                <a:spcPts val="1600"/>
              </a:spcBef>
            </a:pPr>
            <a:r>
              <a:rPr lang="cs-CZ" sz="2000" dirty="0" smtClean="0"/>
              <a:t>Novinky od řídících orgánů dalších OP </a:t>
            </a:r>
          </a:p>
          <a:p>
            <a:pPr marL="342900" indent="-342900">
              <a:spcBef>
                <a:spcPts val="1600"/>
              </a:spcBef>
            </a:pPr>
            <a:r>
              <a:rPr lang="cs-CZ" sz="2000" dirty="0" smtClean="0"/>
              <a:t>Národní plán obnovy – aktuality, včetně zapojení Zlínského kraje do výzev</a:t>
            </a:r>
          </a:p>
          <a:p>
            <a:pPr marL="342900" indent="-342900">
              <a:spcBef>
                <a:spcPts val="1600"/>
              </a:spcBef>
            </a:pPr>
            <a:r>
              <a:rPr lang="cs-CZ" sz="2000" dirty="0" smtClean="0"/>
              <a:t>11 bodů </a:t>
            </a:r>
            <a:r>
              <a:rPr lang="cs-CZ" sz="2000" dirty="0"/>
              <a:t>výzvy územních </a:t>
            </a:r>
            <a:r>
              <a:rPr lang="cs-CZ" sz="2000" dirty="0" smtClean="0"/>
              <a:t>partnerů vůči NSK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cs-CZ" sz="2000" dirty="0" smtClean="0"/>
              <a:t>+ informace o ISPZ</a:t>
            </a:r>
          </a:p>
          <a:p>
            <a:pPr marL="0" indent="0">
              <a:spcBef>
                <a:spcPts val="1600"/>
              </a:spcBef>
              <a:buNone/>
            </a:pPr>
            <a:r>
              <a:rPr lang="cs-CZ" sz="2000" dirty="0" smtClean="0"/>
              <a:t>+ doplnění aktuálních informací o ITI Zlínské aglomerace (Martin Habuda), CLLD ve Zlínském kraji (Aleš Lahoda) a přípravě a možnostech nového OP ČR-SR (Jana Smutná)</a:t>
            </a:r>
          </a:p>
        </p:txBody>
      </p:sp>
    </p:spTree>
    <p:extLst>
      <p:ext uri="{BB962C8B-B14F-4D97-AF65-F5344CB8AC3E}">
        <p14:creationId xmlns:p14="http://schemas.microsoft.com/office/powerpoint/2010/main" val="2955075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/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/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/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Jmenování hodnotitelů za RSKZK ve výzvách SFPI č. 1/2023 a 2/2023 (revitalizace </a:t>
            </a:r>
            <a:r>
              <a:rPr lang="cs-CZ" sz="2400" b="1" dirty="0" err="1" smtClean="0"/>
              <a:t>brownfieldů</a:t>
            </a:r>
            <a:r>
              <a:rPr lang="cs-CZ" sz="2400" b="1" dirty="0" smtClean="0"/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435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20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120650" y="1329313"/>
            <a:ext cx="10823292" cy="670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Aktuální stav čerpání prostředků období 2014-2020 (v mld. Kč):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58" y="1962150"/>
            <a:ext cx="7582567" cy="3829050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7667625" y="1790758"/>
            <a:ext cx="3867150" cy="38266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dirty="0" smtClean="0"/>
              <a:t>Celkem ještě zbývá </a:t>
            </a:r>
            <a:r>
              <a:rPr lang="cs-CZ" sz="1800" dirty="0"/>
              <a:t>proplatit</a:t>
            </a:r>
            <a:r>
              <a:rPr lang="cs-CZ" sz="1800" b="1" dirty="0"/>
              <a:t> 75,4 mld. </a:t>
            </a:r>
            <a:r>
              <a:rPr lang="cs-CZ" sz="1800" b="1" dirty="0" smtClean="0"/>
              <a:t>Kč </a:t>
            </a:r>
            <a:r>
              <a:rPr lang="cs-CZ" sz="1800" dirty="0" smtClean="0"/>
              <a:t>(IROP = 35,1 mld. Kč, OPPIK = 14,7 mld. Kč, OPŽP = 12,4 mld. Kč)</a:t>
            </a:r>
          </a:p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dirty="0" smtClean="0"/>
              <a:t>Rizikové programy jsou </a:t>
            </a:r>
            <a:r>
              <a:rPr lang="cs-CZ" sz="1800" b="1" dirty="0" smtClean="0"/>
              <a:t>IROP</a:t>
            </a:r>
            <a:r>
              <a:rPr lang="cs-CZ" sz="1800" dirty="0" smtClean="0"/>
              <a:t> (administrace velkého objemu prostředků REACT-EU), </a:t>
            </a:r>
            <a:r>
              <a:rPr lang="cs-CZ" sz="1800" b="1" dirty="0" smtClean="0"/>
              <a:t>OPPIK</a:t>
            </a:r>
            <a:r>
              <a:rPr lang="cs-CZ" sz="1800" dirty="0" smtClean="0"/>
              <a:t> (administrace velkého objemu prostředků), </a:t>
            </a:r>
            <a:r>
              <a:rPr lang="cs-CZ" sz="1800" b="1" dirty="0" smtClean="0"/>
              <a:t>OPŽP</a:t>
            </a:r>
            <a:r>
              <a:rPr lang="cs-CZ" sz="1800" dirty="0" smtClean="0"/>
              <a:t> (dosud </a:t>
            </a:r>
            <a:r>
              <a:rPr lang="cs-CZ" sz="1800" dirty="0" err="1" smtClean="0"/>
              <a:t>nezasmluvněno</a:t>
            </a:r>
            <a:r>
              <a:rPr lang="cs-CZ" sz="1800" dirty="0" smtClean="0"/>
              <a:t> 2,3 mld. Kč)</a:t>
            </a:r>
          </a:p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dirty="0" smtClean="0"/>
              <a:t>celková ohrožená částka za EU fondy aktuálně 5 mld. Kč</a:t>
            </a:r>
            <a:endParaRPr lang="cs-CZ" sz="1800" dirty="0"/>
          </a:p>
        </p:txBody>
      </p:sp>
      <p:sp>
        <p:nvSpPr>
          <p:cNvPr id="10" name="Obdélník 9"/>
          <p:cNvSpPr/>
          <p:nvPr/>
        </p:nvSpPr>
        <p:spPr>
          <a:xfrm>
            <a:off x="85058" y="5915941"/>
            <a:ext cx="3979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Zdroj: prezentace NSK 14. 4. 2023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2732667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21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120650" y="1329313"/>
            <a:ext cx="10823292" cy="670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Rozběh nového období 2021+ (stav k 28. 2. 2023, v mld. Kč):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7912809" y="1790758"/>
            <a:ext cx="3621966" cy="4657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b="1" dirty="0" smtClean="0"/>
              <a:t>Rychlejší start </a:t>
            </a:r>
            <a:r>
              <a:rPr lang="cs-CZ" sz="1800" dirty="0" smtClean="0"/>
              <a:t>než v předchozím období, </a:t>
            </a:r>
            <a:r>
              <a:rPr lang="cs-CZ" sz="1800" b="1" dirty="0" smtClean="0"/>
              <a:t>ve výzvách již 62 % </a:t>
            </a:r>
            <a:r>
              <a:rPr lang="cs-CZ" sz="1800" b="1" dirty="0" err="1" smtClean="0"/>
              <a:t>celk</a:t>
            </a:r>
            <a:r>
              <a:rPr lang="cs-CZ" sz="1800" b="1" dirty="0" smtClean="0"/>
              <a:t>. alokace</a:t>
            </a:r>
          </a:p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dirty="0" smtClean="0"/>
              <a:t>Již </a:t>
            </a:r>
            <a:r>
              <a:rPr lang="cs-CZ" sz="1800" b="1" dirty="0" smtClean="0"/>
              <a:t>3.544 uzavřených právních aktů</a:t>
            </a:r>
            <a:r>
              <a:rPr lang="cs-CZ" sz="1800" dirty="0" smtClean="0"/>
              <a:t> a </a:t>
            </a:r>
            <a:r>
              <a:rPr lang="cs-CZ" sz="1800" b="1" dirty="0" smtClean="0"/>
              <a:t>5,5 mld. Kč proplaceno</a:t>
            </a:r>
            <a:r>
              <a:rPr lang="cs-CZ" sz="1800" dirty="0" smtClean="0"/>
              <a:t> příjemcům</a:t>
            </a:r>
          </a:p>
          <a:p>
            <a:pPr marL="342900" indent="-342900">
              <a:spcBef>
                <a:spcPts val="1600"/>
              </a:spcBef>
              <a:buFont typeface="Arial" panose="020B0604020202020204" pitchFamily="34" charset="0"/>
              <a:buChar char="•"/>
            </a:pPr>
            <a:r>
              <a:rPr lang="cs-CZ" sz="1800" dirty="0" smtClean="0"/>
              <a:t>Mezi problematické OP patří </a:t>
            </a:r>
            <a:r>
              <a:rPr lang="cs-CZ" sz="1800" b="1" dirty="0" smtClean="0"/>
              <a:t>OP TAK </a:t>
            </a:r>
            <a:r>
              <a:rPr lang="cs-CZ" sz="1800" dirty="0" smtClean="0"/>
              <a:t>(pomalejší rozjezd čerpání, zatím žádný právní akt) a </a:t>
            </a:r>
            <a:r>
              <a:rPr lang="cs-CZ" sz="1800" b="1" dirty="0" smtClean="0"/>
              <a:t>OP Spravedlivá transformace </a:t>
            </a:r>
            <a:r>
              <a:rPr lang="cs-CZ" sz="1800" dirty="0" smtClean="0"/>
              <a:t>(pozdější spuštění implementace, tlak na dřívější čerpání složky z </a:t>
            </a:r>
            <a:r>
              <a:rPr lang="cs-CZ" sz="1800" dirty="0" err="1" smtClean="0"/>
              <a:t>Next</a:t>
            </a:r>
            <a:r>
              <a:rPr lang="cs-CZ" sz="1800" dirty="0" smtClean="0"/>
              <a:t> </a:t>
            </a:r>
            <a:r>
              <a:rPr lang="cs-CZ" sz="1800" dirty="0" err="1" smtClean="0"/>
              <a:t>Generation</a:t>
            </a:r>
            <a:r>
              <a:rPr lang="cs-CZ" sz="1800" dirty="0" smtClean="0"/>
              <a:t> EU)</a:t>
            </a:r>
            <a:endParaRPr lang="cs-CZ" sz="1800" dirty="0"/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" y="1950329"/>
            <a:ext cx="7792159" cy="4001058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85058" y="5915941"/>
            <a:ext cx="397944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i="1" dirty="0" smtClean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Zdroj: prezentace NSK 14. 4. 2023</a:t>
            </a:r>
            <a:endParaRPr lang="cs-CZ" i="1" dirty="0"/>
          </a:p>
        </p:txBody>
      </p:sp>
    </p:spTree>
    <p:extLst>
      <p:ext uri="{BB962C8B-B14F-4D97-AF65-F5344CB8AC3E}">
        <p14:creationId xmlns:p14="http://schemas.microsoft.com/office/powerpoint/2010/main" val="157364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22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29313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400" b="1" i="1" dirty="0" smtClean="0"/>
              <a:t>IROP 2021-27:</a:t>
            </a:r>
          </a:p>
          <a:p>
            <a:r>
              <a:rPr lang="cs-CZ" sz="2000" b="1" dirty="0" smtClean="0"/>
              <a:t>Vyhlášeno </a:t>
            </a:r>
            <a:r>
              <a:rPr lang="cs-CZ" sz="2000" b="1" dirty="0"/>
              <a:t>již 64 výzev za 80 mld. Kč </a:t>
            </a:r>
            <a:r>
              <a:rPr lang="cs-CZ" sz="2000" dirty="0"/>
              <a:t>(ze 117 mld. Kč celkové alokace)</a:t>
            </a:r>
          </a:p>
          <a:p>
            <a:r>
              <a:rPr lang="pl-PL" sz="2000" b="1" dirty="0"/>
              <a:t>Předloženo 1876 projektů za 49,8 mld. Kč </a:t>
            </a:r>
            <a:endParaRPr lang="pl-PL" sz="2000" dirty="0"/>
          </a:p>
          <a:p>
            <a:r>
              <a:rPr lang="pl-PL" sz="2000" b="1" dirty="0"/>
              <a:t>Vydáno 318 </a:t>
            </a:r>
            <a:r>
              <a:rPr lang="pl-PL" sz="2000" b="1" dirty="0" smtClean="0"/>
              <a:t>rozhodnutí </a:t>
            </a:r>
            <a:r>
              <a:rPr lang="pl-PL" sz="2000" dirty="0" smtClean="0"/>
              <a:t>o </a:t>
            </a:r>
            <a:r>
              <a:rPr lang="pl-PL" sz="2000" dirty="0"/>
              <a:t>dotaci už u projektů </a:t>
            </a:r>
            <a:r>
              <a:rPr lang="pl-PL" sz="2000" b="1" dirty="0"/>
              <a:t>za 8 mld. Kč</a:t>
            </a:r>
            <a:endParaRPr lang="pl-PL" sz="2000" dirty="0"/>
          </a:p>
          <a:p>
            <a:r>
              <a:rPr lang="cs-CZ" sz="2000" b="1" dirty="0"/>
              <a:t>První projekt už dokončen a </a:t>
            </a:r>
            <a:r>
              <a:rPr lang="cs-CZ" sz="2000" b="1" dirty="0" smtClean="0"/>
              <a:t>proplacen</a:t>
            </a:r>
          </a:p>
          <a:p>
            <a:endParaRPr lang="cs-CZ" sz="2000" dirty="0"/>
          </a:p>
          <a:p>
            <a:r>
              <a:rPr lang="cs-CZ" sz="2000" dirty="0"/>
              <a:t>Plánovaná </a:t>
            </a:r>
            <a:r>
              <a:rPr lang="cs-CZ" sz="2000" b="1" dirty="0"/>
              <a:t>první individuální výzva </a:t>
            </a:r>
            <a:r>
              <a:rPr lang="cs-CZ" sz="2000" dirty="0"/>
              <a:t>se zaměřením </a:t>
            </a:r>
            <a:r>
              <a:rPr lang="cs-CZ" sz="2000" b="1" u="sng" dirty="0"/>
              <a:t>jen na HSOÚ </a:t>
            </a:r>
            <a:r>
              <a:rPr lang="cs-CZ" sz="2000" dirty="0"/>
              <a:t>–veřejná infrastruktura </a:t>
            </a:r>
            <a:r>
              <a:rPr lang="cs-CZ" sz="2000" dirty="0" smtClean="0"/>
              <a:t>udržitelného cestovního ruchu (již </a:t>
            </a:r>
            <a:r>
              <a:rPr lang="cs-CZ" sz="2000" dirty="0"/>
              <a:t>zveřejněno </a:t>
            </a:r>
            <a:r>
              <a:rPr lang="cs-CZ" sz="2000" dirty="0" smtClean="0"/>
              <a:t>avízo – je zde nižší dotace EU, pouze 60 %).</a:t>
            </a:r>
          </a:p>
          <a:p>
            <a:endParaRPr lang="cs-CZ" sz="2000" dirty="0" smtClean="0"/>
          </a:p>
          <a:p>
            <a:r>
              <a:rPr lang="cs-CZ" sz="2000" b="1" dirty="0"/>
              <a:t>P</a:t>
            </a:r>
            <a:r>
              <a:rPr lang="cs-CZ" sz="2000" b="1" dirty="0" smtClean="0"/>
              <a:t>lnění </a:t>
            </a:r>
            <a:r>
              <a:rPr lang="cs-CZ" sz="2000" b="1" dirty="0"/>
              <a:t>pravidla N + 3</a:t>
            </a:r>
            <a:r>
              <a:rPr lang="cs-CZ" sz="2000" dirty="0"/>
              <a:t>: </a:t>
            </a:r>
            <a:endParaRPr lang="cs-CZ" sz="2000" dirty="0" smtClean="0"/>
          </a:p>
          <a:p>
            <a:pPr lvl="1"/>
            <a:r>
              <a:rPr lang="cs-CZ" sz="1800" dirty="0" smtClean="0"/>
              <a:t>První </a:t>
            </a:r>
            <a:r>
              <a:rPr lang="cs-CZ" sz="1800" dirty="0"/>
              <a:t>alokace, kterou </a:t>
            </a:r>
            <a:r>
              <a:rPr lang="cs-CZ" sz="1800" dirty="0" smtClean="0"/>
              <a:t>musí IROP </a:t>
            </a:r>
            <a:r>
              <a:rPr lang="cs-CZ" sz="1800" dirty="0"/>
              <a:t>vyčerpat, </a:t>
            </a:r>
            <a:r>
              <a:rPr lang="cs-CZ" sz="1800" dirty="0" smtClean="0"/>
              <a:t>je 16 </a:t>
            </a:r>
            <a:r>
              <a:rPr lang="cs-CZ" sz="1800" dirty="0"/>
              <a:t>mld. </a:t>
            </a:r>
            <a:r>
              <a:rPr lang="cs-CZ" sz="1800" dirty="0" smtClean="0"/>
              <a:t>Kč </a:t>
            </a:r>
            <a:r>
              <a:rPr lang="cs-CZ" sz="1800" dirty="0" err="1" smtClean="0"/>
              <a:t>certifik</a:t>
            </a:r>
            <a:r>
              <a:rPr lang="cs-CZ" sz="1800" dirty="0" smtClean="0"/>
              <a:t>. výdajů do </a:t>
            </a:r>
            <a:r>
              <a:rPr lang="cs-CZ" sz="1800" dirty="0"/>
              <a:t>31. 12. </a:t>
            </a:r>
            <a:r>
              <a:rPr lang="cs-CZ" sz="1800" dirty="0" smtClean="0"/>
              <a:t>2025 </a:t>
            </a:r>
          </a:p>
          <a:p>
            <a:pPr lvl="1"/>
            <a:r>
              <a:rPr lang="cs-CZ" sz="1800" dirty="0" smtClean="0"/>
              <a:t>…a poté 19,5 </a:t>
            </a:r>
            <a:r>
              <a:rPr lang="cs-CZ" sz="1800" dirty="0"/>
              <a:t>mld. </a:t>
            </a:r>
            <a:r>
              <a:rPr lang="cs-CZ" sz="1800" dirty="0" smtClean="0"/>
              <a:t>Kč certifikovaných výdajů do </a:t>
            </a:r>
            <a:r>
              <a:rPr lang="cs-CZ" sz="1800" dirty="0"/>
              <a:t>31. 12. </a:t>
            </a:r>
            <a:r>
              <a:rPr lang="cs-CZ" sz="1800" dirty="0" smtClean="0"/>
              <a:t>2026</a:t>
            </a:r>
            <a:endParaRPr lang="cs-CZ" sz="1800" dirty="0"/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570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23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293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IROP 2021-27 – aktuální stav využití integrovaných nástrojů (v Kč):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700" y="2057342"/>
            <a:ext cx="10302177" cy="2357555"/>
          </a:xfrm>
          <a:prstGeom prst="rect">
            <a:avLst/>
          </a:prstGeom>
        </p:spPr>
      </p:pic>
      <p:sp>
        <p:nvSpPr>
          <p:cNvPr id="3" name="Obdélník 2"/>
          <p:cNvSpPr/>
          <p:nvPr/>
        </p:nvSpPr>
        <p:spPr>
          <a:xfrm>
            <a:off x="406258" y="4710623"/>
            <a:ext cx="11052175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Administrace ITI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Vyhlášeno </a:t>
            </a:r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11 výzev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na 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oblast knihoven, mateřských škol, sociálních služeb, sociálního bydlení, </a:t>
            </a:r>
            <a:r>
              <a:rPr lang="cs-CZ" sz="1600" dirty="0" err="1">
                <a:solidFill>
                  <a:schemeClr val="tx1"/>
                </a:solidFill>
                <a:latin typeface="Arial" panose="020B0604020202020204" pitchFamily="34" charset="0"/>
              </a:rPr>
              <a:t>eGovernmentu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 a kybernetické bezpečnosti, základní školy, vozidla, muzea, bezpečnost, </a:t>
            </a:r>
            <a:r>
              <a:rPr lang="cs-CZ" sz="1600" dirty="0" err="1">
                <a:solidFill>
                  <a:schemeClr val="tx1"/>
                </a:solidFill>
                <a:latin typeface="Arial" panose="020B0604020202020204" pitchFamily="34" charset="0"/>
              </a:rPr>
              <a:t>cyklodoprava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 a telematika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Probíhají 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konzultace a schvalování programových rámců –</a:t>
            </a:r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schváleny 4 PR </a:t>
            </a:r>
            <a:r>
              <a:rPr lang="cs-CZ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ITI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(ukončení příjmu PR 30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. 6.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2023)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Administrace CLLD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Vyhlášeny </a:t>
            </a:r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3 výzvy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na 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oblast sociálních služeb, dopravy a vzdělávání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Probíhá 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hodnocení a schvalování programových rámců –</a:t>
            </a:r>
            <a:r>
              <a:rPr lang="cs-CZ" sz="1600" b="1" dirty="0">
                <a:solidFill>
                  <a:schemeClr val="tx1"/>
                </a:solidFill>
                <a:latin typeface="Arial" panose="020B0604020202020204" pitchFamily="34" charset="0"/>
              </a:rPr>
              <a:t>schváleno 52 PR </a:t>
            </a:r>
            <a:r>
              <a:rPr lang="cs-CZ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CLLD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(ukončení příjmu PR 28</a:t>
            </a:r>
            <a:r>
              <a:rPr lang="cs-CZ" sz="1600" dirty="0">
                <a:solidFill>
                  <a:schemeClr val="tx1"/>
                </a:solidFill>
                <a:latin typeface="Arial" panose="020B0604020202020204" pitchFamily="34" charset="0"/>
              </a:rPr>
              <a:t>. 12. 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2023)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603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24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IROP 2021-27 – aktuální informace k RAP – střední školy: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26" y="1704975"/>
            <a:ext cx="10650816" cy="3962400"/>
          </a:xfrm>
          <a:prstGeom prst="rect">
            <a:avLst/>
          </a:prstGeom>
        </p:spPr>
      </p:pic>
      <p:sp>
        <p:nvSpPr>
          <p:cNvPr id="8" name="Obdélník 7"/>
          <p:cNvSpPr/>
          <p:nvPr/>
        </p:nvSpPr>
        <p:spPr>
          <a:xfrm>
            <a:off x="422027" y="5667375"/>
            <a:ext cx="1036979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Královéhradecký a Karlovarský kraj zatím bez projektů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Ve Zlínském kraji prozatím ve výzvě projekty soukromých a církevních škol, projekty krajských škol jsou v procesu přípravy na základě poslední aktualizace RAP 27. 2. 2023, předpoklad předložení v nejbližších měsících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2" name="Obdélník 1"/>
          <p:cNvSpPr/>
          <p:nvPr/>
        </p:nvSpPr>
        <p:spPr>
          <a:xfrm>
            <a:off x="274320" y="3410712"/>
            <a:ext cx="10945368" cy="393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5929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25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IROP 2021-27 – aktuální informace k RAP – zdravotnická záchranná služba: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7" y="5048250"/>
            <a:ext cx="103697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Ostatní kraje zatím bez projektů.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Ve Zlínském kraji prozatím ve výzvě 1 projekt nákupu sanitních vozidel, u dalšího projektu probíhá přepracování projektové dokumentace dle podmínek výzvy, předpoklad předložení v nejbližších měsících, v souladu s aktualizovaným RAP z 23. 11. 2022.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ŘO IROP řeší zájem Moravskoslezského a Olomouckého kraje o zařazení „Center bezpečí“ do tohoto RAP – navýšení alokace IROP, které musí být schváleno Asociací krajů ČR.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413" y="1685587"/>
            <a:ext cx="10649737" cy="3221753"/>
          </a:xfrm>
          <a:prstGeom prst="rect">
            <a:avLst/>
          </a:prstGeom>
        </p:spPr>
      </p:pic>
      <p:sp>
        <p:nvSpPr>
          <p:cNvPr id="9" name="Obdélník 8"/>
          <p:cNvSpPr/>
          <p:nvPr/>
        </p:nvSpPr>
        <p:spPr>
          <a:xfrm>
            <a:off x="274320" y="3895344"/>
            <a:ext cx="10945368" cy="39319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1202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26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IROP 2021-27 – aktuální informace k RAP – silnice II. třídy: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7" y="5048250"/>
            <a:ext cx="1036979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Ostatní kraje včetně Zlínského zatím bez projektů.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Ve Zlínském kraji probíhá přepracování projektů dle podmínek výzvy, po zpřesnění rozpočtů bude potřeba aktualizovat RAP (předpoklad červenec – srpen 2023), poté budou projekty postupně předkládány do výzvy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ŘO IROP řeší zájem Moravskoslezského a Olomouckého kraje o zařazení „Center bezpečí“ do tohoto RAP – navýšení alokace IROP, které musí být schváleno Asociací krajů ČR.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808" y="1638300"/>
            <a:ext cx="10786426" cy="310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333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27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IROP 2021-27 – aktuální informace k </a:t>
            </a:r>
            <a:r>
              <a:rPr lang="cs-CZ" sz="2000" b="1" i="1" dirty="0" smtClean="0"/>
              <a:t>RAP:</a:t>
            </a:r>
            <a:endParaRPr lang="cs-CZ" sz="2000" b="1" i="1" dirty="0" smtClean="0"/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6" y="1828800"/>
            <a:ext cx="1126489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sz="1600" b="1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Deinstitucionalizace</a:t>
            </a:r>
            <a:r>
              <a:rPr lang="cs-CZ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 sociálních služeb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Výzva zatím nevyhlášena, posun na červen 2023 – čeká se na schválení Akčního plánu 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deinstitucionalizace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 připravovaného na MPSV.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Ve Zlínském kraji probíhá projektová příprava a po vyhlášení výzvy bude potřeba zpřesnit parametry projektů a aktualizovat RAP (předpoklad září 2023), poté budou projekty postupně předkládány do výzvy.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Plzeňský a Jihočeský kraj se vzdává své alokace v tomto RAP, řeší se rozdělení této alokace mezi ostatní přechodové regiony (Zlínský kraj zde bohužel nepatří) anebo rozdělení náhradníkům v 15. výzvě IROP pro sociální infrastrukturu (také přechodové regiony) – nutné rozhodnutí sociální komise AKČR.</a:t>
            </a:r>
          </a:p>
          <a:p>
            <a:endParaRPr lang="cs-CZ" sz="1600" b="1" dirty="0" smtClean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cs-CZ" sz="16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Speciální školy</a:t>
            </a:r>
            <a:endParaRPr lang="cs-CZ" sz="1600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Měla být soutěžní výzva, ale na základě schválených RAP krajů je očekáván obrovský převis, proto MMR ve spolupráci s MŠMT aktuálně řeší rozdělení alokace mezi kraje obdobně jako u jiných 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RAPů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Bude se diskutovat klíč rozdělení alokace a jakmile toto bude schváleno ze strany ministerstev a AKČR, proběhne v krajích 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prioritizace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 a sestavení RAP-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spec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. školy do výše 130 % odsouhlasené alokace pro daný kraj.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Výzva se očekává cca v listopadu 2023, ze strany Zlínského kraje bude potřeba v tomto termínu vytvořit RAP – 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spec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. školy a schválit v RSK.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cs-CZ" sz="18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Obecně k </a:t>
            </a:r>
            <a:r>
              <a:rPr lang="cs-CZ" sz="1800" b="1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RAPům</a:t>
            </a:r>
            <a:r>
              <a:rPr lang="cs-CZ" sz="1800" b="1" dirty="0" smtClean="0">
                <a:solidFill>
                  <a:schemeClr val="tx1"/>
                </a:solidFill>
                <a:latin typeface="Arial" panose="020B0604020202020204" pitchFamily="34" charset="0"/>
              </a:rPr>
              <a:t> – </a:t>
            </a:r>
            <a:r>
              <a:rPr lang="cs-CZ" sz="1800" b="1" dirty="0" smtClean="0"/>
              <a:t>dojde k revizím všech výzev tak, aby bylo možné podávat projekty až do       konce roku 2027, a realizovat projekty až do konce roku 2029 (po projednání na NSK).</a:t>
            </a:r>
            <a:endParaRPr lang="cs-CZ" sz="1800" b="1" dirty="0"/>
          </a:p>
          <a:p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392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28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OP TAK – územní dimenze v podpoře podnikání: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6" y="1619185"/>
            <a:ext cx="103697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Kromě nástrojů ITI a CLLD je aplikována také např. regionální mapa podpory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026" y="1957739"/>
            <a:ext cx="11031489" cy="4610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868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29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OP TAK – územní dimenze v podpoře podnikání: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6" y="1619185"/>
            <a:ext cx="52643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U některých témat jsou využívány </a:t>
            </a:r>
            <a:r>
              <a:rPr lang="cs-CZ" sz="1600" dirty="0" err="1" smtClean="0">
                <a:solidFill>
                  <a:schemeClr val="tx1"/>
                </a:solidFill>
                <a:latin typeface="Arial" panose="020B0604020202020204" pitchFamily="34" charset="0"/>
              </a:rPr>
              <a:t>tématické</a:t>
            </a: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 mapy (vysokorychlostní internet)….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" y="2203960"/>
            <a:ext cx="6577593" cy="4518288"/>
          </a:xfrm>
          <a:prstGeom prst="rect">
            <a:avLst/>
          </a:prstGeom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72226" y="2684281"/>
            <a:ext cx="5715000" cy="3342839"/>
          </a:xfrm>
          <a:prstGeom prst="rect">
            <a:avLst/>
          </a:prstGeom>
        </p:spPr>
      </p:pic>
      <p:sp>
        <p:nvSpPr>
          <p:cNvPr id="5" name="Obdélník 4"/>
          <p:cNvSpPr/>
          <p:nvPr/>
        </p:nvSpPr>
        <p:spPr>
          <a:xfrm>
            <a:off x="6931621" y="2074789"/>
            <a:ext cx="491587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dirty="0" smtClean="0">
                <a:solidFill>
                  <a:schemeClr val="tx1"/>
                </a:solidFill>
                <a:latin typeface="Arial" panose="020B0604020202020204" pitchFamily="34" charset="0"/>
              </a:rPr>
              <a:t>…..anebo </a:t>
            </a:r>
            <a:r>
              <a:rPr lang="cs-CZ" dirty="0">
                <a:solidFill>
                  <a:schemeClr val="tx1"/>
                </a:solidFill>
                <a:latin typeface="Arial" panose="020B0604020202020204" pitchFamily="34" charset="0"/>
              </a:rPr>
              <a:t>bonifikace území s vyšší než průměrnou nezaměstnaností (s pravidelnou měsíční aktualizací na základě dat MPSV</a:t>
            </a:r>
            <a:r>
              <a:rPr lang="cs-CZ" dirty="0" smtClean="0">
                <a:solidFill>
                  <a:schemeClr val="tx1"/>
                </a:solidFill>
                <a:latin typeface="Arial" panose="020B0604020202020204" pitchFamily="34" charset="0"/>
              </a:rPr>
              <a:t>):</a:t>
            </a:r>
            <a:endParaRPr lang="cs-CZ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07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698" y="450650"/>
            <a:ext cx="8641590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1. Zahájení jednání</a:t>
            </a:r>
            <a:endParaRPr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139/RSKZK38/23 		schvaluje</a:t>
            </a:r>
          </a:p>
          <a:p>
            <a:pPr marL="0" lvl="0" indent="0" algn="ctr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b="1" dirty="0" smtClean="0"/>
              <a:t>navržený program jednání.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332420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30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OP Z+: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422026" y="1628710"/>
            <a:ext cx="11493749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Výzvy OPZ+ jsou průběžně vyhlašovány od poloviny června 2022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Aktuální stav realizace OPZ+ (stav k 3. 4. 2023): vyhlášené výzvy = 33,4 mld. Kč (75% z celkové alokace OPZ+), zaregistrované žádosti o podporu = 24,4 mld. Kč (55 % z celkové alokace OPZ+), vydané právní akty o poskytnutí podpory = 10,3 mld. Kč (23 % z celkové alokace OPZ+)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dimenze: specifické výzvy pro ITI, CLLD, sociálně vyloučené lokality, strukturálně postižené kraje</a:t>
            </a:r>
            <a:endParaRPr lang="cs-CZ" dirty="0"/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9" name="Google Shape;99;p2"/>
          <p:cNvSpPr txBox="1">
            <a:spLocks/>
          </p:cNvSpPr>
          <p:nvPr/>
        </p:nvSpPr>
        <p:spPr>
          <a:xfrm>
            <a:off x="520700" y="2977138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1600"/>
              </a:spcBef>
              <a:buFont typeface="Noto Sans Symbols"/>
              <a:buNone/>
            </a:pPr>
            <a:r>
              <a:rPr lang="cs-CZ" sz="2000" b="1" i="1" dirty="0" smtClean="0"/>
              <a:t>OP JAK:</a:t>
            </a:r>
          </a:p>
        </p:txBody>
      </p:sp>
      <p:sp>
        <p:nvSpPr>
          <p:cNvPr id="10" name="Obdélník 9"/>
          <p:cNvSpPr/>
          <p:nvPr/>
        </p:nvSpPr>
        <p:spPr>
          <a:xfrm>
            <a:off x="422026" y="3476560"/>
            <a:ext cx="114937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Vyhlášeno 14 výzev za 38 mld. Kč (42 % alokace)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dimenze: Smart </a:t>
            </a:r>
            <a:r>
              <a:rPr lang="cs-CZ" dirty="0" err="1" smtClean="0"/>
              <a:t>akcelerátor+I</a:t>
            </a:r>
            <a:r>
              <a:rPr lang="cs-CZ" dirty="0" smtClean="0"/>
              <a:t>, ITI (probíhá předkládání projektových rámců), Akční plánování v území MAP a IDZ (dříve KAP)</a:t>
            </a:r>
            <a:endParaRPr lang="cs-CZ" dirty="0"/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sp>
        <p:nvSpPr>
          <p:cNvPr id="11" name="Google Shape;99;p2"/>
          <p:cNvSpPr txBox="1">
            <a:spLocks/>
          </p:cNvSpPr>
          <p:nvPr/>
        </p:nvSpPr>
        <p:spPr>
          <a:xfrm>
            <a:off x="511175" y="4272538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Noto Sans Symbols"/>
              <a:buChar char="▪"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Noto Sans Symbols"/>
              <a:buChar char="▪"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Noto Sans Symbols"/>
              <a:buChar char="▪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1600"/>
              </a:spcBef>
              <a:buFont typeface="Noto Sans Symbols"/>
              <a:buNone/>
            </a:pPr>
            <a:r>
              <a:rPr lang="cs-CZ" sz="2000" b="1" i="1" dirty="0" smtClean="0"/>
              <a:t>OP ŽP:</a:t>
            </a:r>
          </a:p>
        </p:txBody>
      </p:sp>
      <p:sp>
        <p:nvSpPr>
          <p:cNvPr id="12" name="Obdélník 11"/>
          <p:cNvSpPr/>
          <p:nvPr/>
        </p:nvSpPr>
        <p:spPr>
          <a:xfrm>
            <a:off x="422027" y="4752910"/>
            <a:ext cx="1136357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K 31. 3. 2023 bylo vyhlášeno 39 výzev s alokací EU cca 38 mld. Kč, ukončeno 14 výzev za cca 20 mld. Kč z EU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/>
              <a:t>Územní dimenze: </a:t>
            </a:r>
          </a:p>
          <a:p>
            <a:pPr marL="804863" lvl="6" indent="-285750">
              <a:buFont typeface="Arial" panose="020B0604020202020204" pitchFamily="34" charset="0"/>
              <a:buChar char="•"/>
            </a:pPr>
            <a:r>
              <a:rPr lang="cs-CZ" dirty="0" smtClean="0"/>
              <a:t>2 výzvy na kotlíkové dotace (5 mld. Kč v roce 2022, nyní do 30. 6. 2023 vyhlášena další za 1,7 mld. Kč)</a:t>
            </a:r>
          </a:p>
          <a:p>
            <a:pPr marL="804863" lvl="4" indent="-285750">
              <a:buFont typeface="Arial" panose="020B0604020202020204" pitchFamily="34" charset="0"/>
              <a:buChar char="•"/>
            </a:pPr>
            <a:r>
              <a:rPr lang="cs-CZ" dirty="0" smtClean="0"/>
              <a:t>ITI – finalizován seznam strategických projektů pro hodnocení programových rámců, předpoklad vyhlášení výzev do září 2023</a:t>
            </a:r>
          </a:p>
          <a:p>
            <a:pPr marL="804863" lvl="4" indent="-285750">
              <a:buFont typeface="Arial" panose="020B0604020202020204" pitchFamily="34" charset="0"/>
              <a:buChar char="•"/>
            </a:pPr>
            <a:r>
              <a:rPr lang="cs-CZ" dirty="0" smtClean="0"/>
              <a:t>CLLD – připraven postup pro výběr vhodných projektů, předpoklad výzvy na programové rámce na podzim 2023</a:t>
            </a:r>
          </a:p>
          <a:p>
            <a:pPr marL="804863" indent="-285750">
              <a:buFont typeface="Arial" panose="020B0604020202020204" pitchFamily="34" charset="0"/>
              <a:buChar char="•"/>
            </a:pPr>
            <a:r>
              <a:rPr lang="cs-CZ" dirty="0" smtClean="0"/>
              <a:t>specifické nástroje územní dimenze – prioritní území v programech zlepšování kvality ovzduší (náhrada či rekonstrukce stacionárních zdrojů znečišťování), stabilizace a sanace extrémních svahových nestabilit (dle mapy svahových nestabilit)</a:t>
            </a:r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45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31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138813"/>
            <a:ext cx="10823292" cy="613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Modernizační fond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298202" y="1676400"/>
            <a:ext cx="1036979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1600" dirty="0" smtClean="0">
                <a:solidFill>
                  <a:schemeClr val="tx1"/>
                </a:solidFill>
                <a:latin typeface="Arial" panose="020B0604020202020204" pitchFamily="34" charset="0"/>
              </a:rPr>
              <a:t>Finančně jeho objem v čase narůstá (aktuálně téměř 500 mld. Kč), výzvy v roce 2023:</a:t>
            </a:r>
            <a:endParaRPr lang="cs-CZ" sz="16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22" y="2146752"/>
            <a:ext cx="9020958" cy="438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600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32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422026" y="1393321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i="1" dirty="0" smtClean="0"/>
              <a:t>Národní plán obnovy - aktualizace: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None/>
            </a:pPr>
            <a:r>
              <a:rPr lang="cs-CZ" sz="1600" dirty="0" smtClean="0">
                <a:cs typeface="Arial" panose="020B0604020202020204" pitchFamily="34" charset="0"/>
              </a:rPr>
              <a:t>Aktualizace díky dodatečné alokaci - 21. 4. 2023 předložen draft aktualizace Evropské komisi (neformální vyjednávání), 17. 5. 2023 předložení k projednání Vládě ČR, poté EK. Draft zahrnuje nové komponenty:</a:t>
            </a:r>
            <a:endParaRPr lang="cs-CZ" sz="1600" dirty="0"/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>
                <a:cs typeface="Arial" panose="020B0604020202020204" pitchFamily="34" charset="0"/>
              </a:rPr>
              <a:t>MMR </a:t>
            </a:r>
            <a:r>
              <a:rPr lang="cs-CZ" sz="1600" b="1" dirty="0" smtClean="0">
                <a:cs typeface="Arial" panose="020B0604020202020204" pitchFamily="34" charset="0"/>
              </a:rPr>
              <a:t>– </a:t>
            </a:r>
            <a:r>
              <a:rPr lang="cs-CZ" sz="1600" u="sng" dirty="0" smtClean="0">
                <a:cs typeface="Arial" panose="020B0604020202020204" pitchFamily="34" charset="0"/>
              </a:rPr>
              <a:t>transformace cestovního ruchu ČR</a:t>
            </a:r>
            <a:r>
              <a:rPr lang="cs-CZ" sz="1600" dirty="0" smtClean="0">
                <a:cs typeface="Arial" panose="020B0604020202020204" pitchFamily="34" charset="0"/>
              </a:rPr>
              <a:t>, reforma </a:t>
            </a:r>
            <a:r>
              <a:rPr lang="cs-CZ" sz="1600" dirty="0">
                <a:cs typeface="Arial" panose="020B0604020202020204" pitchFamily="34" charset="0"/>
              </a:rPr>
              <a:t>dostupného bydlení a komponenta 4.1 v původním </a:t>
            </a:r>
            <a:r>
              <a:rPr lang="cs-CZ" sz="1600" dirty="0" smtClean="0">
                <a:cs typeface="Arial" panose="020B0604020202020204" pitchFamily="34" charset="0"/>
              </a:rPr>
              <a:t>plánu (</a:t>
            </a:r>
            <a:r>
              <a:rPr lang="cs-CZ" sz="1600" u="sng" dirty="0" smtClean="0">
                <a:cs typeface="Arial" panose="020B0604020202020204" pitchFamily="34" charset="0"/>
              </a:rPr>
              <a:t>systémová podpora veřejných investic</a:t>
            </a:r>
            <a:r>
              <a:rPr lang="cs-CZ" sz="1600" dirty="0" smtClean="0">
                <a:cs typeface="Arial" panose="020B0604020202020204" pitchFamily="34" charset="0"/>
              </a:rPr>
              <a:t>), </a:t>
            </a:r>
            <a:endParaRPr lang="cs-CZ" sz="1600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MŽP – </a:t>
            </a:r>
            <a:r>
              <a:rPr lang="cs-CZ" sz="1600" dirty="0" smtClean="0">
                <a:cs typeface="Arial" panose="020B0604020202020204" pitchFamily="34" charset="0"/>
              </a:rPr>
              <a:t>podpora </a:t>
            </a:r>
            <a:r>
              <a:rPr lang="cs-CZ" sz="1600" dirty="0">
                <a:cs typeface="Arial" panose="020B0604020202020204" pitchFamily="34" charset="0"/>
              </a:rPr>
              <a:t>instalace obnovitelných zdrojů energie v nízkopříjmových </a:t>
            </a:r>
            <a:r>
              <a:rPr lang="cs-CZ" sz="1600" dirty="0" smtClean="0">
                <a:cs typeface="Arial" panose="020B0604020202020204" pitchFamily="34" charset="0"/>
              </a:rPr>
              <a:t>domácnostech využívajících </a:t>
            </a:r>
            <a:r>
              <a:rPr lang="cs-CZ" sz="1600" dirty="0">
                <a:cs typeface="Arial" panose="020B0604020202020204" pitchFamily="34" charset="0"/>
              </a:rPr>
              <a:t>k vytápění plynové zdroje tepla, </a:t>
            </a:r>
            <a:r>
              <a:rPr lang="cs-CZ" sz="1600" dirty="0" smtClean="0">
                <a:cs typeface="Arial" panose="020B0604020202020204" pitchFamily="34" charset="0"/>
              </a:rPr>
              <a:t>budování </a:t>
            </a:r>
            <a:r>
              <a:rPr lang="cs-CZ" sz="1600" dirty="0">
                <a:cs typeface="Arial" panose="020B0604020202020204" pitchFamily="34" charset="0"/>
              </a:rPr>
              <a:t>odpadové – energetické </a:t>
            </a:r>
            <a:r>
              <a:rPr lang="cs-CZ" sz="1600" dirty="0" smtClean="0">
                <a:cs typeface="Arial" panose="020B0604020202020204" pitchFamily="34" charset="0"/>
              </a:rPr>
              <a:t> infrastruktury pro </a:t>
            </a:r>
            <a:r>
              <a:rPr lang="cs-CZ" sz="1600" dirty="0">
                <a:cs typeface="Arial" panose="020B0604020202020204" pitchFamily="34" charset="0"/>
              </a:rPr>
              <a:t>nakládání s odpady, </a:t>
            </a:r>
            <a:r>
              <a:rPr lang="cs-CZ" sz="1600" dirty="0" smtClean="0">
                <a:cs typeface="Arial" panose="020B0604020202020204" pitchFamily="34" charset="0"/>
              </a:rPr>
              <a:t>poradenské </a:t>
            </a:r>
            <a:r>
              <a:rPr lang="cs-CZ" sz="1600" dirty="0">
                <a:cs typeface="Arial" panose="020B0604020202020204" pitchFamily="34" charset="0"/>
              </a:rPr>
              <a:t>služby, Nová zelená úsporám a </a:t>
            </a:r>
            <a:r>
              <a:rPr lang="cs-CZ" sz="1600" dirty="0" smtClean="0">
                <a:cs typeface="Arial" panose="020B0604020202020204" pitchFamily="34" charset="0"/>
              </a:rPr>
              <a:t>další.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MPO </a:t>
            </a:r>
            <a:r>
              <a:rPr lang="cs-CZ" sz="1600" dirty="0" smtClean="0">
                <a:cs typeface="Arial" panose="020B0604020202020204" pitchFamily="34" charset="0"/>
              </a:rPr>
              <a:t>– řešení </a:t>
            </a:r>
            <a:r>
              <a:rPr lang="cs-CZ" sz="1600" dirty="0">
                <a:cs typeface="Arial" panose="020B0604020202020204" pitchFamily="34" charset="0"/>
              </a:rPr>
              <a:t>energetické krize, FVE, podpora distribučních sítí, podpora </a:t>
            </a:r>
            <a:r>
              <a:rPr lang="cs-CZ" sz="1600" dirty="0" err="1">
                <a:cs typeface="Arial" panose="020B0604020202020204" pitchFamily="34" charset="0"/>
              </a:rPr>
              <a:t>VaV</a:t>
            </a:r>
            <a:r>
              <a:rPr lang="cs-CZ" sz="1600" dirty="0">
                <a:cs typeface="Arial" panose="020B0604020202020204" pitchFamily="34" charset="0"/>
              </a:rPr>
              <a:t>, čistá mobilita</a:t>
            </a:r>
            <a:r>
              <a:rPr lang="cs-CZ" sz="1600" dirty="0" smtClean="0">
                <a:cs typeface="Arial" panose="020B0604020202020204" pitchFamily="34" charset="0"/>
              </a:rPr>
              <a:t>, TAL </a:t>
            </a:r>
            <a:r>
              <a:rPr lang="cs-CZ" sz="1600" dirty="0">
                <a:cs typeface="Arial" panose="020B0604020202020204" pitchFamily="34" charset="0"/>
              </a:rPr>
              <a:t>a STORK, EDC (</a:t>
            </a:r>
            <a:r>
              <a:rPr lang="cs-CZ" sz="1600" dirty="0" err="1">
                <a:cs typeface="Arial" panose="020B0604020202020204" pitchFamily="34" charset="0"/>
              </a:rPr>
              <a:t>energ</a:t>
            </a:r>
            <a:r>
              <a:rPr lang="cs-CZ" sz="1600" dirty="0">
                <a:cs typeface="Arial" panose="020B0604020202020204" pitchFamily="34" charset="0"/>
              </a:rPr>
              <a:t>. datové centrum) </a:t>
            </a:r>
            <a:r>
              <a:rPr lang="cs-CZ" sz="1600" dirty="0" smtClean="0">
                <a:cs typeface="Arial" panose="020B0604020202020204" pitchFamily="34" charset="0"/>
              </a:rPr>
              <a:t>a další.</a:t>
            </a:r>
            <a:endParaRPr lang="cs-CZ" sz="16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Úřad vlády</a:t>
            </a:r>
            <a:r>
              <a:rPr lang="cs-CZ" sz="1600" dirty="0" smtClean="0">
                <a:cs typeface="Arial" panose="020B0604020202020204" pitchFamily="34" charset="0"/>
              </a:rPr>
              <a:t> </a:t>
            </a:r>
            <a:r>
              <a:rPr lang="cs-CZ" sz="1600" dirty="0">
                <a:cs typeface="Arial" panose="020B0604020202020204" pitchFamily="34" charset="0"/>
              </a:rPr>
              <a:t>– </a:t>
            </a:r>
            <a:r>
              <a:rPr lang="cs-CZ" sz="1600" dirty="0" smtClean="0">
                <a:cs typeface="Arial" panose="020B0604020202020204" pitchFamily="34" charset="0"/>
              </a:rPr>
              <a:t>vytvoření </a:t>
            </a:r>
            <a:r>
              <a:rPr lang="cs-CZ" sz="1600" dirty="0">
                <a:cs typeface="Arial" panose="020B0604020202020204" pitchFamily="34" charset="0"/>
              </a:rPr>
              <a:t>vládního analytického útvaru, </a:t>
            </a:r>
            <a:r>
              <a:rPr lang="cs-CZ" sz="1600" dirty="0" smtClean="0">
                <a:cs typeface="Arial" panose="020B0604020202020204" pitchFamily="34" charset="0"/>
              </a:rPr>
              <a:t>komplexní </a:t>
            </a:r>
            <a:r>
              <a:rPr lang="cs-CZ" sz="1600" dirty="0" err="1">
                <a:cs typeface="Arial" panose="020B0604020202020204" pitchFamily="34" charset="0"/>
              </a:rPr>
              <a:t>redesign</a:t>
            </a:r>
            <a:r>
              <a:rPr lang="cs-CZ" sz="1600" dirty="0">
                <a:cs typeface="Arial" panose="020B0604020202020204" pitchFamily="34" charset="0"/>
              </a:rPr>
              <a:t> řízení a </a:t>
            </a:r>
            <a:r>
              <a:rPr lang="cs-CZ" sz="1600" dirty="0" smtClean="0">
                <a:cs typeface="Arial" panose="020B0604020202020204" pitchFamily="34" charset="0"/>
              </a:rPr>
              <a:t>implementace digitální </a:t>
            </a:r>
            <a:r>
              <a:rPr lang="cs-CZ" sz="1600" dirty="0">
                <a:cs typeface="Arial" panose="020B0604020202020204" pitchFamily="34" charset="0"/>
              </a:rPr>
              <a:t>transformace státní a veřejné správy </a:t>
            </a:r>
            <a:r>
              <a:rPr lang="cs-CZ" sz="1600" dirty="0" smtClean="0">
                <a:cs typeface="Arial" panose="020B0604020202020204" pitchFamily="34" charset="0"/>
              </a:rPr>
              <a:t>(transformace </a:t>
            </a:r>
            <a:r>
              <a:rPr lang="cs-CZ" sz="1600" dirty="0">
                <a:cs typeface="Arial" panose="020B0604020202020204" pitchFamily="34" charset="0"/>
              </a:rPr>
              <a:t>digitalizace) a </a:t>
            </a:r>
            <a:r>
              <a:rPr lang="cs-CZ" sz="1600" dirty="0" smtClean="0">
                <a:cs typeface="Arial" panose="020B0604020202020204" pitchFamily="34" charset="0"/>
              </a:rPr>
              <a:t>další</a:t>
            </a:r>
            <a:endParaRPr lang="cs-CZ" sz="1600" b="1" dirty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MŠMT </a:t>
            </a:r>
            <a:r>
              <a:rPr lang="cs-CZ" sz="1600" dirty="0">
                <a:cs typeface="Arial" panose="020B0604020202020204" pitchFamily="34" charset="0"/>
              </a:rPr>
              <a:t>– </a:t>
            </a:r>
            <a:r>
              <a:rPr lang="cs-CZ" sz="1600" dirty="0" smtClean="0">
                <a:cs typeface="Arial" panose="020B0604020202020204" pitchFamily="34" charset="0"/>
              </a:rPr>
              <a:t>adaptace </a:t>
            </a:r>
            <a:r>
              <a:rPr lang="cs-CZ" sz="1600" dirty="0">
                <a:cs typeface="Arial" panose="020B0604020202020204" pitchFamily="34" charset="0"/>
              </a:rPr>
              <a:t>školních programů, </a:t>
            </a:r>
            <a:r>
              <a:rPr lang="cs-CZ" sz="1600" dirty="0" smtClean="0">
                <a:cs typeface="Arial" panose="020B0604020202020204" pitchFamily="34" charset="0"/>
              </a:rPr>
              <a:t>školský </a:t>
            </a:r>
            <a:r>
              <a:rPr lang="cs-CZ" sz="1600" dirty="0" err="1">
                <a:cs typeface="Arial" panose="020B0604020202020204" pitchFamily="34" charset="0"/>
              </a:rPr>
              <a:t>leadership</a:t>
            </a:r>
            <a:r>
              <a:rPr lang="cs-CZ" sz="1600" dirty="0">
                <a:cs typeface="Arial" panose="020B0604020202020204" pitchFamily="34" charset="0"/>
              </a:rPr>
              <a:t> – příprava ředitelů škol, </a:t>
            </a:r>
            <a:r>
              <a:rPr lang="cs-CZ" sz="1600" dirty="0" smtClean="0">
                <a:cs typeface="Arial" panose="020B0604020202020204" pitchFamily="34" charset="0"/>
              </a:rPr>
              <a:t>podpora vzdělávání </a:t>
            </a:r>
            <a:r>
              <a:rPr lang="cs-CZ" sz="1600" dirty="0">
                <a:cs typeface="Arial" panose="020B0604020202020204" pitchFamily="34" charset="0"/>
              </a:rPr>
              <a:t>v oblasti green</a:t>
            </a:r>
            <a:r>
              <a:rPr lang="cs-CZ" sz="1600" dirty="0" smtClean="0">
                <a:cs typeface="Arial" panose="020B0604020202020204" pitchFamily="34" charset="0"/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MPSV </a:t>
            </a:r>
            <a:r>
              <a:rPr lang="cs-CZ" sz="1600" dirty="0">
                <a:cs typeface="Arial" panose="020B0604020202020204" pitchFamily="34" charset="0"/>
              </a:rPr>
              <a:t>– </a:t>
            </a:r>
            <a:r>
              <a:rPr lang="cs-CZ" sz="1600" dirty="0" smtClean="0">
                <a:cs typeface="Arial" panose="020B0604020202020204" pitchFamily="34" charset="0"/>
              </a:rPr>
              <a:t>rozvoj </a:t>
            </a:r>
            <a:r>
              <a:rPr lang="cs-CZ" sz="1600" dirty="0">
                <a:cs typeface="Arial" panose="020B0604020202020204" pitchFamily="34" charset="0"/>
              </a:rPr>
              <a:t>a modernizace služeb komunitního typu pro ohrožené </a:t>
            </a:r>
            <a:r>
              <a:rPr lang="cs-CZ" sz="1600" dirty="0" smtClean="0">
                <a:cs typeface="Arial" panose="020B0604020202020204" pitchFamily="34" charset="0"/>
              </a:rPr>
              <a:t>děti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err="1" smtClean="0">
                <a:cs typeface="Arial" panose="020B0604020202020204" pitchFamily="34" charset="0"/>
              </a:rPr>
              <a:t>MZd</a:t>
            </a:r>
            <a:r>
              <a:rPr lang="cs-CZ" sz="1600" dirty="0" smtClean="0">
                <a:cs typeface="Arial" panose="020B0604020202020204" pitchFamily="34" charset="0"/>
              </a:rPr>
              <a:t> – reforma geriatrické péče,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MV</a:t>
            </a:r>
            <a:r>
              <a:rPr lang="cs-CZ" sz="1600" dirty="0" smtClean="0">
                <a:cs typeface="Arial" panose="020B0604020202020204" pitchFamily="34" charset="0"/>
              </a:rPr>
              <a:t> – zajištění kybernetické bezpečnosti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MK</a:t>
            </a:r>
            <a:r>
              <a:rPr lang="cs-CZ" sz="1600" dirty="0" smtClean="0">
                <a:cs typeface="Arial" panose="020B0604020202020204" pitchFamily="34" charset="0"/>
              </a:rPr>
              <a:t> – transformace Státního fondu kinematografie</a:t>
            </a:r>
          </a:p>
          <a:p>
            <a:pPr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</a:pPr>
            <a:r>
              <a:rPr lang="cs-CZ" sz="1600" b="1" dirty="0" smtClean="0">
                <a:cs typeface="Arial" panose="020B0604020202020204" pitchFamily="34" charset="0"/>
              </a:rPr>
              <a:t>MD</a:t>
            </a:r>
            <a:r>
              <a:rPr lang="cs-CZ" sz="1600" dirty="0" smtClean="0">
                <a:cs typeface="Arial" panose="020B0604020202020204" pitchFamily="34" charset="0"/>
              </a:rPr>
              <a:t> – prioritně navýšení alokace stávajících komponent, podpora železniční dopravy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1600" dirty="0">
              <a:cs typeface="Arial" panose="020B0604020202020204" pitchFamily="34" charset="0"/>
            </a:endParaRP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602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33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422026" y="1393321"/>
            <a:ext cx="10823292" cy="3242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i="1" dirty="0" smtClean="0"/>
              <a:t>Národní plán obnovy – možnost půjčky pro ČR: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</a:pPr>
            <a:r>
              <a:rPr lang="cs-CZ" sz="1600" dirty="0" smtClean="0">
                <a:cs typeface="Arial" panose="020B0604020202020204" pitchFamily="34" charset="0"/>
              </a:rPr>
              <a:t>ČR kromě dotační složky NPO (179 + 14 + 16,7 mld. Kč) oznámila 30. 3. 2023 EK také zájem o půjčku v max. výši 11 mld. EUR (tj. 250 – 280 mld. Kč).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cs-CZ" sz="10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1600" b="1" i="1" dirty="0"/>
              <a:t>Národní plán obnovy – </a:t>
            </a:r>
            <a:r>
              <a:rPr lang="cs-CZ" sz="1600" b="1" i="1" dirty="0" smtClean="0"/>
              <a:t>statistika a aktuality ze Zlínského kraje:</a:t>
            </a:r>
            <a:endParaRPr lang="cs-CZ" sz="1600" b="1" i="1" dirty="0"/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800" dirty="0" smtClean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 dirty="0" smtClean="0">
                <a:cs typeface="Arial" panose="020B0604020202020204" pitchFamily="34" charset="0"/>
              </a:rPr>
              <a:t>Na základě pověření Zlínského kraje předložil TIC projekt na mapování a zpracování Strategie kulturních a kreativních odvětví Zlínského kraje – plánovaná realizace v období 05/23 – 05/25.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 dirty="0" smtClean="0">
                <a:cs typeface="Arial" panose="020B0604020202020204" pitchFamily="34" charset="0"/>
              </a:rPr>
              <a:t>Zlínský </a:t>
            </a:r>
            <a:r>
              <a:rPr lang="cs-CZ" sz="1400" dirty="0">
                <a:cs typeface="Arial" panose="020B0604020202020204" pitchFamily="34" charset="0"/>
              </a:rPr>
              <a:t>kraj se připravuje na využití výzvy na demonstrativní aplikace 5G (výzva se očekává na konci roku 2023</a:t>
            </a:r>
            <a:r>
              <a:rPr lang="cs-CZ" sz="1400" dirty="0" smtClean="0">
                <a:cs typeface="Arial" panose="020B0604020202020204" pitchFamily="34" charset="0"/>
              </a:rPr>
              <a:t>).</a:t>
            </a:r>
          </a:p>
          <a:p>
            <a:pPr marL="285750" indent="-285750">
              <a:lnSpc>
                <a:spcPct val="100000"/>
              </a:lnSpc>
              <a:spcBef>
                <a:spcPts val="0"/>
              </a:spcBef>
              <a:buSzPct val="100000"/>
            </a:pPr>
            <a:r>
              <a:rPr lang="cs-CZ" sz="1400" dirty="0" smtClean="0">
                <a:cs typeface="Arial" panose="020B0604020202020204" pitchFamily="34" charset="0"/>
              </a:rPr>
              <a:t>Podniky ve Zlínském kraji jsou v mezikrajském srovnání na 2. místě v počtu projektů předložených do NPO na výstavbu nových </a:t>
            </a:r>
            <a:r>
              <a:rPr lang="cs-CZ" sz="1400" dirty="0" err="1" smtClean="0">
                <a:cs typeface="Arial" panose="020B0604020202020204" pitchFamily="34" charset="0"/>
              </a:rPr>
              <a:t>fotovoltaických</a:t>
            </a:r>
            <a:r>
              <a:rPr lang="cs-CZ" sz="1400" dirty="0" smtClean="0">
                <a:cs typeface="Arial" panose="020B0604020202020204" pitchFamily="34" charset="0"/>
              </a:rPr>
              <a:t> zdrojů. </a:t>
            </a:r>
            <a:endParaRPr lang="cs-CZ" sz="1400" dirty="0">
              <a:cs typeface="Arial" panose="020B0604020202020204" pitchFamily="34" charset="0"/>
            </a:endParaRPr>
          </a:p>
          <a:p>
            <a:pPr marL="285750" indent="-285750">
              <a:lnSpc>
                <a:spcPct val="100000"/>
              </a:lnSpc>
              <a:spcBef>
                <a:spcPts val="600"/>
              </a:spcBef>
            </a:pPr>
            <a:endParaRPr lang="cs-CZ" sz="1600" dirty="0" smtClean="0">
              <a:cs typeface="Arial" panose="020B0604020202020204" pitchFamily="34" charset="0"/>
            </a:endParaRP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cs-CZ" sz="1600" dirty="0">
              <a:cs typeface="Arial" panose="020B0604020202020204" pitchFamily="34" charset="0"/>
            </a:endParaRP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graphicFrame>
        <p:nvGraphicFramePr>
          <p:cNvPr id="2" name="Tabulk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7834631"/>
              </p:ext>
            </p:extLst>
          </p:nvPr>
        </p:nvGraphicFramePr>
        <p:xfrm>
          <a:off x="468253" y="2747714"/>
          <a:ext cx="11218673" cy="2587752"/>
        </p:xfrm>
        <a:graphic>
          <a:graphicData uri="http://schemas.openxmlformats.org/drawingml/2006/table">
            <a:tbl>
              <a:tblPr>
                <a:tableStyleId>{816A0A06-CC88-4BF1-91F1-3E4C482A97EF}</a:tableStyleId>
              </a:tblPr>
              <a:tblGrid>
                <a:gridCol w="356616">
                  <a:extLst>
                    <a:ext uri="{9D8B030D-6E8A-4147-A177-3AD203B41FA5}">
                      <a16:colId xmlns:a16="http://schemas.microsoft.com/office/drawing/2014/main" val="910280177"/>
                    </a:ext>
                  </a:extLst>
                </a:gridCol>
                <a:gridCol w="1892808">
                  <a:extLst>
                    <a:ext uri="{9D8B030D-6E8A-4147-A177-3AD203B41FA5}">
                      <a16:colId xmlns:a16="http://schemas.microsoft.com/office/drawing/2014/main" val="4286512713"/>
                    </a:ext>
                  </a:extLst>
                </a:gridCol>
                <a:gridCol w="1307592">
                  <a:extLst>
                    <a:ext uri="{9D8B030D-6E8A-4147-A177-3AD203B41FA5}">
                      <a16:colId xmlns:a16="http://schemas.microsoft.com/office/drawing/2014/main" val="2348069313"/>
                    </a:ext>
                  </a:extLst>
                </a:gridCol>
                <a:gridCol w="7661657">
                  <a:extLst>
                    <a:ext uri="{9D8B030D-6E8A-4147-A177-3AD203B41FA5}">
                      <a16:colId xmlns:a16="http://schemas.microsoft.com/office/drawing/2014/main" val="2276829603"/>
                    </a:ext>
                  </a:extLst>
                </a:gridCol>
              </a:tblGrid>
              <a:tr h="484632">
                <a:tc gridSpan="2">
                  <a:txBody>
                    <a:bodyPr/>
                    <a:lstStyle/>
                    <a:p>
                      <a:pPr algn="l" fontAlgn="ctr"/>
                      <a:r>
                        <a:rPr lang="cs-CZ" sz="12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SUBJEKTY ZE ZLK MEZI TOP 100 PŘÍJEMCI DOTACÍ Z NPO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endParaRPr lang="cs-CZ" sz="1400" b="0" i="0" u="sng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ZASMLUVNĚNÁ ČÁSTKA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b="1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PODPOŘENÉ AKTIVITY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98235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33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Zlínský kraj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122 </a:t>
                      </a:r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434 535 Kč 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Rozvoj regionálního kulturního a kreativního sektoru (100,4 mil.</a:t>
                      </a:r>
                      <a:r>
                        <a:rPr lang="cs-CZ" sz="1200" b="0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Kč – Čiperova vila)</a:t>
                      </a:r>
                    </a:p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Nákup el. vozidel a neveřejné dobíjecí infrastruktury (22 mil. Kč)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8214847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44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Město Bojkovice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73 </a:t>
                      </a:r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844 306 Kč 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Hospodaření se srážkovými vodami (73,6 mil. Kč), el. vozidla a dobíjecí</a:t>
                      </a:r>
                      <a:r>
                        <a:rPr lang="cs-CZ" sz="1200" b="0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infrastruktura (0,24 mil. Kč)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8600045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52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Hvězdárna Valašské Meziříčí, </a:t>
                      </a:r>
                      <a:r>
                        <a:rPr lang="cs-CZ" sz="1200" i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přísp</a:t>
                      </a:r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</a:t>
                      </a:r>
                      <a:r>
                        <a:rPr lang="cs-CZ" sz="1200" i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org</a:t>
                      </a:r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 </a:t>
                      </a:r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620 000 Kč 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Rozvoj regionálního kulturního a kreativního sektoru (64,6 mil.</a:t>
                      </a:r>
                      <a:r>
                        <a:rPr lang="cs-CZ" sz="1200" b="0" i="1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Kč)</a:t>
                      </a: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1674529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56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Město Uherské Hradiště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60 </a:t>
                      </a:r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307 465 Kč 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Hospodaření se srážkovými vodami v městských aglomeracích (46,1 mil. Kč)</a:t>
                      </a:r>
                    </a:p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Opatření ke snížení </a:t>
                      </a:r>
                      <a:r>
                        <a:rPr lang="cs-CZ" sz="1200" b="0" i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energ</a:t>
                      </a:r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. náročnosti budov ve vlastnictví veř. subjektů (14,2 mil. Kč)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0266000"/>
                  </a:ext>
                </a:extLst>
              </a:tr>
              <a:tr h="252730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98</a:t>
                      </a:r>
                      <a:endParaRPr lang="cs-CZ" sz="1200" b="1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s-ES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Univerzita Tomáše Bati ve Zlíně</a:t>
                      </a:r>
                      <a:endParaRPr lang="es-ES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120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27 </a:t>
                      </a:r>
                      <a:r>
                        <a:rPr lang="cs-CZ" sz="1200" i="1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488 228 Kč 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Transformace VŠ s cílem adaptace na nové formy učení a v odpovědi na měnící se potřeby trhu práce v post-</a:t>
                      </a:r>
                      <a:r>
                        <a:rPr lang="cs-CZ" sz="1200" b="0" i="1" u="none" strike="noStrike" dirty="0" err="1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covidové</a:t>
                      </a:r>
                      <a:r>
                        <a:rPr lang="cs-CZ" sz="1200" b="0" i="1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obnově</a:t>
                      </a:r>
                      <a:endParaRPr lang="cs-CZ" sz="1200" b="0" i="1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27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8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34</a:t>
            </a:fld>
            <a:endParaRPr sz="3600"/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12" y="1345702"/>
            <a:ext cx="11890528" cy="5484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9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35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29313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cs-CZ" sz="2000" b="1" i="1" dirty="0" smtClean="0"/>
              <a:t>Závěry ze setkání územních partnerů (ÚP) 29. 3. 2023</a:t>
            </a:r>
          </a:p>
          <a:p>
            <a:pPr marL="342900" indent="-342900">
              <a:spcBef>
                <a:spcPts val="1600"/>
              </a:spcBef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Vládu ČR, </a:t>
            </a:r>
            <a:r>
              <a:rPr lang="cs-CZ" sz="1400" dirty="0" err="1"/>
              <a:t>zejm</a:t>
            </a:r>
            <a:r>
              <a:rPr lang="cs-CZ" sz="1400" dirty="0"/>
              <a:t> MMR, MD, MPSV a MŠMT, aby zajistila </a:t>
            </a:r>
            <a:r>
              <a:rPr lang="cs-CZ" sz="1400" b="1" u="sng" dirty="0"/>
              <a:t>navrácení cca </a:t>
            </a:r>
            <a:r>
              <a:rPr lang="cs-CZ" sz="1400" b="1" u="sng" dirty="0" smtClean="0"/>
              <a:t>130,7 mil. </a:t>
            </a:r>
            <a:r>
              <a:rPr lang="cs-CZ" sz="1400" b="1" u="sng" dirty="0"/>
              <a:t>EUR přesunutých z ESF+ do </a:t>
            </a:r>
            <a:r>
              <a:rPr lang="cs-CZ" sz="1400" b="1" u="sng" dirty="0" smtClean="0"/>
              <a:t>ERDF a </a:t>
            </a:r>
            <a:r>
              <a:rPr lang="cs-CZ" sz="1400" b="1" u="sng" dirty="0"/>
              <a:t>FS</a:t>
            </a:r>
            <a:r>
              <a:rPr lang="cs-CZ" sz="1400" dirty="0"/>
              <a:t>, konkrétně alespoň část přesunutou do OPD vrátit do OPZ+ a OP JAK, a to tak, aniž by tímto přesunem byly </a:t>
            </a:r>
            <a:r>
              <a:rPr lang="cs-CZ" sz="1400" dirty="0" smtClean="0"/>
              <a:t>ohroženy IN.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MŽP, aby ve spolupráci s MMR NOK v co nejkratším čase vypracovalo </a:t>
            </a:r>
            <a:r>
              <a:rPr lang="cs-CZ" sz="1400" b="1" u="sng" dirty="0"/>
              <a:t>jednotnou metodiku pro </a:t>
            </a:r>
            <a:r>
              <a:rPr lang="cs-CZ" sz="1400" b="1" u="sng" dirty="0" smtClean="0"/>
              <a:t>uplatňování principu </a:t>
            </a:r>
            <a:r>
              <a:rPr lang="cs-CZ" sz="1400" b="1" u="sng" dirty="0"/>
              <a:t>DNSH</a:t>
            </a:r>
            <a:r>
              <a:rPr lang="cs-CZ" sz="1400" dirty="0"/>
              <a:t>, která bude implementována v rámci všech relevantních </a:t>
            </a:r>
            <a:r>
              <a:rPr lang="cs-CZ" sz="1400" dirty="0" smtClean="0"/>
              <a:t>výzev.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MMR NOK a další centrální orgány k </a:t>
            </a:r>
            <a:r>
              <a:rPr lang="cs-CZ" sz="1400" b="1" dirty="0"/>
              <a:t>zapojení územních partnerů do jednání o metodice nové úpravy </a:t>
            </a:r>
            <a:r>
              <a:rPr lang="cs-CZ" sz="1400" b="1" dirty="0" smtClean="0"/>
              <a:t>GBER a </a:t>
            </a:r>
            <a:r>
              <a:rPr lang="cs-CZ" sz="1400" b="1" dirty="0"/>
              <a:t>režimu DE </a:t>
            </a:r>
            <a:r>
              <a:rPr lang="cs-CZ" sz="1400" b="1" dirty="0" smtClean="0"/>
              <a:t>MINIMIS</a:t>
            </a:r>
            <a:r>
              <a:rPr lang="cs-CZ" sz="1400" dirty="0" smtClean="0"/>
              <a:t> (podpora </a:t>
            </a:r>
            <a:r>
              <a:rPr lang="cs-CZ" sz="1400" dirty="0"/>
              <a:t>navýšení limitu </a:t>
            </a:r>
            <a:r>
              <a:rPr lang="cs-CZ" sz="1400" dirty="0" smtClean="0"/>
              <a:t>veřejné </a:t>
            </a:r>
            <a:r>
              <a:rPr lang="cs-CZ" sz="1400" dirty="0"/>
              <a:t>podpory de </a:t>
            </a:r>
            <a:r>
              <a:rPr lang="cs-CZ" sz="1400" dirty="0" err="1" smtClean="0"/>
              <a:t>minimis</a:t>
            </a:r>
            <a:r>
              <a:rPr lang="cs-CZ" sz="1400" dirty="0" smtClean="0"/>
              <a:t> na </a:t>
            </a:r>
            <a:r>
              <a:rPr lang="cs-CZ" sz="1400" dirty="0"/>
              <a:t>500 tis. </a:t>
            </a:r>
            <a:r>
              <a:rPr lang="cs-CZ" sz="1400" dirty="0" smtClean="0"/>
              <a:t>EUR a </a:t>
            </a:r>
            <a:r>
              <a:rPr lang="cs-CZ" sz="1400" dirty="0"/>
              <a:t>1,2 mil. EUR u </a:t>
            </a:r>
            <a:r>
              <a:rPr lang="cs-CZ" sz="1400" dirty="0" smtClean="0"/>
              <a:t>SGEI).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jsou </a:t>
            </a:r>
            <a:r>
              <a:rPr lang="cs-CZ" sz="1400" dirty="0"/>
              <a:t>připraveni k jednání o nových komponentách NPO a vyzývají centrální orgány k zapojení územních partnerů </a:t>
            </a:r>
            <a:r>
              <a:rPr lang="cs-CZ" sz="1400" dirty="0" smtClean="0"/>
              <a:t>do </a:t>
            </a:r>
            <a:r>
              <a:rPr lang="cs-CZ" sz="1400" b="1" dirty="0" smtClean="0"/>
              <a:t>jednání </a:t>
            </a:r>
            <a:r>
              <a:rPr lang="cs-CZ" sz="1400" b="1" dirty="0"/>
              <a:t>o konkrétních podmínkách výzev nových </a:t>
            </a:r>
            <a:r>
              <a:rPr lang="cs-CZ" sz="1400" b="1" dirty="0" smtClean="0"/>
              <a:t>komponent</a:t>
            </a:r>
            <a:r>
              <a:rPr lang="cs-CZ" sz="1400" dirty="0" smtClean="0"/>
              <a:t>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upozorňují </a:t>
            </a:r>
            <a:r>
              <a:rPr lang="cs-CZ" sz="1400" dirty="0"/>
              <a:t>na nutnost vyřešit </a:t>
            </a:r>
            <a:r>
              <a:rPr lang="cs-CZ" sz="1400" b="1" u="sng" dirty="0"/>
              <a:t>financování infrastruktury preventivních sociálních služeb </a:t>
            </a:r>
            <a:r>
              <a:rPr lang="cs-CZ" sz="1400" dirty="0"/>
              <a:t>a vyzývají MPSV k </a:t>
            </a:r>
            <a:r>
              <a:rPr lang="cs-CZ" sz="1400" dirty="0" smtClean="0"/>
              <a:t>jednání o </a:t>
            </a:r>
            <a:r>
              <a:rPr lang="cs-CZ" sz="1400" dirty="0"/>
              <a:t>začlenění preventivních sociálních služeb a financování jejich infrastruktury z </a:t>
            </a:r>
            <a:r>
              <a:rPr lang="cs-CZ" sz="1400" dirty="0" smtClean="0"/>
              <a:t>NPO.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pokládají </a:t>
            </a:r>
            <a:r>
              <a:rPr lang="cs-CZ" sz="1400" dirty="0"/>
              <a:t>za </a:t>
            </a:r>
            <a:r>
              <a:rPr lang="cs-CZ" sz="1400" b="1" dirty="0"/>
              <a:t>přínosný systém RSK a vyzývají ŘO k jeho širšímu uplatnění v rámci územní dimenze </a:t>
            </a:r>
            <a:r>
              <a:rPr lang="cs-CZ" sz="1400" b="1" dirty="0" smtClean="0"/>
              <a:t>OP</a:t>
            </a:r>
            <a:r>
              <a:rPr lang="cs-CZ" sz="1400" dirty="0" smtClean="0"/>
              <a:t>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jednotlivé ŘO k </a:t>
            </a:r>
            <a:r>
              <a:rPr lang="cs-CZ" sz="1400" b="1" dirty="0"/>
              <a:t>naplňování územní dimenze </a:t>
            </a:r>
            <a:r>
              <a:rPr lang="cs-CZ" sz="1400" b="1" dirty="0" smtClean="0"/>
              <a:t>SRR</a:t>
            </a:r>
            <a:r>
              <a:rPr lang="cs-CZ" sz="1400" dirty="0" smtClean="0"/>
              <a:t>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MMR NOK a jednotlivé ŘO k </a:t>
            </a:r>
            <a:r>
              <a:rPr lang="cs-CZ" sz="1400" b="1" u="sng" dirty="0"/>
              <a:t>zapojení územních partnerů do debat o budoucnosti programového </a:t>
            </a:r>
            <a:r>
              <a:rPr lang="cs-CZ" sz="1400" b="1" u="sng" dirty="0" smtClean="0"/>
              <a:t>období 2028 </a:t>
            </a:r>
            <a:r>
              <a:rPr lang="cs-CZ" sz="1400" dirty="0"/>
              <a:t>již v rané fázi jeho přípravy Územní partneři žádají MMR NOK a jednotlivé ŘO, aby komunikovali s </a:t>
            </a:r>
            <a:r>
              <a:rPr lang="cs-CZ" sz="1400" dirty="0" smtClean="0"/>
              <a:t>územními partnery </a:t>
            </a:r>
            <a:r>
              <a:rPr lang="cs-CZ" sz="1400" dirty="0"/>
              <a:t>představy celkové architektury, uplatnění územní dimenze a IN v nastavení kohezní politiky po r </a:t>
            </a:r>
            <a:r>
              <a:rPr lang="cs-CZ" sz="1400" dirty="0" smtClean="0"/>
              <a:t>2027.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navrhují </a:t>
            </a:r>
            <a:r>
              <a:rPr lang="cs-CZ" sz="1400" dirty="0"/>
              <a:t>zahájit diskusi o </a:t>
            </a:r>
            <a:r>
              <a:rPr lang="cs-CZ" sz="1400" b="1" dirty="0"/>
              <a:t>stanovení standardů veřejných služeb, vybavenosti a infrastruktury území </a:t>
            </a:r>
            <a:r>
              <a:rPr lang="cs-CZ" sz="1400" dirty="0"/>
              <a:t>a především </a:t>
            </a:r>
            <a:r>
              <a:rPr lang="cs-CZ" sz="1400" dirty="0" smtClean="0"/>
              <a:t>sídel. Územní </a:t>
            </a:r>
            <a:r>
              <a:rPr lang="cs-CZ" sz="1400" dirty="0"/>
              <a:t>partneři takovou diskusi považují za přínosnou pro přípravu na další programové období </a:t>
            </a:r>
            <a:r>
              <a:rPr lang="cs-CZ" sz="1400" dirty="0" smtClean="0"/>
              <a:t>2028.</a:t>
            </a:r>
            <a:endParaRPr lang="cs-CZ" sz="1400" dirty="0"/>
          </a:p>
          <a:p>
            <a:pPr marL="342900" indent="-342900">
              <a:buSzPct val="100000"/>
              <a:buFont typeface="+mj-lt"/>
              <a:buAutoNum type="arabicPeriod"/>
            </a:pPr>
            <a:r>
              <a:rPr lang="cs-CZ" sz="1400" dirty="0" smtClean="0"/>
              <a:t>ÚP vyzývají </a:t>
            </a:r>
            <a:r>
              <a:rPr lang="cs-CZ" sz="1400" dirty="0"/>
              <a:t>MMR, aby je přibrali do </a:t>
            </a:r>
            <a:r>
              <a:rPr lang="cs-CZ" sz="1400" b="1" u="sng" dirty="0"/>
              <a:t>diskuze nad přípravou zákona o cestovním </a:t>
            </a:r>
            <a:r>
              <a:rPr lang="cs-CZ" sz="1400" b="1" u="sng" dirty="0" smtClean="0"/>
              <a:t>ruchu</a:t>
            </a:r>
            <a:r>
              <a:rPr lang="cs-CZ" sz="1400" dirty="0" smtClean="0"/>
              <a:t>.</a:t>
            </a:r>
            <a:endParaRPr lang="cs-CZ" sz="1200" dirty="0" smtClean="0">
              <a:cs typeface="Arial" panose="020B0604020202020204" pitchFamily="34" charset="0"/>
            </a:endParaRP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5. Aktuální </a:t>
            </a:r>
            <a:r>
              <a:rPr lang="cs-CZ" sz="2800" dirty="0">
                <a:solidFill>
                  <a:schemeClr val="bg1"/>
                </a:solidFill>
              </a:rPr>
              <a:t>informace </a:t>
            </a:r>
            <a:r>
              <a:rPr lang="cs-CZ" sz="2800" dirty="0" smtClean="0">
                <a:solidFill>
                  <a:schemeClr val="bg1"/>
                </a:solidFill>
              </a:rPr>
              <a:t>k </a:t>
            </a:r>
            <a:r>
              <a:rPr lang="cs-CZ" sz="2800" dirty="0">
                <a:solidFill>
                  <a:schemeClr val="bg1"/>
                </a:solidFill>
              </a:rPr>
              <a:t>využití dotací EU v programovém období 2021-2027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1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36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200" dirty="0">
                <a:solidFill>
                  <a:schemeClr val="bg1"/>
                </a:solidFill>
              </a:rPr>
              <a:t>5. Aktuální informace k využití dotací EU v programovém období 2021-2027</a:t>
            </a:r>
            <a:endParaRPr sz="30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3433" y="3435250"/>
            <a:ext cx="7854580" cy="3340454"/>
          </a:xfrm>
          <a:prstGeom prst="rect">
            <a:avLst/>
          </a:prstGeom>
        </p:spPr>
      </p:pic>
      <p:sp>
        <p:nvSpPr>
          <p:cNvPr id="6" name="Zástupný symbol pro obsah 1"/>
          <p:cNvSpPr txBox="1">
            <a:spLocks/>
          </p:cNvSpPr>
          <p:nvPr/>
        </p:nvSpPr>
        <p:spPr>
          <a:xfrm>
            <a:off x="422026" y="1359424"/>
            <a:ext cx="11264900" cy="26772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2000" b="1" dirty="0"/>
              <a:t>INFORMAČNÍ SYSTÉM PROJEKTOVÝCH ZÁMĚRŮ (ISPZ</a:t>
            </a:r>
            <a:r>
              <a:rPr lang="cs-CZ" sz="2000" b="1" dirty="0" smtClean="0"/>
              <a:t>)  </a:t>
            </a:r>
            <a:r>
              <a:rPr lang="cs-CZ" sz="2000" b="1" i="1" dirty="0" smtClean="0">
                <a:hlinkClick r:id="rId4"/>
              </a:rPr>
              <a:t>https</a:t>
            </a:r>
            <a:r>
              <a:rPr lang="cs-CZ" sz="2000" b="1" i="1" dirty="0">
                <a:hlinkClick r:id="rId4"/>
              </a:rPr>
              <a:t>://www.projektovezamery.cz</a:t>
            </a:r>
            <a:r>
              <a:rPr lang="cs-CZ" sz="2000" b="1" i="1" dirty="0" smtClean="0">
                <a:hlinkClick r:id="rId4"/>
              </a:rPr>
              <a:t>/</a:t>
            </a:r>
            <a:endParaRPr lang="cs-CZ" sz="2000" b="1" i="1" dirty="0" smtClean="0"/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cs-CZ" sz="1600" dirty="0" smtClean="0"/>
              <a:t>provozuje MMR, přihlašování přes JIP, NIA nebo ISDS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cs-CZ" sz="1600" dirty="0" smtClean="0"/>
              <a:t>není provázán se systémy předkládání žádostí (MS2021+) či národních dotačních titulů, ale MMR řeší aktualizaci, včetně zjednodušení vkládání údajů o projektech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cs-CZ" sz="1600" dirty="0" smtClean="0"/>
              <a:t>za území ZLK obsahuje historicky záměry sbírané sekretariátem RSK v letech 2016 – 2018, ale v r. 2023 doplňovány aktuální záměry obcí i jiných nositelů (bodová bonifikace u projektů v národních dotačních programech MMR)</a:t>
            </a:r>
          </a:p>
          <a:p>
            <a:pPr>
              <a:lnSpc>
                <a:spcPct val="100000"/>
              </a:lnSpc>
              <a:spcBef>
                <a:spcPts val="400"/>
              </a:spcBef>
            </a:pPr>
            <a:r>
              <a:rPr lang="cs-CZ" sz="1600" dirty="0" smtClean="0"/>
              <a:t>Sekretariát RSK nabízí </a:t>
            </a:r>
            <a:r>
              <a:rPr lang="cs-CZ" sz="1600" b="1" dirty="0" smtClean="0"/>
              <a:t>pomoc obcím i dalším subjektům v ZLK s aktualizací či vyplněním nových záměrů do ISPZ – více na </a:t>
            </a:r>
            <a:r>
              <a:rPr lang="cs-CZ" sz="1600" b="1" dirty="0" smtClean="0">
                <a:hlinkClick r:id="rId5"/>
              </a:rPr>
              <a:t>www.rsk-zk.cz</a:t>
            </a:r>
            <a:r>
              <a:rPr lang="cs-CZ" sz="1600" b="1" dirty="0" smtClean="0"/>
              <a:t> 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Font typeface="Wingdings" pitchFamily="2" charset="2"/>
              <a:buNone/>
            </a:pPr>
            <a:endParaRPr lang="cs-CZ" sz="1800" dirty="0"/>
          </a:p>
        </p:txBody>
      </p:sp>
    </p:spTree>
    <p:extLst>
      <p:ext uri="{BB962C8B-B14F-4D97-AF65-F5344CB8AC3E}">
        <p14:creationId xmlns:p14="http://schemas.microsoft.com/office/powerpoint/2010/main" val="199458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37</a:t>
            </a:fld>
            <a:endParaRPr sz="3600"/>
          </a:p>
        </p:txBody>
      </p:sp>
      <p:sp>
        <p:nvSpPr>
          <p:cNvPr id="148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3200" dirty="0">
                <a:solidFill>
                  <a:schemeClr val="bg1"/>
                </a:solidFill>
              </a:rPr>
              <a:t>5. Aktuální informace k využití dotací EU v programovém období 2021-2027</a:t>
            </a:r>
            <a:endParaRPr sz="3000" dirty="0">
              <a:solidFill>
                <a:schemeClr val="bg1"/>
              </a:solidFill>
            </a:endParaRPr>
          </a:p>
        </p:txBody>
      </p:sp>
      <p:sp>
        <p:nvSpPr>
          <p:cNvPr id="7" name="Zástupný symbol pro obsah 1"/>
          <p:cNvSpPr txBox="1">
            <a:spLocks/>
          </p:cNvSpPr>
          <p:nvPr/>
        </p:nvSpPr>
        <p:spPr>
          <a:xfrm>
            <a:off x="422026" y="1506832"/>
            <a:ext cx="11264900" cy="506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itchFamily="2" charset="2"/>
              <a:buChar char="§"/>
              <a:defRPr sz="2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4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20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itchFamily="2" charset="2"/>
              <a:buChar char="§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/>
              <a:t>ITI Zlínské aglomerace </a:t>
            </a:r>
            <a:r>
              <a:rPr lang="cs-CZ" sz="2400" b="1" i="1" dirty="0"/>
              <a:t>– aktuální </a:t>
            </a:r>
            <a:r>
              <a:rPr lang="cs-CZ" sz="2400" b="1" i="1" dirty="0" smtClean="0"/>
              <a:t>informace</a:t>
            </a:r>
            <a:endParaRPr lang="cs-CZ" sz="2400" b="1" i="1" dirty="0"/>
          </a:p>
          <a:p>
            <a:pPr>
              <a:lnSpc>
                <a:spcPct val="100000"/>
              </a:lnSpc>
            </a:pPr>
            <a:r>
              <a:rPr lang="cs-CZ" sz="2000" dirty="0"/>
              <a:t>Ing</a:t>
            </a:r>
            <a:r>
              <a:rPr lang="cs-CZ" sz="2000" dirty="0" smtClean="0"/>
              <a:t>. et Ing. Martin Habuda</a:t>
            </a:r>
            <a:endParaRPr lang="cs-CZ" sz="2000" dirty="0"/>
          </a:p>
          <a:p>
            <a:pPr lvl="1">
              <a:lnSpc>
                <a:spcPct val="100000"/>
              </a:lnSpc>
            </a:pPr>
            <a:endParaRPr lang="cs-CZ" sz="1600" dirty="0" smtClean="0"/>
          </a:p>
          <a:p>
            <a:pPr lvl="1">
              <a:lnSpc>
                <a:spcPct val="100000"/>
              </a:lnSpc>
            </a:pPr>
            <a:endParaRPr lang="cs-CZ" sz="1600" dirty="0"/>
          </a:p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/>
              <a:t>CLLD </a:t>
            </a:r>
            <a:r>
              <a:rPr lang="cs-CZ" sz="2400" b="1" i="1" dirty="0"/>
              <a:t>– aktuální </a:t>
            </a:r>
            <a:r>
              <a:rPr lang="cs-CZ" sz="2400" b="1" i="1" dirty="0" smtClean="0"/>
              <a:t>informace</a:t>
            </a:r>
            <a:endParaRPr lang="cs-CZ" sz="2400" b="1" i="1" dirty="0"/>
          </a:p>
          <a:p>
            <a:pPr>
              <a:lnSpc>
                <a:spcPct val="100000"/>
              </a:lnSpc>
            </a:pPr>
            <a:r>
              <a:rPr lang="cs-CZ" sz="2000" dirty="0" smtClean="0"/>
              <a:t>Aleš Lahoda</a:t>
            </a:r>
            <a:endParaRPr lang="cs-CZ" sz="2000" dirty="0"/>
          </a:p>
          <a:p>
            <a:pPr lvl="1">
              <a:lnSpc>
                <a:spcPct val="100000"/>
              </a:lnSpc>
            </a:pPr>
            <a:endParaRPr lang="cs-CZ" sz="1600" dirty="0" smtClean="0"/>
          </a:p>
          <a:p>
            <a:pPr lvl="1">
              <a:lnSpc>
                <a:spcPct val="100000"/>
              </a:lnSpc>
            </a:pPr>
            <a:endParaRPr lang="cs-CZ" sz="1600" dirty="0"/>
          </a:p>
          <a:p>
            <a:pPr lvl="1">
              <a:lnSpc>
                <a:spcPct val="100000"/>
              </a:lnSpc>
            </a:pPr>
            <a:endParaRPr lang="cs-CZ" sz="1600" dirty="0" smtClean="0"/>
          </a:p>
          <a:p>
            <a:pPr marL="0" indent="0">
              <a:lnSpc>
                <a:spcPct val="100000"/>
              </a:lnSpc>
              <a:buNone/>
            </a:pPr>
            <a:r>
              <a:rPr lang="cs-CZ" sz="2400" b="1" i="1" dirty="0" smtClean="0"/>
              <a:t>OP Slovensko – Česká republika </a:t>
            </a:r>
            <a:r>
              <a:rPr lang="cs-CZ" sz="2400" b="1" i="1" dirty="0"/>
              <a:t>– aktuální informace</a:t>
            </a:r>
          </a:p>
          <a:p>
            <a:pPr>
              <a:lnSpc>
                <a:spcPct val="100000"/>
              </a:lnSpc>
            </a:pPr>
            <a:r>
              <a:rPr lang="cs-CZ" sz="2000" dirty="0" smtClean="0"/>
              <a:t>Ing. Jana Smutná</a:t>
            </a:r>
            <a:endParaRPr lang="cs-CZ" sz="2000" dirty="0"/>
          </a:p>
          <a:p>
            <a:pPr lvl="1">
              <a:lnSpc>
                <a:spcPct val="100000"/>
              </a:lnSpc>
            </a:pPr>
            <a:endParaRPr lang="cs-CZ" sz="1600" dirty="0" smtClean="0"/>
          </a:p>
          <a:p>
            <a:pPr>
              <a:lnSpc>
                <a:spcPct val="100000"/>
              </a:lnSpc>
            </a:pPr>
            <a:endParaRPr lang="cs-CZ" sz="2000" dirty="0" smtClean="0"/>
          </a:p>
          <a:p>
            <a:pPr>
              <a:lnSpc>
                <a:spcPct val="100000"/>
              </a:lnSpc>
            </a:pPr>
            <a:endParaRPr lang="cs-CZ" sz="1600" dirty="0" smtClean="0"/>
          </a:p>
        </p:txBody>
      </p:sp>
    </p:spTree>
    <p:extLst>
      <p:ext uri="{BB962C8B-B14F-4D97-AF65-F5344CB8AC3E}">
        <p14:creationId xmlns:p14="http://schemas.microsoft.com/office/powerpoint/2010/main" val="117836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143/RSKZK38/23 </a:t>
            </a:r>
            <a:r>
              <a:rPr lang="cs-CZ" b="1" dirty="0"/>
              <a:t> </a:t>
            </a:r>
            <a:r>
              <a:rPr lang="cs-CZ" b="1" dirty="0" smtClean="0"/>
              <a:t>        bere na vědomí</a:t>
            </a:r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aktuální informace k využití dotací EU v programovém období 2021-2027.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38</a:t>
            </a:fld>
            <a:endParaRPr sz="3600" dirty="0"/>
          </a:p>
        </p:txBody>
      </p:sp>
      <p:sp>
        <p:nvSpPr>
          <p:cNvPr id="6" name="Google Shape;148;p8"/>
          <p:cNvSpPr txBox="1">
            <a:spLocks noGrp="1"/>
          </p:cNvSpPr>
          <p:nvPr>
            <p:ph type="title"/>
          </p:nvPr>
        </p:nvSpPr>
        <p:spPr>
          <a:xfrm>
            <a:off x="520700" y="253088"/>
            <a:ext cx="11264900" cy="93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3200" dirty="0">
                <a:solidFill>
                  <a:schemeClr val="bg1"/>
                </a:solidFill>
              </a:rPr>
              <a:t>5. Aktuální informace k využití dotací EU v programovém období 2021-2027</a:t>
            </a:r>
            <a:endParaRPr sz="3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2415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Jmenování hodnotitelů za RSKZK ve výzvách SFPI č. 1/2023 a 2/2023 (revitalizace </a:t>
            </a:r>
            <a:r>
              <a:rPr lang="cs-CZ" sz="2400" b="1" dirty="0" err="1" smtClean="0"/>
              <a:t>brownfieldů</a:t>
            </a:r>
            <a:r>
              <a:rPr lang="cs-CZ" sz="2400" b="1" dirty="0" smtClean="0"/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88141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/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2286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40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329313"/>
            <a:ext cx="10823292" cy="64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Národní plán obnovy – komponenta 2.8 </a:t>
            </a:r>
            <a:r>
              <a:rPr lang="cs-CZ" sz="2000" b="1" i="1" dirty="0" err="1" smtClean="0"/>
              <a:t>brownfields</a:t>
            </a:r>
            <a:r>
              <a:rPr lang="cs-CZ" sz="2000" b="1" i="1" dirty="0" smtClean="0"/>
              <a:t>:</a:t>
            </a:r>
          </a:p>
          <a:p>
            <a:pPr marL="50800" indent="0">
              <a:lnSpc>
                <a:spcPct val="110000"/>
              </a:lnSpc>
              <a:buNone/>
            </a:pPr>
            <a:endParaRPr lang="cs-CZ" sz="2000" dirty="0">
              <a:cs typeface="Arial" panose="020B0604020202020204" pitchFamily="34" charset="0"/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42" y="1875555"/>
            <a:ext cx="10614795" cy="4601445"/>
          </a:xfrm>
          <a:prstGeom prst="rect">
            <a:avLst/>
          </a:prstGeom>
        </p:spPr>
      </p:pic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2800" dirty="0">
                <a:solidFill>
                  <a:schemeClr val="bg1"/>
                </a:solidFill>
              </a:rPr>
              <a:t>6</a:t>
            </a:r>
            <a:r>
              <a:rPr lang="cs-CZ" sz="2800" dirty="0" smtClean="0">
                <a:solidFill>
                  <a:schemeClr val="bg1"/>
                </a:solidFill>
              </a:rPr>
              <a:t>. Jmenování hodnotitelů za RSK ZK ve výzvách SFPI č. 1/2023 a 2/2023 (revitalizace </a:t>
            </a:r>
            <a:r>
              <a:rPr lang="cs-CZ" sz="2800" dirty="0" err="1" smtClean="0">
                <a:solidFill>
                  <a:schemeClr val="bg1"/>
                </a:solidFill>
              </a:rPr>
              <a:t>brownfieldů</a:t>
            </a:r>
            <a:r>
              <a:rPr lang="cs-CZ" sz="2800" dirty="0" smtClean="0">
                <a:solidFill>
                  <a:schemeClr val="bg1"/>
                </a:solidFill>
              </a:rPr>
              <a:t> – velké projekty)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10771131" y="2635588"/>
            <a:ext cx="12801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Výzvy SFPI: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1/2023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2/2023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8" name="Obdélník 7"/>
          <p:cNvSpPr/>
          <p:nvPr/>
        </p:nvSpPr>
        <p:spPr>
          <a:xfrm>
            <a:off x="10771131" y="3665404"/>
            <a:ext cx="128015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Výzvy SFPI: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3/2023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4/2023</a:t>
            </a:r>
            <a:endParaRPr lang="cs-CZ" dirty="0">
              <a:solidFill>
                <a:srgbClr val="FF0000"/>
              </a:solidFill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10771131" y="5097925"/>
            <a:ext cx="128015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cs-CZ" b="1" i="1" dirty="0" smtClean="0">
                <a:solidFill>
                  <a:srgbClr val="FF0000"/>
                </a:solidFill>
              </a:rPr>
              <a:t>Výzva MPO: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dirty="0" smtClean="0">
                <a:solidFill>
                  <a:srgbClr val="FF0000"/>
                </a:solidFill>
              </a:rPr>
              <a:t>NPO 283</a:t>
            </a:r>
            <a:endParaRPr lang="cs-CZ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729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41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2364266"/>
            <a:ext cx="2460243" cy="64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Výsledek výzev SFPI č. 1/2023 a 2/2023 (velké projekty 30 – 500 mil. Kč):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alokace 2,01 mld. Kč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předložené projekty za celkem 2,82 mld. Kč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za ZLK žádný projekt</a:t>
            </a:r>
            <a:endParaRPr lang="cs-CZ" sz="1600" dirty="0">
              <a:cs typeface="Arial" panose="020B0604020202020204" pitchFamily="34" charset="0"/>
            </a:endParaRP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2800" dirty="0">
                <a:solidFill>
                  <a:schemeClr val="bg1"/>
                </a:solidFill>
              </a:rPr>
              <a:t>6</a:t>
            </a:r>
            <a:r>
              <a:rPr lang="cs-CZ" sz="2800" dirty="0" smtClean="0">
                <a:solidFill>
                  <a:schemeClr val="bg1"/>
                </a:solidFill>
              </a:rPr>
              <a:t>. Jmenování hodnotitelů za RSK ZK ve výzvách SFPI č. 1/2023 a 2/2023 (revitalizace </a:t>
            </a:r>
            <a:r>
              <a:rPr lang="cs-CZ" sz="2800" dirty="0" err="1" smtClean="0">
                <a:solidFill>
                  <a:schemeClr val="bg1"/>
                </a:solidFill>
              </a:rPr>
              <a:t>brownfieldů</a:t>
            </a:r>
            <a:r>
              <a:rPr lang="cs-CZ" sz="2800" dirty="0" smtClean="0">
                <a:solidFill>
                  <a:schemeClr val="bg1"/>
                </a:solidFill>
              </a:rPr>
              <a:t> – velké projekty)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3" name="Obrázek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7743" y="1329313"/>
            <a:ext cx="7620647" cy="5383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89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42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593852" y="1395002"/>
            <a:ext cx="2606547" cy="64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cs-CZ" sz="2000" b="1" i="1" dirty="0" smtClean="0"/>
              <a:t>Výsledek výzev SFPI č. 3/2023 a 4/2023 (malé projekty 3 – 30 mil. Kč, nepodnikatelské využití):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alokace 800 mil. Kč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předložené projekty za celkem 557 mil. Kč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za ZLK předloženo 5 projektů s požadovanou dotací cca 67 mil. Kč      (v hodnocení)</a:t>
            </a:r>
          </a:p>
          <a:p>
            <a:pPr marL="50800" indent="0">
              <a:lnSpc>
                <a:spcPct val="110000"/>
              </a:lnSpc>
              <a:buNone/>
            </a:pPr>
            <a:r>
              <a:rPr lang="cs-CZ" sz="1600" dirty="0" smtClean="0">
                <a:cs typeface="Arial" panose="020B0604020202020204" pitchFamily="34" charset="0"/>
              </a:rPr>
              <a:t>Pro zbylou alokaci bude vyhlášena další výzva</a:t>
            </a:r>
            <a:endParaRPr lang="cs-CZ" sz="1600" dirty="0">
              <a:cs typeface="Arial" panose="020B0604020202020204" pitchFamily="34" charset="0"/>
            </a:endParaRP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2800" dirty="0">
                <a:solidFill>
                  <a:schemeClr val="bg1"/>
                </a:solidFill>
              </a:rPr>
              <a:t>6</a:t>
            </a:r>
            <a:r>
              <a:rPr lang="cs-CZ" sz="2800" dirty="0" smtClean="0">
                <a:solidFill>
                  <a:schemeClr val="bg1"/>
                </a:solidFill>
              </a:rPr>
              <a:t>. Jmenování hodnotitelů za RSK ZK ve výzvách SFPI č. 1/2023 a 2/2023 (revitalizace </a:t>
            </a:r>
            <a:r>
              <a:rPr lang="cs-CZ" sz="2800" dirty="0" err="1" smtClean="0">
                <a:solidFill>
                  <a:schemeClr val="bg1"/>
                </a:solidFill>
              </a:rPr>
              <a:t>brownfieldů</a:t>
            </a:r>
            <a:r>
              <a:rPr lang="cs-CZ" sz="2800" dirty="0" smtClean="0">
                <a:solidFill>
                  <a:schemeClr val="bg1"/>
                </a:solidFill>
              </a:rPr>
              <a:t> – velké projekty)</a:t>
            </a:r>
            <a:endParaRPr sz="2800" dirty="0">
              <a:solidFill>
                <a:schemeClr val="bg1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116" y="1304575"/>
            <a:ext cx="7871577" cy="555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0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43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639572" y="1404146"/>
            <a:ext cx="11047353" cy="6457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indent="0">
              <a:spcBef>
                <a:spcPts val="1600"/>
              </a:spcBef>
              <a:buNone/>
            </a:pPr>
            <a:r>
              <a:rPr lang="cs-CZ" sz="2000" b="1" i="1" dirty="0" smtClean="0"/>
              <a:t>Požadavek MMR na nominaci hodnotitelů:</a:t>
            </a:r>
          </a:p>
          <a:p>
            <a:pPr marL="182563" indent="-182563">
              <a:lnSpc>
                <a:spcPct val="110000"/>
              </a:lnSpc>
              <a:buSzPct val="100000"/>
            </a:pPr>
            <a:r>
              <a:rPr lang="cs-CZ" sz="1600" dirty="0">
                <a:cs typeface="Arial" panose="020B0604020202020204" pitchFamily="34" charset="0"/>
              </a:rPr>
              <a:t>Minimální počet hodnotitelů za kraj/Prahu je 3 osoby, ideálně 5</a:t>
            </a:r>
          </a:p>
          <a:p>
            <a:pPr marL="182563" indent="-182563">
              <a:lnSpc>
                <a:spcPct val="110000"/>
              </a:lnSpc>
              <a:buSzPct val="100000"/>
            </a:pPr>
            <a:r>
              <a:rPr lang="cs-CZ" sz="1600" dirty="0" smtClean="0">
                <a:cs typeface="Arial" panose="020B0604020202020204" pitchFamily="34" charset="0"/>
              </a:rPr>
              <a:t>Střet </a:t>
            </a:r>
            <a:r>
              <a:rPr lang="cs-CZ" sz="1600" dirty="0">
                <a:cs typeface="Arial" panose="020B0604020202020204" pitchFamily="34" charset="0"/>
              </a:rPr>
              <a:t>zájmů se </a:t>
            </a:r>
            <a:r>
              <a:rPr lang="cs-CZ" sz="1600" dirty="0" smtClean="0">
                <a:cs typeface="Arial" panose="020B0604020202020204" pitchFamily="34" charset="0"/>
              </a:rPr>
              <a:t>posuzuje vůči </a:t>
            </a:r>
            <a:r>
              <a:rPr lang="cs-CZ" sz="1600" dirty="0">
                <a:cs typeface="Arial" panose="020B0604020202020204" pitchFamily="34" charset="0"/>
              </a:rPr>
              <a:t>žádostem v kraji členství v </a:t>
            </a:r>
            <a:r>
              <a:rPr lang="cs-CZ" sz="1600" dirty="0" smtClean="0">
                <a:cs typeface="Arial" panose="020B0604020202020204" pitchFamily="34" charset="0"/>
              </a:rPr>
              <a:t>orgánech žadatele</a:t>
            </a:r>
            <a:r>
              <a:rPr lang="cs-CZ" sz="1600" dirty="0">
                <a:cs typeface="Arial" panose="020B0604020202020204" pitchFamily="34" charset="0"/>
              </a:rPr>
              <a:t>, zaměstnanecké či jiné smluvní vztahy, trvalé bydliště </a:t>
            </a:r>
            <a:r>
              <a:rPr lang="cs-CZ" sz="1600" dirty="0" smtClean="0">
                <a:cs typeface="Arial" panose="020B0604020202020204" pitchFamily="34" charset="0"/>
              </a:rPr>
              <a:t>v lokalitě </a:t>
            </a:r>
            <a:r>
              <a:rPr lang="cs-CZ" sz="1600" dirty="0">
                <a:cs typeface="Arial" panose="020B0604020202020204" pitchFamily="34" charset="0"/>
              </a:rPr>
              <a:t>projektu</a:t>
            </a:r>
          </a:p>
          <a:p>
            <a:pPr marL="182563" indent="-182563">
              <a:lnSpc>
                <a:spcPct val="110000"/>
              </a:lnSpc>
              <a:buSzPct val="100000"/>
            </a:pPr>
            <a:r>
              <a:rPr lang="cs-CZ" sz="1600" dirty="0" smtClean="0">
                <a:cs typeface="Arial" panose="020B0604020202020204" pitchFamily="34" charset="0"/>
              </a:rPr>
              <a:t>Hodnotitele </a:t>
            </a:r>
            <a:r>
              <a:rPr lang="cs-CZ" sz="1600" dirty="0">
                <a:cs typeface="Arial" panose="020B0604020202020204" pitchFamily="34" charset="0"/>
              </a:rPr>
              <a:t>nominuje usnesením RSK do 31. května 2023 a zašle </a:t>
            </a:r>
            <a:r>
              <a:rPr lang="cs-CZ" sz="1600" dirty="0" smtClean="0">
                <a:cs typeface="Arial" panose="020B0604020202020204" pitchFamily="34" charset="0"/>
              </a:rPr>
              <a:t>na MMR </a:t>
            </a:r>
            <a:r>
              <a:rPr lang="cs-CZ" sz="1600" dirty="0">
                <a:cs typeface="Arial" panose="020B0604020202020204" pitchFamily="34" charset="0"/>
              </a:rPr>
              <a:t>s kontaktními údaji </a:t>
            </a:r>
            <a:r>
              <a:rPr lang="cs-CZ" sz="1600" dirty="0" smtClean="0">
                <a:cs typeface="Arial" panose="020B0604020202020204" pitchFamily="34" charset="0"/>
              </a:rPr>
              <a:t>hodnotitelů</a:t>
            </a:r>
            <a:endParaRPr lang="cs-CZ" sz="1600" dirty="0">
              <a:cs typeface="Arial" panose="020B0604020202020204" pitchFamily="34" charset="0"/>
            </a:endParaRPr>
          </a:p>
          <a:p>
            <a:pPr marL="182563" indent="-182563">
              <a:lnSpc>
                <a:spcPct val="110000"/>
              </a:lnSpc>
              <a:buSzPct val="100000"/>
            </a:pPr>
            <a:r>
              <a:rPr lang="cs-CZ" sz="1600" dirty="0" smtClean="0">
                <a:cs typeface="Arial" panose="020B0604020202020204" pitchFamily="34" charset="0"/>
              </a:rPr>
              <a:t>MMR žádá </a:t>
            </a:r>
            <a:r>
              <a:rPr lang="cs-CZ" sz="1600" b="1" u="sng" dirty="0">
                <a:cs typeface="Arial" panose="020B0604020202020204" pitchFamily="34" charset="0"/>
              </a:rPr>
              <a:t>formálně o nominaci i v krajích bez projektů</a:t>
            </a:r>
            <a:r>
              <a:rPr lang="cs-CZ" sz="1600" dirty="0">
                <a:cs typeface="Arial" panose="020B0604020202020204" pitchFamily="34" charset="0"/>
              </a:rPr>
              <a:t> z důvodu </a:t>
            </a:r>
            <a:r>
              <a:rPr lang="cs-CZ" sz="1600" dirty="0" smtClean="0">
                <a:cs typeface="Arial" panose="020B0604020202020204" pitchFamily="34" charset="0"/>
              </a:rPr>
              <a:t>auditu a </a:t>
            </a:r>
            <a:r>
              <a:rPr lang="cs-CZ" sz="1600" dirty="0">
                <a:cs typeface="Arial" panose="020B0604020202020204" pitchFamily="34" charset="0"/>
              </a:rPr>
              <a:t>plnění Provozního nařízení Rady EU (</a:t>
            </a:r>
            <a:r>
              <a:rPr lang="cs-CZ" sz="1600" dirty="0" smtClean="0">
                <a:cs typeface="Arial" panose="020B0604020202020204" pitchFamily="34" charset="0"/>
              </a:rPr>
              <a:t>CID)</a:t>
            </a:r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07132"/>
            <a:ext cx="11264900" cy="100793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2800" dirty="0">
                <a:solidFill>
                  <a:schemeClr val="bg1"/>
                </a:solidFill>
              </a:rPr>
              <a:t>6</a:t>
            </a:r>
            <a:r>
              <a:rPr lang="cs-CZ" sz="2800" dirty="0" smtClean="0">
                <a:solidFill>
                  <a:schemeClr val="bg1"/>
                </a:solidFill>
              </a:rPr>
              <a:t>. Jmenování hodnotitelů za RSK ZK ve výzvách SFPI č. 1/2023 a 2/2023 (revitalizace </a:t>
            </a:r>
            <a:r>
              <a:rPr lang="cs-CZ" sz="2800" dirty="0" err="1" smtClean="0">
                <a:solidFill>
                  <a:schemeClr val="bg1"/>
                </a:solidFill>
              </a:rPr>
              <a:t>brownfieldů</a:t>
            </a:r>
            <a:r>
              <a:rPr lang="cs-CZ" sz="2800" dirty="0" smtClean="0">
                <a:solidFill>
                  <a:schemeClr val="bg1"/>
                </a:solidFill>
              </a:rPr>
              <a:t> – velké projekty)</a:t>
            </a:r>
            <a:endParaRPr sz="2800" dirty="0">
              <a:solidFill>
                <a:schemeClr val="bg1"/>
              </a:solidFill>
            </a:endParaRPr>
          </a:p>
        </p:txBody>
      </p:sp>
      <p:sp>
        <p:nvSpPr>
          <p:cNvPr id="3" name="Šipka dolů 2"/>
          <p:cNvSpPr/>
          <p:nvPr/>
        </p:nvSpPr>
        <p:spPr>
          <a:xfrm>
            <a:off x="5148072" y="4242816"/>
            <a:ext cx="512064" cy="768096"/>
          </a:xfrm>
          <a:prstGeom prst="downArrow">
            <a:avLst/>
          </a:prstGeom>
          <a:solidFill>
            <a:srgbClr val="FFD900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" name="Obdélník 3"/>
          <p:cNvSpPr/>
          <p:nvPr/>
        </p:nvSpPr>
        <p:spPr>
          <a:xfrm>
            <a:off x="639572" y="5186208"/>
            <a:ext cx="1009548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sz="2000" b="1" dirty="0" smtClean="0">
                <a:cs typeface="Arial" panose="020B0604020202020204" pitchFamily="34" charset="0"/>
              </a:rPr>
              <a:t>Návrh nominace za Zlínský kraj v příloze P01 tohoto bodu (neveřejná příloha)</a:t>
            </a:r>
            <a:endParaRPr lang="cs-CZ" sz="2000" b="1" dirty="0"/>
          </a:p>
        </p:txBody>
      </p:sp>
    </p:spTree>
    <p:extLst>
      <p:ext uri="{BB962C8B-B14F-4D97-AF65-F5344CB8AC3E}">
        <p14:creationId xmlns:p14="http://schemas.microsoft.com/office/powerpoint/2010/main" val="268489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144/RSKZK38/23 </a:t>
            </a:r>
            <a:r>
              <a:rPr lang="cs-CZ" b="1" dirty="0"/>
              <a:t> </a:t>
            </a:r>
            <a:r>
              <a:rPr lang="cs-CZ" b="1" dirty="0" smtClean="0"/>
              <a:t>               jmenuje</a:t>
            </a:r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hodnotitele ve výzvách SFPI č. 1/2023 a 2/2023 (revitalizace </a:t>
            </a:r>
            <a:r>
              <a:rPr lang="cs-CZ" b="1" dirty="0" err="1" smtClean="0"/>
              <a:t>brownfieldů</a:t>
            </a:r>
            <a:r>
              <a:rPr lang="cs-CZ" b="1" dirty="0"/>
              <a:t> </a:t>
            </a:r>
            <a:r>
              <a:rPr lang="cs-CZ" b="1" dirty="0" smtClean="0"/>
              <a:t>– velké projekty) vyhlášených dne 1. února 2023 Státním fondem podpory investic, dle přílohy P01, která je neveřejná.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44</a:t>
            </a:fld>
            <a:endParaRPr sz="3600" dirty="0"/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62613"/>
            <a:ext cx="11264900" cy="93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lvl="0">
              <a:buSzPct val="100000"/>
            </a:pPr>
            <a:r>
              <a:rPr lang="cs-CZ" sz="2800" dirty="0">
                <a:solidFill>
                  <a:schemeClr val="bg1"/>
                </a:solidFill>
              </a:rPr>
              <a:t>6</a:t>
            </a:r>
            <a:r>
              <a:rPr lang="cs-CZ" sz="2800" dirty="0" smtClean="0">
                <a:solidFill>
                  <a:schemeClr val="bg1"/>
                </a:solidFill>
              </a:rPr>
              <a:t>. Jmenování hodnotitelů za RSK ZK ve výzvách SFPI č. 1/2023 a 2/2023 (revitalizace </a:t>
            </a:r>
            <a:r>
              <a:rPr lang="cs-CZ" sz="2800" dirty="0" err="1" smtClean="0">
                <a:solidFill>
                  <a:schemeClr val="bg1"/>
                </a:solidFill>
              </a:rPr>
              <a:t>brownfieldů</a:t>
            </a:r>
            <a:r>
              <a:rPr lang="cs-CZ" sz="2800" dirty="0" smtClean="0">
                <a:solidFill>
                  <a:schemeClr val="bg1"/>
                </a:solidFill>
              </a:rPr>
              <a:t> – velké projekty)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98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36649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145/RSKZK38/23              bere na vědomí</a:t>
            </a:r>
            <a:endParaRPr lang="cs-CZ" b="1" dirty="0"/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aktuální informace z Ministerstva pro místní rozvoj.</a:t>
            </a:r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46</a:t>
            </a:fld>
            <a:endParaRPr sz="3600" dirty="0"/>
          </a:p>
        </p:txBody>
      </p:sp>
      <p:sp>
        <p:nvSpPr>
          <p:cNvPr id="7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62613"/>
            <a:ext cx="11264900" cy="93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SzPct val="100000"/>
            </a:pPr>
            <a:r>
              <a:rPr lang="cs-CZ" sz="3200" dirty="0" smtClean="0">
                <a:solidFill>
                  <a:schemeClr val="bg1"/>
                </a:solidFill>
              </a:rPr>
              <a:t>7. Aktuální informace z Ministerstva pro místní rozvoj </a:t>
            </a:r>
            <a:endParaRPr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506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47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122793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8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48</a:t>
            </a:fld>
            <a:endParaRPr sz="3600"/>
          </a:p>
        </p:txBody>
      </p:sp>
      <p:sp>
        <p:nvSpPr>
          <p:cNvPr id="6" name="Google Shape;99;p2"/>
          <p:cNvSpPr txBox="1">
            <a:spLocks noGrp="1"/>
          </p:cNvSpPr>
          <p:nvPr>
            <p:ph type="body" idx="1"/>
          </p:nvPr>
        </p:nvSpPr>
        <p:spPr>
          <a:xfrm>
            <a:off x="422026" y="1393321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Místní akční plány rozvoje vzdělávání jsou nástrojem akčního plánování a sdílení aktivit v území v oblasti předškolního a základního </a:t>
            </a:r>
            <a:r>
              <a:rPr lang="cs-CZ" sz="2000" dirty="0" smtClean="0"/>
              <a:t>vzdělávání </a:t>
            </a:r>
            <a:r>
              <a:rPr lang="cs-CZ" sz="2000" dirty="0"/>
              <a:t>na úrovni </a:t>
            </a:r>
            <a:r>
              <a:rPr lang="cs-CZ" sz="2000" dirty="0" smtClean="0"/>
              <a:t>ORP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Jejich cílem je zlepšit kvalitu vzdělávání zejména v mateřských a základních </a:t>
            </a:r>
            <a:r>
              <a:rPr lang="cs-CZ" sz="2000" dirty="0" smtClean="0"/>
              <a:t>školách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V dubnu zveřejnil orgán OP JAK vzor povinné přílohy předkládaných projektů do této výzvy</a:t>
            </a:r>
            <a:r>
              <a:rPr lang="cs-CZ" sz="2000" dirty="0"/>
              <a:t> </a:t>
            </a:r>
            <a:r>
              <a:rPr lang="cs-CZ" sz="2000" dirty="0" smtClean="0"/>
              <a:t>– Stanoviska RSK příslušného kraje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Jednotlivé MAP podaly žádosti o projednání na RSK. Jedná se o </a:t>
            </a:r>
            <a:r>
              <a:rPr lang="cs-CZ" sz="2000" dirty="0" err="1" smtClean="0"/>
              <a:t>MAPy</a:t>
            </a:r>
            <a:r>
              <a:rPr lang="cs-CZ" sz="2000" dirty="0" smtClean="0"/>
              <a:t> – </a:t>
            </a:r>
            <a:r>
              <a:rPr lang="cs-CZ" sz="2000" b="1" dirty="0" smtClean="0"/>
              <a:t>Kroměříž, Uherský Brod, Valašské Klobouky a Rožnov pod Radhoštěm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 smtClean="0"/>
              <a:t>Tyto MAP si vymezily území formou hlasování řídících výborů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u="sng" dirty="0" smtClean="0"/>
              <a:t>Území i nositelé zůstávají u všech MAP IV stejný jako u minulých MAP I – III.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cs-CZ" sz="2000" dirty="0"/>
              <a:t>Vyhlášení výzvy MAP IV se očekává na konci června </a:t>
            </a:r>
            <a:r>
              <a:rPr lang="cs-CZ" sz="2000" dirty="0" smtClean="0"/>
              <a:t>2023</a:t>
            </a:r>
            <a:endParaRPr lang="cs-CZ" sz="2000" dirty="0"/>
          </a:p>
        </p:txBody>
      </p:sp>
      <p:sp>
        <p:nvSpPr>
          <p:cNvPr id="8" name="Google Shape;148;p8"/>
          <p:cNvSpPr txBox="1">
            <a:spLocks noGrp="1"/>
          </p:cNvSpPr>
          <p:nvPr>
            <p:ph type="title"/>
          </p:nvPr>
        </p:nvSpPr>
        <p:spPr>
          <a:xfrm>
            <a:off x="355351" y="253088"/>
            <a:ext cx="11264900" cy="93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8. Místní akční plán rozvoje vzdělávání ve Zlínském kraji IV – schválení územního vymezení a nositele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865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146/RSKZK38/23              schvaluje</a:t>
            </a:r>
            <a:endParaRPr lang="cs-CZ" b="1" dirty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vymezení území dopadu a nositele Místního akčního plánu rozvoje vzdělávání IV ve Zlínském kraji dle přílohy č. P01. </a:t>
            </a:r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49</a:t>
            </a:fld>
            <a:endParaRPr sz="3600" dirty="0"/>
          </a:p>
        </p:txBody>
      </p:sp>
      <p:sp>
        <p:nvSpPr>
          <p:cNvPr id="6" name="Google Shape;148;p8"/>
          <p:cNvSpPr txBox="1">
            <a:spLocks noGrp="1"/>
          </p:cNvSpPr>
          <p:nvPr>
            <p:ph type="title"/>
          </p:nvPr>
        </p:nvSpPr>
        <p:spPr>
          <a:xfrm>
            <a:off x="422026" y="253088"/>
            <a:ext cx="11264900" cy="93132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lvl="0">
              <a:buSzPct val="100000"/>
            </a:pPr>
            <a:r>
              <a:rPr lang="cs-CZ" sz="2800" dirty="0" smtClean="0">
                <a:solidFill>
                  <a:schemeClr val="bg1"/>
                </a:solidFill>
              </a:rPr>
              <a:t>8. Místní akční plán rozvoje vzdělávání ve Zlínském kraji IV – schválení územního vymezení a nositele</a:t>
            </a: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67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700" y="393500"/>
            <a:ext cx="8641590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100000"/>
              <a:buFont typeface="Arial"/>
              <a:buNone/>
            </a:pPr>
            <a:r>
              <a:rPr lang="cs-CZ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cs-CZ" dirty="0" smtClean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 Aktualizace Statutu RSKZK</a:t>
            </a:r>
            <a:endParaRPr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indent="-285750">
              <a:spcBef>
                <a:spcPts val="1600"/>
              </a:spcBef>
            </a:pPr>
            <a:r>
              <a:rPr lang="cs-CZ" dirty="0"/>
              <a:t>Statut i Jednací řád Regionální stálé konference Zlínského kraje (RSK ZK) vychází ze vzorů, které byly vydány rozhodnutím ministryně pro místní rozvoj č. 124 ze dne 14. srpna 2014</a:t>
            </a:r>
            <a:r>
              <a:rPr lang="cs-CZ" dirty="0" smtClean="0"/>
              <a:t>.</a:t>
            </a:r>
          </a:p>
          <a:p>
            <a:pPr marL="285750" indent="-285750">
              <a:spcBef>
                <a:spcPts val="1600"/>
              </a:spcBef>
            </a:pPr>
            <a:r>
              <a:rPr lang="cs-CZ" dirty="0"/>
              <a:t>V dubnu </a:t>
            </a:r>
            <a:r>
              <a:rPr lang="cs-CZ" dirty="0" smtClean="0"/>
              <a:t>2023 byla připravena a projednána aktualizace Statutu RSKZK na Národní stálé konferenci (14. 4. 2023)</a:t>
            </a:r>
          </a:p>
          <a:p>
            <a:pPr marL="285750" indent="-285750">
              <a:spcBef>
                <a:spcPts val="1600"/>
              </a:spcBef>
            </a:pPr>
            <a:r>
              <a:rPr lang="cs-CZ" dirty="0"/>
              <a:t>Jde v podstatě o technickou aktualizaci, kde se mění název odboru MMR z původního názvu „Odbor regionální politiky“ na „Odbor strategií a analýz regionální politiky a politiky bydlení“, z důvodu systemizace platné od 1. 4. </a:t>
            </a:r>
            <a:r>
              <a:rPr lang="cs-CZ" dirty="0" smtClean="0"/>
              <a:t>2023</a:t>
            </a:r>
          </a:p>
          <a:p>
            <a:pPr marL="285750" indent="-285750">
              <a:spcBef>
                <a:spcPts val="1600"/>
              </a:spcBef>
            </a:pPr>
            <a:r>
              <a:rPr lang="cs-CZ" dirty="0"/>
              <a:t>Ostatní změny ve Statutu RSK jsou pouze formálního či stylistického </a:t>
            </a:r>
            <a:r>
              <a:rPr lang="cs-CZ" dirty="0" smtClean="0"/>
              <a:t>charakteru</a:t>
            </a:r>
            <a:endParaRPr lang="cs-CZ" sz="1800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5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1015462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50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02888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51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851718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Path542"/>
          <p:cNvSpPr/>
          <p:nvPr/>
        </p:nvSpPr>
        <p:spPr>
          <a:xfrm>
            <a:off x="0" y="12699"/>
            <a:ext cx="12192000" cy="6832600"/>
          </a:xfrm>
          <a:custGeom>
            <a:avLst/>
            <a:gdLst/>
            <a:ahLst/>
            <a:cxnLst/>
            <a:rect l="l" t="t" r="r" b="b"/>
            <a:pathLst>
              <a:path w="12192000" h="6832600">
                <a:moveTo>
                  <a:pt x="0" y="6832600"/>
                </a:moveTo>
                <a:lnTo>
                  <a:pt x="0" y="0"/>
                </a:lnTo>
                <a:lnTo>
                  <a:pt x="12192000" y="0"/>
                </a:lnTo>
                <a:lnTo>
                  <a:pt x="12192000" y="6832600"/>
                </a:lnTo>
                <a:lnTo>
                  <a:pt x="0" y="6832600"/>
                </a:lnTo>
                <a:close/>
              </a:path>
            </a:pathLst>
          </a:custGeom>
          <a:solidFill>
            <a:srgbClr val="FFD900">
              <a:alpha val="100000"/>
            </a:srgbClr>
          </a:solidFill>
          <a:ln w="0" cap="sq">
            <a:solidFill>
              <a:srgbClr val="FFD900"/>
            </a:solidFill>
            <a:prstDash val="solid"/>
          </a:ln>
        </p:spPr>
        <p:txBody>
          <a:bodyPr rtlCol="0" anchor="ctr"/>
          <a:lstStyle/>
          <a:p>
            <a:pPr algn="ctr"/>
            <a:endParaRPr lang="en-US" altLang="zh-CN"/>
          </a:p>
        </p:txBody>
      </p:sp>
      <p:pic>
        <p:nvPicPr>
          <p:cNvPr id="543" name="Image5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8136" y="5509260"/>
            <a:ext cx="3041904" cy="883920"/>
          </a:xfrm>
          <a:prstGeom prst="rect">
            <a:avLst/>
          </a:prstGeom>
          <a:noFill/>
        </p:spPr>
      </p:pic>
      <p:sp>
        <p:nvSpPr>
          <p:cNvPr id="544" name="Text Box544"/>
          <p:cNvSpPr txBox="1"/>
          <p:nvPr/>
        </p:nvSpPr>
        <p:spPr>
          <a:xfrm>
            <a:off x="586740" y="116818"/>
            <a:ext cx="5833187" cy="13597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0707"/>
              </a:lnSpc>
            </a:pPr>
            <a:r>
              <a:rPr lang="en-US" altLang="zh-CN" sz="9600" b="1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D</a:t>
            </a:r>
            <a:r>
              <a:rPr lang="en-US" altLang="zh-CN" sz="9600" b="1" spc="4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ěkujeme</a:t>
            </a:r>
            <a:endParaRPr lang="en-US" altLang="zh-CN" sz="9600">
              <a:latin typeface="Arial"/>
              <a:ea typeface="Arial"/>
              <a:cs typeface="Arial"/>
            </a:endParaRPr>
          </a:p>
        </p:txBody>
      </p:sp>
      <p:sp>
        <p:nvSpPr>
          <p:cNvPr id="545" name="Text Box545"/>
          <p:cNvSpPr txBox="1"/>
          <p:nvPr/>
        </p:nvSpPr>
        <p:spPr>
          <a:xfrm>
            <a:off x="586740" y="1141200"/>
            <a:ext cx="7611224" cy="135974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10707"/>
              </a:lnSpc>
            </a:pPr>
            <a:r>
              <a:rPr lang="en-US" altLang="zh-CN" sz="9600" b="1" spc="2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za</a:t>
            </a:r>
            <a:r>
              <a:rPr lang="en-US" altLang="zh-CN" sz="9600" b="1" spc="49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9600" b="1" spc="3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pozornost</a:t>
            </a:r>
            <a:endParaRPr lang="en-US" altLang="zh-CN" sz="9600">
              <a:latin typeface="Arial"/>
              <a:ea typeface="Arial"/>
              <a:cs typeface="Arial"/>
            </a:endParaRPr>
          </a:p>
        </p:txBody>
      </p:sp>
      <p:sp>
        <p:nvSpPr>
          <p:cNvPr id="546" name="Text Box546"/>
          <p:cNvSpPr txBox="1"/>
          <p:nvPr/>
        </p:nvSpPr>
        <p:spPr>
          <a:xfrm>
            <a:off x="586740" y="5324276"/>
            <a:ext cx="2207700" cy="340192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9"/>
              </a:lnSpc>
            </a:pPr>
            <a:r>
              <a:rPr lang="en-US" altLang="zh-CN" sz="2400" spc="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Krajský</a:t>
            </a:r>
            <a:r>
              <a:rPr lang="en-US" altLang="zh-CN" sz="2400" spc="-11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úřad</a:t>
            </a:r>
            <a:r>
              <a:rPr lang="en-US" altLang="zh-CN" sz="2400" spc="1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ZK</a:t>
            </a:r>
            <a:endParaRPr lang="en-US" altLang="zh-CN" sz="2400">
              <a:latin typeface="Arial"/>
              <a:ea typeface="Arial"/>
              <a:cs typeface="Arial"/>
            </a:endParaRPr>
          </a:p>
        </p:txBody>
      </p:sp>
      <p:sp>
        <p:nvSpPr>
          <p:cNvPr id="547" name="Text Box547"/>
          <p:cNvSpPr txBox="1"/>
          <p:nvPr/>
        </p:nvSpPr>
        <p:spPr>
          <a:xfrm>
            <a:off x="586740" y="5670804"/>
            <a:ext cx="2758440" cy="339852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6"/>
              </a:lnSpc>
            </a:pP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Třída</a:t>
            </a:r>
            <a:r>
              <a:rPr lang="en-US" altLang="zh-CN" sz="2400" spc="-55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-53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Tomáš</a:t>
            </a:r>
            <a:r>
              <a:rPr lang="en-US" altLang="zh-CN" sz="24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Bati</a:t>
            </a:r>
            <a:r>
              <a:rPr lang="en-US" altLang="zh-CN" sz="240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21</a:t>
            </a:r>
            <a:endParaRPr lang="en-US" altLang="zh-CN" sz="2400">
              <a:latin typeface="Arial"/>
              <a:ea typeface="Arial"/>
              <a:cs typeface="Arial"/>
            </a:endParaRPr>
          </a:p>
        </p:txBody>
      </p:sp>
      <p:sp>
        <p:nvSpPr>
          <p:cNvPr id="548" name="Text Box548"/>
          <p:cNvSpPr txBox="1"/>
          <p:nvPr/>
        </p:nvSpPr>
        <p:spPr>
          <a:xfrm>
            <a:off x="586740" y="6018276"/>
            <a:ext cx="1561795" cy="339852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algn="l" rtl="0">
              <a:lnSpc>
                <a:spcPts val="2676"/>
              </a:lnSpc>
            </a:pPr>
            <a:r>
              <a:rPr lang="en-US" altLang="zh-CN" sz="2400" spc="-2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Zlín</a:t>
            </a:r>
            <a:r>
              <a:rPr lang="en-US" altLang="zh-CN" sz="2400" spc="6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691</a:t>
            </a:r>
            <a:r>
              <a:rPr lang="en-US" altLang="zh-CN" sz="2400" spc="-7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 </a:t>
            </a:r>
            <a:r>
              <a:rPr lang="en-US" altLang="zh-CN" sz="2400" spc="0" dirty="0">
                <a:solidFill>
                  <a:srgbClr val="000000"/>
                </a:solidFill>
                <a:latin typeface="Arial"/>
                <a:ea typeface="Arial"/>
                <a:cs typeface="Arial"/>
              </a:rPr>
              <a:t>90</a:t>
            </a:r>
            <a:endParaRPr lang="en-US" altLang="zh-CN" sz="2400"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39361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698" y="450650"/>
            <a:ext cx="8641590" cy="67209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lvl="0">
              <a:buClr>
                <a:schemeClr val="lt1"/>
              </a:buClr>
              <a:buSzPct val="100000"/>
            </a:pPr>
            <a:r>
              <a:rPr lang="cs-CZ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2. Aktualizace Statutu RSKZK</a:t>
            </a:r>
            <a:endParaRPr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140/RSKZK38/23 		schvaluje</a:t>
            </a:r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Statut Regionální stálé konference Zlínského kraje dle přílohy P01.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6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18630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D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0AC446F-4CCF-4040-98B5-D629E72C64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817" y="850393"/>
            <a:ext cx="11264900" cy="5705856"/>
          </a:xfrm>
        </p:spPr>
        <p:txBody>
          <a:bodyPr>
            <a:noAutofit/>
          </a:bodyPr>
          <a:lstStyle/>
          <a:p>
            <a:pPr marL="514350" indent="-514350">
              <a:lnSpc>
                <a:spcPct val="100000"/>
              </a:lnSpc>
              <a:spcBef>
                <a:spcPts val="600"/>
              </a:spcBef>
              <a:buAutoNum type="arabicPeriod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Zahájení jednání</a:t>
            </a: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cs-CZ" sz="2400" dirty="0" smtClean="0">
                <a:solidFill>
                  <a:schemeClr val="bg2">
                    <a:lumMod val="50000"/>
                  </a:schemeClr>
                </a:solidFill>
              </a:rPr>
              <a:t>Úvodní slovo předsedy RSK ZK Ing. Radima Holiše, schválení programu jednání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2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Aktualizace Statutu Regionální stálé konference Zlínského kraje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/>
              <a:t>Změna personálního obsazení RSKZK a jejích PS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Výroční zpráva Regionální stálé konference ZK za rok 2022, Analýza využití fondů EU k 31. 12. 2022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k využití dotací EU v programovém období 2021-2027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Jmenování hodnotitelů za RSKZK ve výzvách SFPI č. 1/2023 a 2/2023 (revitalizace </a:t>
            </a:r>
            <a:r>
              <a:rPr lang="cs-CZ" sz="2400" b="1" dirty="0" err="1" smtClean="0">
                <a:solidFill>
                  <a:schemeClr val="bg2">
                    <a:lumMod val="50000"/>
                  </a:schemeClr>
                </a:solidFill>
              </a:rPr>
              <a:t>brownfieldů</a:t>
            </a: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 – velké projekty)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Aktuální informace z Ministerstva pro místní rozvoj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Místní akční plán rozvoje vzdělávání ve Zlínském kraji IV – schválení územního vymezení a nositele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Různé</a:t>
            </a:r>
          </a:p>
          <a:p>
            <a:pPr marL="539750" indent="-539750">
              <a:lnSpc>
                <a:spcPct val="100000"/>
              </a:lnSpc>
              <a:spcBef>
                <a:spcPts val="600"/>
              </a:spcBef>
              <a:buAutoNum type="arabicPeriod" startAt="3"/>
            </a:pPr>
            <a:r>
              <a:rPr lang="cs-CZ" sz="2400" b="1" dirty="0" smtClean="0">
                <a:solidFill>
                  <a:schemeClr val="bg2">
                    <a:lumMod val="50000"/>
                  </a:schemeClr>
                </a:solidFill>
              </a:rPr>
              <a:t>Závěr jednání</a:t>
            </a:r>
          </a:p>
          <a:p>
            <a:pPr marL="0" indent="0">
              <a:buNone/>
            </a:pPr>
            <a:endParaRPr lang="cs-CZ" b="1" dirty="0" smtClean="0"/>
          </a:p>
          <a:p>
            <a:pPr marL="0" indent="0">
              <a:buNone/>
            </a:pPr>
            <a:endParaRPr lang="cs-CZ" b="1" dirty="0"/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1B37A1BB-E573-BE45-B73F-5CCF5CD016E5}"/>
              </a:ext>
            </a:extLst>
          </p:cNvPr>
          <p:cNvSpPr txBox="1">
            <a:spLocks/>
          </p:cNvSpPr>
          <p:nvPr/>
        </p:nvSpPr>
        <p:spPr>
          <a:xfrm>
            <a:off x="4130179" y="461463"/>
            <a:ext cx="7599538" cy="6720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6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highlight>
                  <a:srgbClr val="FEEF66"/>
                </a:highlight>
                <a:latin typeface="Degular Display" pitchFamily="82" charset="0"/>
                <a:ea typeface="+mj-ea"/>
                <a:cs typeface="+mj-cs"/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4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highlight>
                <a:srgbClr val="FEEF66"/>
              </a:highlight>
              <a:uLnTx/>
              <a:uFillTx/>
              <a:latin typeface="Arial Black" panose="020B0A04020102020204" pitchFamily="34" charset="0"/>
              <a:ea typeface="+mj-ea"/>
              <a:cs typeface="+mj-cs"/>
            </a:endParaRPr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9DBC78F-0EBC-B64F-A71B-D88E34741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57D43A2-98E4-B24E-9228-7624BE346F8E}" type="slidenum">
              <a:rPr kumimoji="0" lang="cs-CZ" sz="4000" b="0" i="1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4000" b="0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6" name="Nadpis 5"/>
          <p:cNvSpPr>
            <a:spLocks noGrp="1"/>
          </p:cNvSpPr>
          <p:nvPr>
            <p:ph type="title"/>
          </p:nvPr>
        </p:nvSpPr>
        <p:spPr>
          <a:xfrm>
            <a:off x="422026" y="74780"/>
            <a:ext cx="11264900" cy="931325"/>
          </a:xfrm>
        </p:spPr>
        <p:txBody>
          <a:bodyPr/>
          <a:lstStyle/>
          <a:p>
            <a:r>
              <a:rPr lang="cs-CZ" dirty="0" smtClean="0"/>
              <a:t>Program jednání: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306115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ath38"/>
          <p:cNvSpPr/>
          <p:nvPr/>
        </p:nvSpPr>
        <p:spPr>
          <a:xfrm>
            <a:off x="0" y="0"/>
            <a:ext cx="0" cy="0"/>
          </a:xfrm>
          <a:custGeom>
            <a:avLst/>
            <a:gdLst/>
            <a:ahLst/>
            <a:cxnLst/>
            <a:rect l="l" t="t" r="r" b="b"/>
            <a:pathLst>
              <a:path/>
            </a:pathLst>
          </a:custGeom>
          <a:solidFill/>
          <a:ln>
            <a:solidFill/>
            <a:prstDash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Path39"/>
          <p:cNvSpPr/>
          <p:nvPr/>
        </p:nvSpPr>
        <p:spPr>
          <a:xfrm>
            <a:off x="0" y="0"/>
            <a:ext cx="12192000" cy="1312164"/>
          </a:xfrm>
          <a:custGeom>
            <a:avLst/>
            <a:gdLst/>
            <a:ahLst/>
            <a:cxnLst/>
            <a:rect l="l" t="t" r="r" b="b"/>
            <a:pathLst>
              <a:path w="12192000" h="1312164">
                <a:moveTo>
                  <a:pt x="0" y="1312164"/>
                </a:moveTo>
                <a:lnTo>
                  <a:pt x="12192000" y="1312164"/>
                </a:lnTo>
                <a:lnTo>
                  <a:pt x="12192000" y="0"/>
                </a:lnTo>
                <a:lnTo>
                  <a:pt x="0" y="0"/>
                </a:lnTo>
                <a:lnTo>
                  <a:pt x="0" y="1312164"/>
                </a:lnTo>
                <a:close/>
              </a:path>
            </a:pathLst>
          </a:custGeom>
          <a:solidFill>
            <a:srgbClr val="FFD900">
              <a:alpha val="100000"/>
            </a:srgbClr>
          </a:solidFill>
          <a:ln w="0" cap="sq">
            <a:solidFill>
              <a:srgbClr val="FFD900"/>
            </a:solidFill>
            <a:prstDash val="solid"/>
          </a:ln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graphicFrame>
        <p:nvGraphicFramePr>
          <p:cNvPr id="41" name="Table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3353411"/>
              </p:ext>
            </p:extLst>
          </p:nvPr>
        </p:nvGraphicFramePr>
        <p:xfrm>
          <a:off x="422275" y="1862836"/>
          <a:ext cx="10672700" cy="2865361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33210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9412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575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57860">
                <a:tc rowSpan="2">
                  <a:txBody>
                    <a:bodyPr/>
                    <a:lstStyle/>
                    <a:p>
                      <a:pPr algn="l" rtl="0">
                        <a:lnSpc>
                          <a:spcPts val="2083"/>
                        </a:lnSpc>
                      </a:pPr>
                      <a:endParaRPr dirty="0"/>
                    </a:p>
                    <a:p>
                      <a:pPr marL="154711" algn="ctr" rtl="0">
                        <a:lnSpc>
                          <a:spcPts val="2007"/>
                        </a:lnSpc>
                      </a:pPr>
                      <a:r>
                        <a:rPr lang="en-US" altLang="zh-CN" sz="1800" b="1" spc="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Náhradník</a:t>
                      </a:r>
                      <a:r>
                        <a:rPr lang="en-US" altLang="zh-CN" sz="1800" b="1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-2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člen</a:t>
                      </a:r>
                      <a:r>
                        <a:rPr lang="cs-CZ" altLang="zh-CN" sz="1800" b="1" spc="-2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a</a:t>
                      </a:r>
                      <a:r>
                        <a:rPr lang="en-US" altLang="zh-CN" sz="1800" b="1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Regionální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  <a:p>
                      <a:pPr marL="182563" indent="0" algn="ctr" rtl="0">
                        <a:lnSpc>
                          <a:spcPts val="2010"/>
                        </a:lnSpc>
                        <a:spcBef>
                          <a:spcPts val="151"/>
                        </a:spcBef>
                      </a:pPr>
                      <a:r>
                        <a:rPr lang="en-US" altLang="zh-CN" sz="1800" b="1" spc="-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stálé</a:t>
                      </a:r>
                      <a:r>
                        <a:rPr lang="en-US" altLang="zh-CN" sz="18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-1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konference</a:t>
                      </a:r>
                      <a:r>
                        <a:rPr lang="en-US" altLang="zh-CN" sz="18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4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ZK</a:t>
                      </a:r>
                      <a:r>
                        <a:rPr lang="cs-CZ" altLang="zh-CN" sz="1800" b="1" spc="4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cs-CZ" altLang="zh-CN" sz="1800" b="0" i="1" spc="4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(Sdružení místních samospráv ČR)</a:t>
                      </a:r>
                      <a:endParaRPr lang="en-US" altLang="zh-CN" sz="1800" b="0" i="1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92583" algn="l" rtl="0">
                        <a:lnSpc>
                          <a:spcPts val="2007"/>
                        </a:lnSpc>
                      </a:pPr>
                      <a:r>
                        <a:rPr lang="en-US" altLang="zh-CN" sz="1700" b="1" spc="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P</a:t>
                      </a:r>
                      <a:r>
                        <a:rPr lang="en-US" altLang="zh-CN" sz="1700" b="1" spc="-5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ůvodní</a:t>
                      </a:r>
                      <a:r>
                        <a:rPr lang="en-US" altLang="zh-CN" sz="1700" b="1" spc="19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700" b="1" spc="0" dirty="0" err="1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náhradník</a:t>
                      </a:r>
                      <a:r>
                        <a:rPr lang="en-US" altLang="zh-CN" sz="17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700" b="1" spc="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člen</a:t>
                      </a:r>
                      <a:r>
                        <a:rPr lang="cs-CZ" altLang="zh-CN" sz="1700" b="1" spc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a</a:t>
                      </a:r>
                      <a:r>
                        <a:rPr lang="en-US" altLang="zh-CN" sz="1700" b="1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700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RSK</a:t>
                      </a:r>
                      <a:r>
                        <a:rPr lang="en-US" altLang="zh-CN" sz="1700" b="1" spc="-7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700" b="1" spc="3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ZK</a:t>
                      </a:r>
                      <a:endParaRPr lang="en-US" altLang="zh-CN" sz="17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141986" algn="l" rtl="0">
                        <a:lnSpc>
                          <a:spcPts val="2007"/>
                        </a:lnSpc>
                      </a:pPr>
                      <a:r>
                        <a:rPr lang="en-US" altLang="zh-CN" sz="1800" b="1" spc="-1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Nový</a:t>
                      </a:r>
                      <a:r>
                        <a:rPr lang="en-US" altLang="zh-CN" sz="1800" b="1" spc="33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náhradník</a:t>
                      </a:r>
                      <a:r>
                        <a:rPr lang="en-US" altLang="zh-CN" sz="18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člena</a:t>
                      </a:r>
                      <a:r>
                        <a:rPr lang="en-US" altLang="zh-CN" sz="1800" b="1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0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RSK</a:t>
                      </a:r>
                      <a:r>
                        <a:rPr lang="en-US" altLang="zh-CN" sz="1800" b="1" spc="-7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en-US" altLang="zh-CN" sz="1800" b="1" spc="3" dirty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ZK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51840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68299" algn="l" rtl="0">
                        <a:lnSpc>
                          <a:spcPts val="2007"/>
                        </a:lnSpc>
                      </a:pPr>
                      <a:r>
                        <a:rPr lang="cs-CZ" altLang="zh-CN" sz="1800" spc="-25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Mgr.</a:t>
                      </a:r>
                      <a:r>
                        <a:rPr lang="cs-CZ" altLang="zh-CN" sz="1800" spc="-25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Eliška Olšáková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180975" indent="0" algn="ctr" rtl="0">
                        <a:lnSpc>
                          <a:spcPts val="2007"/>
                        </a:lnSpc>
                      </a:pPr>
                      <a:r>
                        <a:rPr lang="cs-CZ" altLang="zh-CN" sz="1800" spc="-1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Bc.</a:t>
                      </a:r>
                      <a:r>
                        <a:rPr lang="cs-CZ" altLang="zh-CN" sz="1800" spc="-1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Ladislava </a:t>
                      </a:r>
                      <a:r>
                        <a:rPr lang="cs-CZ" altLang="zh-CN" sz="1800" spc="-1" baseline="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Hradilíková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27837">
                <a:tc rowSpan="2">
                  <a:txBody>
                    <a:bodyPr/>
                    <a:lstStyle/>
                    <a:p>
                      <a:pPr marL="163855" marR="157285" indent="-9144" algn="ctr" rtl="0">
                        <a:lnSpc>
                          <a:spcPts val="2083"/>
                        </a:lnSpc>
                      </a:pPr>
                      <a:r>
                        <a:rPr lang="cs-CZ" altLang="zh-CN" sz="1800" b="1" spc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Pracovní skupina</a:t>
                      </a:r>
                      <a:r>
                        <a:rPr lang="cs-CZ" altLang="zh-CN" sz="1800" b="1" spc="0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pro absorpční kapacitu v území při RSK ZK.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92583" algn="ctr" rtl="0">
                        <a:lnSpc>
                          <a:spcPts val="2007"/>
                        </a:lnSpc>
                      </a:pPr>
                      <a:r>
                        <a:rPr lang="en-US" altLang="zh-CN" sz="1800" b="1" spc="-4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Původní</a:t>
                      </a:r>
                      <a:r>
                        <a:rPr lang="en-US" altLang="zh-CN" sz="1800" b="1" spc="17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cs-CZ" altLang="zh-CN" sz="1800" b="1" spc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člen</a:t>
                      </a:r>
                      <a:r>
                        <a:rPr lang="cs-CZ" altLang="zh-CN" sz="1800" b="1" spc="0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PS pro absorpční kapacitu při RSK ZK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92583" algn="ctr" rtl="0">
                        <a:lnSpc>
                          <a:spcPts val="2007"/>
                        </a:lnSpc>
                      </a:pPr>
                      <a:r>
                        <a:rPr lang="en-US" altLang="zh-CN" sz="1800" b="1" spc="-10" dirty="0" err="1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Nový</a:t>
                      </a:r>
                      <a:r>
                        <a:rPr lang="en-US" altLang="zh-CN" sz="1800" b="1" spc="33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</a:t>
                      </a:r>
                      <a:r>
                        <a:rPr lang="cs-CZ" altLang="zh-CN" sz="1800" b="1" spc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člen</a:t>
                      </a:r>
                      <a:r>
                        <a:rPr lang="cs-CZ" altLang="zh-CN" sz="1800" b="1" spc="0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PS pro absorpční kapacitu při RSK ZK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27824">
                <a:tc vMerge="1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35711" algn="l" rtl="0">
                        <a:lnSpc>
                          <a:spcPts val="2007"/>
                        </a:lnSpc>
                      </a:pPr>
                      <a:r>
                        <a:rPr lang="cs-CZ" altLang="zh-CN" sz="1800" spc="-25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RNDr.</a:t>
                      </a:r>
                      <a:r>
                        <a:rPr lang="cs-CZ" altLang="zh-CN" sz="1800" spc="-25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Roman Kašpar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670814" algn="l" rtl="0">
                        <a:lnSpc>
                          <a:spcPts val="2007"/>
                        </a:lnSpc>
                      </a:pPr>
                      <a:r>
                        <a:rPr lang="cs-CZ" altLang="zh-CN" sz="1800" spc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Ing.</a:t>
                      </a:r>
                      <a:r>
                        <a:rPr lang="cs-CZ" altLang="zh-CN" sz="1800" spc="0" baseline="0" dirty="0" smtClean="0">
                          <a:solidFill>
                            <a:srgbClr val="000000"/>
                          </a:solidFill>
                          <a:latin typeface="Arial"/>
                          <a:ea typeface="Arial"/>
                          <a:cs typeface="Arial"/>
                        </a:rPr>
                        <a:t> Marek Prachař</a:t>
                      </a:r>
                      <a:endParaRPr lang="en-US" altLang="zh-CN" sz="1800" dirty="0">
                        <a:latin typeface="Arial"/>
                        <a:ea typeface="Arial"/>
                        <a:cs typeface="Arial"/>
                      </a:endParaRPr>
                    </a:p>
                  </a:txBody>
                  <a:tcPr marL="0" marR="0" marT="0" marB="0" anchor="ctr">
                    <a:lnL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31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  <a:solidFill>
                      <a:srgbClr val="FFD9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42" name="Text Box42"/>
          <p:cNvSpPr txBox="1"/>
          <p:nvPr/>
        </p:nvSpPr>
        <p:spPr>
          <a:xfrm>
            <a:off x="11412348" y="5857700"/>
            <a:ext cx="320266" cy="564838"/>
          </a:xfrm>
          <a:prstGeom prst="rect">
            <a:avLst/>
          </a:prstGeom>
        </p:spPr>
        <p:txBody>
          <a:bodyPr wrap="square" lIns="0" tIns="0" r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4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5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7" name="Google Shape;98;p2"/>
          <p:cNvSpPr txBox="1">
            <a:spLocks/>
          </p:cNvSpPr>
          <p:nvPr/>
        </p:nvSpPr>
        <p:spPr>
          <a:xfrm>
            <a:off x="422274" y="104775"/>
            <a:ext cx="11310339" cy="1123949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vert="horz" wrap="square" lIns="91425" tIns="45700" rIns="91425" bIns="45700" rtlCol="0" anchor="ctr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buClr>
                <a:schemeClr val="lt1"/>
              </a:buClr>
              <a:buSzPct val="100000"/>
              <a:buFontTx/>
            </a:pPr>
            <a:r>
              <a:rPr lang="cs-CZ" sz="3600" b="1" dirty="0">
                <a:solidFill>
                  <a:schemeClr val="lt1"/>
                </a:solidFill>
                <a:latin typeface="Arial"/>
                <a:ea typeface="Arial"/>
                <a:cs typeface="Arial"/>
              </a:rPr>
              <a:t>3</a:t>
            </a:r>
            <a:r>
              <a:rPr lang="cs-CZ" sz="3600" b="1" dirty="0" smtClean="0">
                <a:solidFill>
                  <a:schemeClr val="lt1"/>
                </a:solidFill>
                <a:latin typeface="Arial"/>
                <a:ea typeface="Arial"/>
                <a:cs typeface="Arial"/>
              </a:rPr>
              <a:t>. Změna personálního obsazení RSKZK a jejich pracovních skupin</a:t>
            </a:r>
            <a:endParaRPr lang="cs-CZ"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23462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"/>
          <p:cNvSpPr txBox="1">
            <a:spLocks noGrp="1"/>
          </p:cNvSpPr>
          <p:nvPr>
            <p:ph type="title"/>
          </p:nvPr>
        </p:nvSpPr>
        <p:spPr>
          <a:xfrm>
            <a:off x="520698" y="152400"/>
            <a:ext cx="11264902" cy="1046545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>
              <a:buClr>
                <a:schemeClr val="lt1"/>
              </a:buClr>
              <a:buSzPct val="100000"/>
              <a:buFontTx/>
            </a:pPr>
            <a:r>
              <a:rPr lang="cs-CZ" dirty="0">
                <a:solidFill>
                  <a:schemeClr val="lt1"/>
                </a:solidFill>
                <a:latin typeface="Arial"/>
                <a:ea typeface="Arial"/>
                <a:cs typeface="Arial"/>
              </a:rPr>
              <a:t>3. Změna personálního obsazení RSKZK a jejich pracovních skupin</a:t>
            </a:r>
            <a:endParaRPr lang="cs-CZ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 txBox="1">
            <a:spLocks noGrp="1"/>
          </p:cNvSpPr>
          <p:nvPr>
            <p:ph type="body" idx="1"/>
          </p:nvPr>
        </p:nvSpPr>
        <p:spPr>
          <a:xfrm>
            <a:off x="520700" y="1469985"/>
            <a:ext cx="10823292" cy="51638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>
              <a:spcBef>
                <a:spcPts val="1600"/>
              </a:spcBef>
              <a:buNone/>
            </a:pPr>
            <a:r>
              <a:rPr lang="cs-CZ" dirty="0" smtClean="0"/>
              <a:t>Usnesení</a:t>
            </a:r>
          </a:p>
          <a:p>
            <a:pPr marL="0" lvl="0" indent="0" algn="ctr">
              <a:spcBef>
                <a:spcPts val="1600"/>
              </a:spcBef>
              <a:buNone/>
            </a:pPr>
            <a:r>
              <a:rPr lang="cs-CZ" dirty="0" smtClean="0"/>
              <a:t>Regionální stálá konference</a:t>
            </a:r>
          </a:p>
          <a:p>
            <a:pPr marL="0" lvl="0" indent="0">
              <a:spcBef>
                <a:spcPts val="1600"/>
              </a:spcBef>
              <a:buNone/>
            </a:pPr>
            <a:r>
              <a:rPr lang="cs-CZ" b="1" dirty="0" smtClean="0"/>
              <a:t>141/RSKZK38/23 		schvaluje</a:t>
            </a:r>
          </a:p>
          <a:p>
            <a:pPr marL="0" lvl="0" indent="0">
              <a:spcBef>
                <a:spcPts val="1600"/>
              </a:spcBef>
              <a:buNone/>
            </a:pPr>
            <a:endParaRPr lang="cs-CZ" b="1" dirty="0" smtClean="0"/>
          </a:p>
          <a:p>
            <a:pPr marL="514350" lvl="0" indent="-514350">
              <a:spcBef>
                <a:spcPts val="1600"/>
              </a:spcBef>
              <a:buAutoNum type="arabicParenR"/>
            </a:pPr>
            <a:r>
              <a:rPr lang="cs-CZ" b="1" dirty="0"/>
              <a:t>a</a:t>
            </a:r>
            <a:r>
              <a:rPr lang="cs-CZ" b="1" dirty="0" smtClean="0"/>
              <a:t>ktualizovaný seznam členů a jejich náhradníků Regionální stálé konference Zlínského kraje dle přílohy č. P01,</a:t>
            </a:r>
          </a:p>
          <a:p>
            <a:pPr marL="514350" lvl="0" indent="-514350">
              <a:spcBef>
                <a:spcPts val="1600"/>
              </a:spcBef>
              <a:buAutoNum type="arabicParenR"/>
            </a:pPr>
            <a:r>
              <a:rPr lang="cs-CZ" b="1" dirty="0"/>
              <a:t>a</a:t>
            </a:r>
            <a:r>
              <a:rPr lang="cs-CZ" b="1" dirty="0" smtClean="0"/>
              <a:t>ktualizovaný seznam členů Pracovní skupiny pro absorpční kapacitu v území při Regionální stálé konference Zlínského kraje dle přílohy P02.</a:t>
            </a:r>
            <a:endParaRPr lang="cs-CZ" b="1" dirty="0"/>
          </a:p>
        </p:txBody>
      </p:sp>
      <p:sp>
        <p:nvSpPr>
          <p:cNvPr id="101" name="Google Shape;101;p2"/>
          <p:cNvSpPr txBox="1">
            <a:spLocks noGrp="1"/>
          </p:cNvSpPr>
          <p:nvPr>
            <p:ph type="sldNum" idx="12"/>
          </p:nvPr>
        </p:nvSpPr>
        <p:spPr>
          <a:xfrm>
            <a:off x="9042400" y="5951387"/>
            <a:ext cx="2743200" cy="525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s-CZ" sz="3600"/>
              <a:t>9</a:t>
            </a:fld>
            <a:endParaRPr sz="3600" dirty="0"/>
          </a:p>
        </p:txBody>
      </p:sp>
    </p:spTree>
    <p:extLst>
      <p:ext uri="{BB962C8B-B14F-4D97-AF65-F5344CB8AC3E}">
        <p14:creationId xmlns:p14="http://schemas.microsoft.com/office/powerpoint/2010/main" val="4193972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3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Motiv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2466A0AEA8275449A40F47CEDD0DD1E0" ma:contentTypeVersion="14" ma:contentTypeDescription="Vytvoří nový dokument" ma:contentTypeScope="" ma:versionID="662425ab17f89ffda18a40e97f9a9377">
  <xsd:schema xmlns:xsd="http://www.w3.org/2001/XMLSchema" xmlns:xs="http://www.w3.org/2001/XMLSchema" xmlns:p="http://schemas.microsoft.com/office/2006/metadata/properties" xmlns:ns3="6b830806-c99e-4935-a26c-f2d6d26fca1c" xmlns:ns4="21975d8c-116d-44df-a884-e662c9ebcfd9" targetNamespace="http://schemas.microsoft.com/office/2006/metadata/properties" ma:root="true" ma:fieldsID="54acba0b8b5b2e3a082b2c90f6f6bd11" ns3:_="" ns4:_="">
    <xsd:import namespace="6b830806-c99e-4935-a26c-f2d6d26fca1c"/>
    <xsd:import namespace="21975d8c-116d-44df-a884-e662c9ebcfd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LengthInSeconds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b830806-c99e-4935-a26c-f2d6d26fca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odnota hash upozornění na sdílení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1975d8c-116d-44df-a884-e662c9ebcfd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FD1EA1B-F989-436E-9B17-572C8C4CC3A0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6b830806-c99e-4935-a26c-f2d6d26fca1c"/>
    <ds:schemaRef ds:uri="21975d8c-116d-44df-a884-e662c9ebcfd9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2A2B328-40CE-44F7-A213-F70DCA05C16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b830806-c99e-4935-a26c-f2d6d26fca1c"/>
    <ds:schemaRef ds:uri="21975d8c-116d-44df-a884-e662c9ebcf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33F69D7-ACA6-4879-85F9-A56536B130C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3156</TotalTime>
  <Words>5174</Words>
  <Application>Microsoft Office PowerPoint</Application>
  <PresentationFormat>Širokoúhlá obrazovka</PresentationFormat>
  <Paragraphs>496</Paragraphs>
  <Slides>52</Slides>
  <Notes>39</Notes>
  <HiddenSlides>0</HiddenSlides>
  <MMClips>0</MMClips>
  <ScaleCrop>false</ScaleCrop>
  <HeadingPairs>
    <vt:vector size="6" baseType="variant">
      <vt:variant>
        <vt:lpstr>Použitá písma</vt:lpstr>
      </vt:variant>
      <vt:variant>
        <vt:i4>8</vt:i4>
      </vt:variant>
      <vt:variant>
        <vt:lpstr>Motiv</vt:lpstr>
      </vt:variant>
      <vt:variant>
        <vt:i4>3</vt:i4>
      </vt:variant>
      <vt:variant>
        <vt:lpstr>Nadpisy snímků</vt:lpstr>
      </vt:variant>
      <vt:variant>
        <vt:i4>52</vt:i4>
      </vt:variant>
    </vt:vector>
  </HeadingPairs>
  <TitlesOfParts>
    <vt:vector size="63" baseType="lpstr">
      <vt:lpstr>Noto Sans Symbols</vt:lpstr>
      <vt:lpstr>Calibri</vt:lpstr>
      <vt:lpstr>Wingdings</vt:lpstr>
      <vt:lpstr>宋体</vt:lpstr>
      <vt:lpstr>Times New Roman</vt:lpstr>
      <vt:lpstr>Arial Black</vt:lpstr>
      <vt:lpstr>Degular</vt:lpstr>
      <vt:lpstr>Arial</vt:lpstr>
      <vt:lpstr>Motiv Office</vt:lpstr>
      <vt:lpstr>1_Motiv Office</vt:lpstr>
      <vt:lpstr>Office 主题</vt:lpstr>
      <vt:lpstr>38. jednání  REGIONÁLNÍ STÁLÉ KONFERENCE Zlínského kraje</vt:lpstr>
      <vt:lpstr>Program jednání:</vt:lpstr>
      <vt:lpstr>1. Zahájení jednání</vt:lpstr>
      <vt:lpstr>Program jednání:</vt:lpstr>
      <vt:lpstr>2. Aktualizace Statutu RSKZK</vt:lpstr>
      <vt:lpstr>2. Aktualizace Statutu RSKZK</vt:lpstr>
      <vt:lpstr>Program jednání:</vt:lpstr>
      <vt:lpstr>Prezentace aplikace PowerPoint</vt:lpstr>
      <vt:lpstr>3. Změna personálního obsazení RSKZK a jejich pracovních skupin</vt:lpstr>
      <vt:lpstr>Program jednání:</vt:lpstr>
      <vt:lpstr>4. Výroční zpráva RSK za rok 2022</vt:lpstr>
      <vt:lpstr>4. Analýza využití fondů EU na území Zlínského kraje</vt:lpstr>
      <vt:lpstr>Prezentace aplikace PowerPoint</vt:lpstr>
      <vt:lpstr>Prezentace aplikace PowerPoint</vt:lpstr>
      <vt:lpstr>4. Analýza využití fondů EU na území Zlínského kraje</vt:lpstr>
      <vt:lpstr>4. Analýza využití fondů EU na území Zlínského kraje</vt:lpstr>
      <vt:lpstr>4. Výroční zpráva RSK za rok 2022, Analýza využití fondů EU na území Zlínského kraje  </vt:lpstr>
      <vt:lpstr>Program jednání: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5. Aktuální informace k využití dotací EU v programovém období 2021-2027</vt:lpstr>
      <vt:lpstr>Program jednání:</vt:lpstr>
      <vt:lpstr>6. Jmenování hodnotitelů za RSK ZK ve výzvách SFPI č. 1/2023 a 2/2023 (revitalizace brownfieldů – velké projekty)</vt:lpstr>
      <vt:lpstr>6. Jmenování hodnotitelů za RSK ZK ve výzvách SFPI č. 1/2023 a 2/2023 (revitalizace brownfieldů – velké projekty)</vt:lpstr>
      <vt:lpstr>6. Jmenování hodnotitelů za RSK ZK ve výzvách SFPI č. 1/2023 a 2/2023 (revitalizace brownfieldů – velké projekty)</vt:lpstr>
      <vt:lpstr>6. Jmenování hodnotitelů za RSK ZK ve výzvách SFPI č. 1/2023 a 2/2023 (revitalizace brownfieldů – velké projekty)</vt:lpstr>
      <vt:lpstr>6. Jmenování hodnotitelů za RSK ZK ve výzvách SFPI č. 1/2023 a 2/2023 (revitalizace brownfieldů – velké projekty)</vt:lpstr>
      <vt:lpstr>Program jednání:</vt:lpstr>
      <vt:lpstr>7. Aktuální informace z Ministerstva pro místní rozvoj </vt:lpstr>
      <vt:lpstr>Program jednání:</vt:lpstr>
      <vt:lpstr>8. Místní akční plán rozvoje vzdělávání ve Zlínském kraji IV – schválení územního vymezení a nositele</vt:lpstr>
      <vt:lpstr>8. Místní akční plán rozvoje vzdělávání ve Zlínském kraji IV – schválení územního vymezení a nositele</vt:lpstr>
      <vt:lpstr>Program jednání:</vt:lpstr>
      <vt:lpstr>Program jednání: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Řídící výbor</dc:title>
  <dc:creator>Quang Milan Nguyen</dc:creator>
  <cp:lastModifiedBy>David Mareček</cp:lastModifiedBy>
  <cp:revision>126</cp:revision>
  <dcterms:created xsi:type="dcterms:W3CDTF">2021-08-21T22:30:26Z</dcterms:created>
  <dcterms:modified xsi:type="dcterms:W3CDTF">2023-05-16T06:59:41Z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0x0101002466A0AEA8275449A40F47CEDD0DD1E0</vt:lpwstr>
  </property>
</Properties>
</file>