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2.jpg" ContentType="image/png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  <p:sldMasterId id="2147483672" r:id="rId2"/>
  </p:sldMasterIdLst>
  <p:notesMasterIdLst>
    <p:notesMasterId r:id="rId24"/>
  </p:notesMasterIdLst>
  <p:sldIdLst>
    <p:sldId id="584" r:id="rId3"/>
    <p:sldId id="571" r:id="rId4"/>
    <p:sldId id="561" r:id="rId5"/>
    <p:sldId id="583" r:id="rId6"/>
    <p:sldId id="585" r:id="rId7"/>
    <p:sldId id="586" r:id="rId8"/>
    <p:sldId id="347" r:id="rId9"/>
    <p:sldId id="350" r:id="rId10"/>
    <p:sldId id="351" r:id="rId11"/>
    <p:sldId id="353" r:id="rId12"/>
    <p:sldId id="588" r:id="rId13"/>
    <p:sldId id="589" r:id="rId14"/>
    <p:sldId id="348" r:id="rId15"/>
    <p:sldId id="349" r:id="rId16"/>
    <p:sldId id="352" r:id="rId17"/>
    <p:sldId id="413" r:id="rId18"/>
    <p:sldId id="560" r:id="rId19"/>
    <p:sldId id="418" r:id="rId20"/>
    <p:sldId id="573" r:id="rId21"/>
    <p:sldId id="517" r:id="rId22"/>
    <p:sldId id="580" r:id="rId23"/>
  </p:sldIdLst>
  <p:sldSz cx="12192000" cy="6858000"/>
  <p:notesSz cx="6797675" cy="9926638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a Smutná" initials="R" lastIdx="1" clrIdx="0">
    <p:extLst>
      <p:ext uri="{19B8F6BF-5375-455C-9EA6-DF929625EA0E}">
        <p15:presenceInfo xmlns:p15="http://schemas.microsoft.com/office/powerpoint/2012/main" userId="Jana Smutná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2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Střední styl 2 – zvýraznění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D5ABB26-0587-4C30-8999-92F81FD0307C}" styleName="Bez stylu, bez mřížky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Styl s motivem 1 – zvýraznění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73" autoAdjust="0"/>
    <p:restoredTop sz="94660"/>
  </p:normalViewPr>
  <p:slideViewPr>
    <p:cSldViewPr snapToGrid="0">
      <p:cViewPr varScale="1">
        <p:scale>
          <a:sx n="75" d="100"/>
          <a:sy n="75" d="100"/>
        </p:scale>
        <p:origin x="78" y="4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4D211E-D026-449F-8315-83FED38C5E96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cs-CZ"/>
        </a:p>
      </dgm:t>
    </dgm:pt>
    <dgm:pt modelId="{5FC86EEB-6A06-4031-B2B9-3605217BE87A}">
      <dgm:prSet phldrT="[Text]"/>
      <dgm:spPr/>
      <dgm:t>
        <a:bodyPr/>
        <a:lstStyle/>
        <a:p>
          <a:r>
            <a:rPr lang="cs-CZ" dirty="0"/>
            <a:t>6c</a:t>
          </a:r>
        </a:p>
      </dgm:t>
    </dgm:pt>
    <dgm:pt modelId="{CD8C13C9-0DBE-4630-A843-3BE789E7F415}" type="parTrans" cxnId="{EA942E55-5F43-4CC2-BD84-540E2D385A36}">
      <dgm:prSet/>
      <dgm:spPr/>
      <dgm:t>
        <a:bodyPr/>
        <a:lstStyle/>
        <a:p>
          <a:endParaRPr lang="cs-CZ"/>
        </a:p>
      </dgm:t>
    </dgm:pt>
    <dgm:pt modelId="{7B0DE00F-9EE7-4505-9D10-56ED0CB3FA68}" type="sibTrans" cxnId="{EA942E55-5F43-4CC2-BD84-540E2D385A36}">
      <dgm:prSet/>
      <dgm:spPr/>
      <dgm:t>
        <a:bodyPr/>
        <a:lstStyle/>
        <a:p>
          <a:endParaRPr lang="cs-CZ"/>
        </a:p>
      </dgm:t>
    </dgm:pt>
    <dgm:pt modelId="{6D8724E3-A9B4-47FD-AA14-6FA5ED0529DE}">
      <dgm:prSet phldrT="[Text]" custT="1"/>
      <dgm:spPr/>
      <dgm:t>
        <a:bodyPr/>
        <a:lstStyle/>
        <a:p>
          <a:r>
            <a:rPr lang="cs-CZ" sz="1800" b="1" dirty="0">
              <a:solidFill>
                <a:srgbClr val="FF0000"/>
              </a:solidFill>
            </a:rPr>
            <a:t>Zachování přírodního a kulturního dědictví (INV, NIV)</a:t>
          </a:r>
        </a:p>
      </dgm:t>
    </dgm:pt>
    <dgm:pt modelId="{9437535C-11FC-4CA4-A48A-418C5EC360CC}" type="parTrans" cxnId="{0B5A68A3-1B68-4449-8761-D6F259A23EC7}">
      <dgm:prSet/>
      <dgm:spPr/>
      <dgm:t>
        <a:bodyPr/>
        <a:lstStyle/>
        <a:p>
          <a:endParaRPr lang="cs-CZ"/>
        </a:p>
      </dgm:t>
    </dgm:pt>
    <dgm:pt modelId="{C8B6DDBD-1B86-4DA2-9931-9EBE62A61EE9}" type="sibTrans" cxnId="{0B5A68A3-1B68-4449-8761-D6F259A23EC7}">
      <dgm:prSet/>
      <dgm:spPr/>
      <dgm:t>
        <a:bodyPr/>
        <a:lstStyle/>
        <a:p>
          <a:endParaRPr lang="cs-CZ"/>
        </a:p>
      </dgm:t>
    </dgm:pt>
    <dgm:pt modelId="{A3E5D3D9-3823-4DCF-A4E4-77D6F250DBCE}">
      <dgm:prSet phldrT="[Text]" custT="1"/>
      <dgm:spPr/>
      <dgm:t>
        <a:bodyPr/>
        <a:lstStyle/>
        <a:p>
          <a:r>
            <a:rPr lang="cs-CZ" sz="1800" dirty="0"/>
            <a:t>Propagace území – aplikace, </a:t>
          </a:r>
          <a:r>
            <a:rPr lang="cs-CZ" sz="1800" dirty="0" err="1"/>
            <a:t>videospoty</a:t>
          </a:r>
          <a:r>
            <a:rPr lang="cs-CZ" sz="1800" dirty="0"/>
            <a:t>, brožury, webové stránky..</a:t>
          </a:r>
        </a:p>
      </dgm:t>
    </dgm:pt>
    <dgm:pt modelId="{69D8B4EA-FE20-4941-89E6-1C9BA75E2D1D}" type="parTrans" cxnId="{33A83714-B175-4CEE-A513-41056E53CEC0}">
      <dgm:prSet/>
      <dgm:spPr/>
      <dgm:t>
        <a:bodyPr/>
        <a:lstStyle/>
        <a:p>
          <a:endParaRPr lang="cs-CZ"/>
        </a:p>
      </dgm:t>
    </dgm:pt>
    <dgm:pt modelId="{5BA612DB-2A2E-4B55-9EEE-227F65172BFC}" type="sibTrans" cxnId="{33A83714-B175-4CEE-A513-41056E53CEC0}">
      <dgm:prSet/>
      <dgm:spPr/>
      <dgm:t>
        <a:bodyPr/>
        <a:lstStyle/>
        <a:p>
          <a:endParaRPr lang="cs-CZ"/>
        </a:p>
      </dgm:t>
    </dgm:pt>
    <dgm:pt modelId="{45108D06-8452-4844-88BD-FF5E43F8CA73}">
      <dgm:prSet phldrT="[Text]"/>
      <dgm:spPr/>
      <dgm:t>
        <a:bodyPr/>
        <a:lstStyle/>
        <a:p>
          <a:r>
            <a:rPr lang="cs-CZ" dirty="0"/>
            <a:t>11b</a:t>
          </a:r>
        </a:p>
      </dgm:t>
    </dgm:pt>
    <dgm:pt modelId="{4C962014-DAA7-47A5-A61B-229DE177AC11}" type="parTrans" cxnId="{C6D20F3E-8A43-4B21-82C5-34F56EAFD389}">
      <dgm:prSet/>
      <dgm:spPr/>
      <dgm:t>
        <a:bodyPr/>
        <a:lstStyle/>
        <a:p>
          <a:endParaRPr lang="cs-CZ"/>
        </a:p>
      </dgm:t>
    </dgm:pt>
    <dgm:pt modelId="{4FFFDD37-84B0-413D-8833-9AF35F93538D}" type="sibTrans" cxnId="{C6D20F3E-8A43-4B21-82C5-34F56EAFD389}">
      <dgm:prSet/>
      <dgm:spPr/>
      <dgm:t>
        <a:bodyPr/>
        <a:lstStyle/>
        <a:p>
          <a:endParaRPr lang="cs-CZ"/>
        </a:p>
      </dgm:t>
    </dgm:pt>
    <dgm:pt modelId="{26815F56-ADBC-4F76-BBA0-6FE41114F006}">
      <dgm:prSet phldrT="[Text]" custT="1"/>
      <dgm:spPr/>
      <dgm:t>
        <a:bodyPr/>
        <a:lstStyle/>
        <a:p>
          <a:r>
            <a:rPr lang="cs-CZ" sz="2000" b="1" dirty="0">
              <a:solidFill>
                <a:srgbClr val="FF0000"/>
              </a:solidFill>
            </a:rPr>
            <a:t>Rozvoj místních iniciativ (</a:t>
          </a:r>
          <a:r>
            <a:rPr lang="cs-CZ" sz="2000" b="1" dirty="0" err="1">
              <a:solidFill>
                <a:srgbClr val="FF0000"/>
              </a:solidFill>
            </a:rPr>
            <a:t>People</a:t>
          </a:r>
          <a:r>
            <a:rPr lang="cs-CZ" sz="2000" b="1" dirty="0">
              <a:solidFill>
                <a:srgbClr val="FF0000"/>
              </a:solidFill>
            </a:rPr>
            <a:t> to </a:t>
          </a:r>
          <a:r>
            <a:rPr lang="cs-CZ" sz="2000" b="1" dirty="0" err="1">
              <a:solidFill>
                <a:srgbClr val="FF0000"/>
              </a:solidFill>
            </a:rPr>
            <a:t>people</a:t>
          </a:r>
          <a:r>
            <a:rPr lang="cs-CZ" sz="2000" b="1" dirty="0">
              <a:solidFill>
                <a:srgbClr val="FF0000"/>
              </a:solidFill>
            </a:rPr>
            <a:t>)</a:t>
          </a:r>
        </a:p>
      </dgm:t>
    </dgm:pt>
    <dgm:pt modelId="{F256030A-53FD-49ED-8613-46ABE9BF059D}" type="parTrans" cxnId="{51842699-2ECF-4711-8E93-2B39089AF582}">
      <dgm:prSet/>
      <dgm:spPr/>
      <dgm:t>
        <a:bodyPr/>
        <a:lstStyle/>
        <a:p>
          <a:endParaRPr lang="cs-CZ"/>
        </a:p>
      </dgm:t>
    </dgm:pt>
    <dgm:pt modelId="{8DD56472-E557-4B55-AF3C-6881FE20C2C1}" type="sibTrans" cxnId="{51842699-2ECF-4711-8E93-2B39089AF582}">
      <dgm:prSet/>
      <dgm:spPr/>
      <dgm:t>
        <a:bodyPr/>
        <a:lstStyle/>
        <a:p>
          <a:endParaRPr lang="cs-CZ"/>
        </a:p>
      </dgm:t>
    </dgm:pt>
    <dgm:pt modelId="{C634B649-587C-4CBC-8538-75818AE4333E}">
      <dgm:prSet phldrT="[Text]" custT="1"/>
      <dgm:spPr/>
      <dgm:t>
        <a:bodyPr/>
        <a:lstStyle/>
        <a:p>
          <a:r>
            <a:rPr lang="cs-CZ" sz="2000" dirty="0"/>
            <a:t>Spolupráce obcí, veřejného sektoru, předávání zkušeností</a:t>
          </a:r>
        </a:p>
      </dgm:t>
    </dgm:pt>
    <dgm:pt modelId="{34A39BCF-52B5-491D-AF6A-4D50AC928FCB}" type="parTrans" cxnId="{8D3A2D9E-462D-4D99-AC66-0AB941362E38}">
      <dgm:prSet/>
      <dgm:spPr/>
      <dgm:t>
        <a:bodyPr/>
        <a:lstStyle/>
        <a:p>
          <a:endParaRPr lang="cs-CZ"/>
        </a:p>
      </dgm:t>
    </dgm:pt>
    <dgm:pt modelId="{A60CA9DB-FBDB-4D5B-BB85-4F3C11849733}" type="sibTrans" cxnId="{8D3A2D9E-462D-4D99-AC66-0AB941362E38}">
      <dgm:prSet/>
      <dgm:spPr/>
      <dgm:t>
        <a:bodyPr/>
        <a:lstStyle/>
        <a:p>
          <a:endParaRPr lang="cs-CZ"/>
        </a:p>
      </dgm:t>
    </dgm:pt>
    <dgm:pt modelId="{610CD420-59A0-4409-AE7B-65A8C65E7E2A}">
      <dgm:prSet phldrT="[Text]" custT="1"/>
      <dgm:spPr/>
      <dgm:t>
        <a:bodyPr/>
        <a:lstStyle/>
        <a:p>
          <a:r>
            <a:rPr lang="cs-CZ" sz="1800" dirty="0"/>
            <a:t>Např. naučné stezky, </a:t>
          </a:r>
          <a:r>
            <a:rPr lang="cs-CZ" sz="1800" dirty="0" err="1"/>
            <a:t>infokiosky</a:t>
          </a:r>
          <a:r>
            <a:rPr lang="cs-CZ" sz="1800" dirty="0"/>
            <a:t> u cyklostezky, itinerář k cyklostezce, </a:t>
          </a:r>
          <a:r>
            <a:rPr lang="cs-CZ" sz="1800" dirty="0" err="1"/>
            <a:t>info</a:t>
          </a:r>
          <a:r>
            <a:rPr lang="cs-CZ" sz="1800" dirty="0"/>
            <a:t> dotykové obrazovky, .. </a:t>
          </a:r>
        </a:p>
      </dgm:t>
    </dgm:pt>
    <dgm:pt modelId="{0808B6F4-91D8-4898-9A9A-132EAB24B4B2}" type="parTrans" cxnId="{F355A665-2D7D-4E42-955A-474DE0CEEDB8}">
      <dgm:prSet/>
      <dgm:spPr/>
      <dgm:t>
        <a:bodyPr/>
        <a:lstStyle/>
        <a:p>
          <a:endParaRPr lang="cs-CZ"/>
        </a:p>
      </dgm:t>
    </dgm:pt>
    <dgm:pt modelId="{9DFBDC8F-9179-4529-ACF9-F6E38FE615D7}" type="sibTrans" cxnId="{F355A665-2D7D-4E42-955A-474DE0CEEDB8}">
      <dgm:prSet/>
      <dgm:spPr/>
      <dgm:t>
        <a:bodyPr/>
        <a:lstStyle/>
        <a:p>
          <a:endParaRPr lang="cs-CZ"/>
        </a:p>
      </dgm:t>
    </dgm:pt>
    <dgm:pt modelId="{447E5D39-CBCA-4FCF-A300-8025D6BC63A5}">
      <dgm:prSet phldrT="[Text]" custT="1"/>
      <dgm:spPr/>
      <dgm:t>
        <a:bodyPr/>
        <a:lstStyle/>
        <a:p>
          <a:r>
            <a:rPr lang="cs-CZ" sz="1800" dirty="0"/>
            <a:t>Workshopy určitých cílových skupin se zaměřením na enviromentální výuku, kulturu</a:t>
          </a:r>
        </a:p>
      </dgm:t>
    </dgm:pt>
    <dgm:pt modelId="{270F6A0F-9CD2-46E4-B678-AE6599ED92EE}" type="parTrans" cxnId="{62089F89-39D1-4207-99CF-6384935558AC}">
      <dgm:prSet/>
      <dgm:spPr/>
      <dgm:t>
        <a:bodyPr/>
        <a:lstStyle/>
        <a:p>
          <a:endParaRPr lang="cs-CZ"/>
        </a:p>
      </dgm:t>
    </dgm:pt>
    <dgm:pt modelId="{151E7F72-2614-4C5D-9342-3D521EA16016}" type="sibTrans" cxnId="{62089F89-39D1-4207-99CF-6384935558AC}">
      <dgm:prSet/>
      <dgm:spPr/>
      <dgm:t>
        <a:bodyPr/>
        <a:lstStyle/>
        <a:p>
          <a:endParaRPr lang="cs-CZ"/>
        </a:p>
      </dgm:t>
    </dgm:pt>
    <dgm:pt modelId="{B8EBD8F9-E1E4-43E2-930C-4EDDD540E248}">
      <dgm:prSet phldrT="[Text]" custT="1"/>
      <dgm:spPr/>
      <dgm:t>
        <a:bodyPr/>
        <a:lstStyle/>
        <a:p>
          <a:r>
            <a:rPr lang="cs-CZ" sz="1800" dirty="0"/>
            <a:t>Expozice (muzea) zaměřená na kulturu, historii, přírodu ..</a:t>
          </a:r>
        </a:p>
      </dgm:t>
    </dgm:pt>
    <dgm:pt modelId="{B4AA7157-F3A6-41EA-A392-1A8664A5AB7A}" type="parTrans" cxnId="{AAE527BF-C0A4-4811-A406-2B4E7E5B8931}">
      <dgm:prSet/>
      <dgm:spPr/>
      <dgm:t>
        <a:bodyPr/>
        <a:lstStyle/>
        <a:p>
          <a:endParaRPr lang="cs-CZ"/>
        </a:p>
      </dgm:t>
    </dgm:pt>
    <dgm:pt modelId="{905B1364-399F-4021-A47D-63AAE2128577}" type="sibTrans" cxnId="{AAE527BF-C0A4-4811-A406-2B4E7E5B8931}">
      <dgm:prSet/>
      <dgm:spPr/>
      <dgm:t>
        <a:bodyPr/>
        <a:lstStyle/>
        <a:p>
          <a:endParaRPr lang="cs-CZ"/>
        </a:p>
      </dgm:t>
    </dgm:pt>
    <dgm:pt modelId="{87F0A233-775A-4783-BA6F-31468A4D1EC5}">
      <dgm:prSet phldrT="[Text]" custT="1"/>
      <dgm:spPr/>
      <dgm:t>
        <a:bodyPr/>
        <a:lstStyle/>
        <a:p>
          <a:r>
            <a:rPr lang="cs-CZ" sz="2000" dirty="0"/>
            <a:t>SŠ, ZŠ, MŠ – spolupráce, zaměření na jazyk, historii, </a:t>
          </a:r>
          <a:r>
            <a:rPr lang="cs-CZ" sz="2000" dirty="0" err="1"/>
            <a:t>enviro</a:t>
          </a:r>
          <a:r>
            <a:rPr lang="cs-CZ" sz="2000" dirty="0"/>
            <a:t>, techniku, divadlo, společný projektový den ..</a:t>
          </a:r>
        </a:p>
      </dgm:t>
    </dgm:pt>
    <dgm:pt modelId="{C409BA16-2EA8-4272-89ED-030A90A9AA5E}" type="parTrans" cxnId="{4D825406-ECAD-4BFD-B626-FC459853BF9C}">
      <dgm:prSet/>
      <dgm:spPr/>
      <dgm:t>
        <a:bodyPr/>
        <a:lstStyle/>
        <a:p>
          <a:endParaRPr lang="cs-CZ"/>
        </a:p>
      </dgm:t>
    </dgm:pt>
    <dgm:pt modelId="{BB185167-FE08-47E1-8B10-DBA536EBE24E}" type="sibTrans" cxnId="{4D825406-ECAD-4BFD-B626-FC459853BF9C}">
      <dgm:prSet/>
      <dgm:spPr/>
      <dgm:t>
        <a:bodyPr/>
        <a:lstStyle/>
        <a:p>
          <a:endParaRPr lang="cs-CZ"/>
        </a:p>
      </dgm:t>
    </dgm:pt>
    <dgm:pt modelId="{F08EE340-A09C-432C-B82D-51F2E5626421}">
      <dgm:prSet phldrT="[Text]" custT="1"/>
      <dgm:spPr/>
      <dgm:t>
        <a:bodyPr/>
        <a:lstStyle/>
        <a:p>
          <a:r>
            <a:rPr lang="cs-CZ" sz="2000" dirty="0"/>
            <a:t>Sportovní kempy, výměna zkušeností (tenisté, fotbalisté, házenkáři,..)</a:t>
          </a:r>
        </a:p>
      </dgm:t>
    </dgm:pt>
    <dgm:pt modelId="{D2A43C86-BC46-44AD-81B6-3387DC0FB344}" type="parTrans" cxnId="{23B7DBE5-F0C3-42DC-BA23-7F743A298754}">
      <dgm:prSet/>
      <dgm:spPr/>
      <dgm:t>
        <a:bodyPr/>
        <a:lstStyle/>
        <a:p>
          <a:endParaRPr lang="cs-CZ"/>
        </a:p>
      </dgm:t>
    </dgm:pt>
    <dgm:pt modelId="{3B8A88EA-29F1-43C7-B4F6-240F1D36F187}" type="sibTrans" cxnId="{23B7DBE5-F0C3-42DC-BA23-7F743A298754}">
      <dgm:prSet/>
      <dgm:spPr/>
      <dgm:t>
        <a:bodyPr/>
        <a:lstStyle/>
        <a:p>
          <a:endParaRPr lang="cs-CZ"/>
        </a:p>
      </dgm:t>
    </dgm:pt>
    <dgm:pt modelId="{96BC26F6-E792-419D-8BD9-910A86E5F83F}">
      <dgm:prSet phldrT="[Text]" custT="1"/>
      <dgm:spPr/>
      <dgm:t>
        <a:bodyPr/>
        <a:lstStyle/>
        <a:p>
          <a:r>
            <a:rPr lang="cs-CZ" sz="2000" dirty="0"/>
            <a:t>Dobrovolní hasiči, senioři,.. – společné akce, soutěže, poznávání území</a:t>
          </a:r>
        </a:p>
      </dgm:t>
    </dgm:pt>
    <dgm:pt modelId="{38ECD9B5-B1F1-4B89-A177-5471A43B4531}" type="parTrans" cxnId="{916EC81F-3F88-4A41-8B33-1FEA5D5A55D0}">
      <dgm:prSet/>
      <dgm:spPr/>
      <dgm:t>
        <a:bodyPr/>
        <a:lstStyle/>
        <a:p>
          <a:endParaRPr lang="cs-CZ"/>
        </a:p>
      </dgm:t>
    </dgm:pt>
    <dgm:pt modelId="{55CB53BD-7010-414C-B275-F6E0F66820A2}" type="sibTrans" cxnId="{916EC81F-3F88-4A41-8B33-1FEA5D5A55D0}">
      <dgm:prSet/>
      <dgm:spPr/>
      <dgm:t>
        <a:bodyPr/>
        <a:lstStyle/>
        <a:p>
          <a:endParaRPr lang="cs-CZ"/>
        </a:p>
      </dgm:t>
    </dgm:pt>
    <dgm:pt modelId="{6E6D94C5-E057-49F6-83BE-792AA466D921}">
      <dgm:prSet phldrT="[Text]" custT="1"/>
      <dgm:spPr/>
      <dgm:t>
        <a:bodyPr/>
        <a:lstStyle/>
        <a:p>
          <a:r>
            <a:rPr lang="cs-CZ" sz="2000" dirty="0"/>
            <a:t>Kulturní spolupráce/akce partnerů</a:t>
          </a:r>
          <a:endParaRPr lang="cs-CZ" sz="2000" b="1" dirty="0">
            <a:solidFill>
              <a:srgbClr val="FF0000"/>
            </a:solidFill>
          </a:endParaRPr>
        </a:p>
      </dgm:t>
    </dgm:pt>
    <dgm:pt modelId="{4BE1AB9F-E562-4B8B-AFAA-CBDF668477AF}" type="parTrans" cxnId="{E818ECEC-DC37-4B77-A9C2-703E9CA4459F}">
      <dgm:prSet/>
      <dgm:spPr/>
      <dgm:t>
        <a:bodyPr/>
        <a:lstStyle/>
        <a:p>
          <a:endParaRPr lang="cs-CZ"/>
        </a:p>
      </dgm:t>
    </dgm:pt>
    <dgm:pt modelId="{5DB38F97-3DEA-40D7-8C54-7C5A993A30C2}" type="sibTrans" cxnId="{E818ECEC-DC37-4B77-A9C2-703E9CA4459F}">
      <dgm:prSet/>
      <dgm:spPr/>
      <dgm:t>
        <a:bodyPr/>
        <a:lstStyle/>
        <a:p>
          <a:endParaRPr lang="cs-CZ"/>
        </a:p>
      </dgm:t>
    </dgm:pt>
    <dgm:pt modelId="{76A368A1-56E0-495E-8C8E-44F2DFA33B83}">
      <dgm:prSet phldrT="[Text]" custT="1"/>
      <dgm:spPr/>
      <dgm:t>
        <a:bodyPr/>
        <a:lstStyle/>
        <a:p>
          <a:r>
            <a:rPr lang="cs-CZ" sz="1800" dirty="0"/>
            <a:t>Např. plavební knížka Baťova kanálu, Sušírna ovoce, Básnická stezka, památníky, rozhledny…</a:t>
          </a:r>
        </a:p>
      </dgm:t>
    </dgm:pt>
    <dgm:pt modelId="{CC169B38-B24C-44F9-B6A4-6AF2F31368E0}" type="parTrans" cxnId="{7211A198-41DF-4D14-B068-0D8BCA1E92B0}">
      <dgm:prSet/>
      <dgm:spPr/>
      <dgm:t>
        <a:bodyPr/>
        <a:lstStyle/>
        <a:p>
          <a:endParaRPr lang="cs-CZ"/>
        </a:p>
      </dgm:t>
    </dgm:pt>
    <dgm:pt modelId="{B49A9C46-EE5F-452D-8EBE-B6B90069C261}" type="sibTrans" cxnId="{7211A198-41DF-4D14-B068-0D8BCA1E92B0}">
      <dgm:prSet/>
      <dgm:spPr/>
      <dgm:t>
        <a:bodyPr/>
        <a:lstStyle/>
        <a:p>
          <a:endParaRPr lang="cs-CZ"/>
        </a:p>
      </dgm:t>
    </dgm:pt>
    <dgm:pt modelId="{07822D14-188B-4FE7-B6CE-6DBE7D2FEC1F}">
      <dgm:prSet phldrT="[Text]" custT="1"/>
      <dgm:spPr/>
      <dgm:t>
        <a:bodyPr/>
        <a:lstStyle/>
        <a:p>
          <a:r>
            <a:rPr lang="cs-CZ" sz="2000" dirty="0"/>
            <a:t>Sociální služby – školení personálu – zvládání krize, společné postupy, práce s určitou CS, domovy pro seniory (školení, workshopy – pro personál i klienty)</a:t>
          </a:r>
        </a:p>
      </dgm:t>
    </dgm:pt>
    <dgm:pt modelId="{865E21D8-6EC2-4176-A8BD-CF0B1FFA1A8A}" type="parTrans" cxnId="{DC486D81-FC2C-4601-BA25-A9BE324DB09E}">
      <dgm:prSet/>
      <dgm:spPr/>
      <dgm:t>
        <a:bodyPr/>
        <a:lstStyle/>
        <a:p>
          <a:endParaRPr lang="cs-CZ"/>
        </a:p>
      </dgm:t>
    </dgm:pt>
    <dgm:pt modelId="{5F46238A-6657-4AAA-BF97-777696D0C24C}" type="sibTrans" cxnId="{DC486D81-FC2C-4601-BA25-A9BE324DB09E}">
      <dgm:prSet/>
      <dgm:spPr/>
      <dgm:t>
        <a:bodyPr/>
        <a:lstStyle/>
        <a:p>
          <a:endParaRPr lang="cs-CZ"/>
        </a:p>
      </dgm:t>
    </dgm:pt>
    <dgm:pt modelId="{B710E4B2-9D15-49E0-9705-77F85DCD9C79}" type="pres">
      <dgm:prSet presAssocID="{DA4D211E-D026-449F-8315-83FED38C5E96}" presName="linearFlow" presStyleCnt="0">
        <dgm:presLayoutVars>
          <dgm:dir/>
          <dgm:animLvl val="lvl"/>
          <dgm:resizeHandles val="exact"/>
        </dgm:presLayoutVars>
      </dgm:prSet>
      <dgm:spPr/>
    </dgm:pt>
    <dgm:pt modelId="{41BA8C20-A458-4A2F-9BDA-7B8D6269B738}" type="pres">
      <dgm:prSet presAssocID="{5FC86EEB-6A06-4031-B2B9-3605217BE87A}" presName="composite" presStyleCnt="0"/>
      <dgm:spPr/>
    </dgm:pt>
    <dgm:pt modelId="{CBB8565A-EEFC-43A5-A3BD-D13117EE5763}" type="pres">
      <dgm:prSet presAssocID="{5FC86EEB-6A06-4031-B2B9-3605217BE87A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36518B57-3136-45FF-9A22-366028364C8B}" type="pres">
      <dgm:prSet presAssocID="{5FC86EEB-6A06-4031-B2B9-3605217BE87A}" presName="descendantText" presStyleLbl="alignAcc1" presStyleIdx="0" presStyleCnt="2" custScaleY="127635" custLinFactNeighborX="89" custLinFactNeighborY="-268">
        <dgm:presLayoutVars>
          <dgm:bulletEnabled val="1"/>
        </dgm:presLayoutVars>
      </dgm:prSet>
      <dgm:spPr/>
    </dgm:pt>
    <dgm:pt modelId="{D6B112C6-90FF-4F38-BD45-3CE0E6537143}" type="pres">
      <dgm:prSet presAssocID="{7B0DE00F-9EE7-4505-9D10-56ED0CB3FA68}" presName="sp" presStyleCnt="0"/>
      <dgm:spPr/>
    </dgm:pt>
    <dgm:pt modelId="{50764B89-0D42-4531-ADA5-1D954548D8A6}" type="pres">
      <dgm:prSet presAssocID="{45108D06-8452-4844-88BD-FF5E43F8CA73}" presName="composite" presStyleCnt="0"/>
      <dgm:spPr/>
    </dgm:pt>
    <dgm:pt modelId="{0A421630-0020-4D82-9FDE-6A85F3121674}" type="pres">
      <dgm:prSet presAssocID="{45108D06-8452-4844-88BD-FF5E43F8CA73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2EF7766B-867D-4ED4-9C11-08415561CEDC}" type="pres">
      <dgm:prSet presAssocID="{45108D06-8452-4844-88BD-FF5E43F8CA73}" presName="descendantText" presStyleLbl="alignAcc1" presStyleIdx="1" presStyleCnt="2" custScaleX="97396" custScaleY="177958" custLinFactNeighborX="-817">
        <dgm:presLayoutVars>
          <dgm:bulletEnabled val="1"/>
        </dgm:presLayoutVars>
      </dgm:prSet>
      <dgm:spPr/>
    </dgm:pt>
  </dgm:ptLst>
  <dgm:cxnLst>
    <dgm:cxn modelId="{4D825406-ECAD-4BFD-B626-FC459853BF9C}" srcId="{45108D06-8452-4844-88BD-FF5E43F8CA73}" destId="{87F0A233-775A-4783-BA6F-31468A4D1EC5}" srcOrd="2" destOrd="0" parTransId="{C409BA16-2EA8-4272-89ED-030A90A9AA5E}" sibTransId="{BB185167-FE08-47E1-8B10-DBA536EBE24E}"/>
    <dgm:cxn modelId="{33A83714-B175-4CEE-A513-41056E53CEC0}" srcId="{5FC86EEB-6A06-4031-B2B9-3605217BE87A}" destId="{A3E5D3D9-3823-4DCF-A4E4-77D6F250DBCE}" srcOrd="2" destOrd="0" parTransId="{69D8B4EA-FE20-4941-89E6-1C9BA75E2D1D}" sibTransId="{5BA612DB-2A2E-4B55-9EEE-227F65172BFC}"/>
    <dgm:cxn modelId="{6C6CA315-E110-4D6F-BFC6-A2F3436DF00E}" type="presOf" srcId="{A3E5D3D9-3823-4DCF-A4E4-77D6F250DBCE}" destId="{36518B57-3136-45FF-9A22-366028364C8B}" srcOrd="0" destOrd="2" presId="urn:microsoft.com/office/officeart/2005/8/layout/chevron2"/>
    <dgm:cxn modelId="{916EC81F-3F88-4A41-8B33-1FEA5D5A55D0}" srcId="{45108D06-8452-4844-88BD-FF5E43F8CA73}" destId="{96BC26F6-E792-419D-8BD9-910A86E5F83F}" srcOrd="5" destOrd="0" parTransId="{38ECD9B5-B1F1-4B89-A177-5471A43B4531}" sibTransId="{55CB53BD-7010-414C-B275-F6E0F66820A2}"/>
    <dgm:cxn modelId="{5D9BDE28-5E2A-40F6-8909-FD6B960DC2BD}" type="presOf" srcId="{26815F56-ADBC-4F76-BBA0-6FE41114F006}" destId="{2EF7766B-867D-4ED4-9C11-08415561CEDC}" srcOrd="0" destOrd="0" presId="urn:microsoft.com/office/officeart/2005/8/layout/chevron2"/>
    <dgm:cxn modelId="{18358634-02F8-47CF-ACF7-0E4BF6F4D5B4}" type="presOf" srcId="{610CD420-59A0-4409-AE7B-65A8C65E7E2A}" destId="{36518B57-3136-45FF-9A22-366028364C8B}" srcOrd="0" destOrd="1" presId="urn:microsoft.com/office/officeart/2005/8/layout/chevron2"/>
    <dgm:cxn modelId="{C6D20F3E-8A43-4B21-82C5-34F56EAFD389}" srcId="{DA4D211E-D026-449F-8315-83FED38C5E96}" destId="{45108D06-8452-4844-88BD-FF5E43F8CA73}" srcOrd="1" destOrd="0" parTransId="{4C962014-DAA7-47A5-A61B-229DE177AC11}" sibTransId="{4FFFDD37-84B0-413D-8833-9AF35F93538D}"/>
    <dgm:cxn modelId="{B67DEC3F-3399-461F-A97D-3E4BB71064FD}" type="presOf" srcId="{6E6D94C5-E057-49F6-83BE-792AA466D921}" destId="{2EF7766B-867D-4ED4-9C11-08415561CEDC}" srcOrd="0" destOrd="6" presId="urn:microsoft.com/office/officeart/2005/8/layout/chevron2"/>
    <dgm:cxn modelId="{15CA175C-0587-42DD-BEBB-497B386D48AB}" type="presOf" srcId="{DA4D211E-D026-449F-8315-83FED38C5E96}" destId="{B710E4B2-9D15-49E0-9705-77F85DCD9C79}" srcOrd="0" destOrd="0" presId="urn:microsoft.com/office/officeart/2005/8/layout/chevron2"/>
    <dgm:cxn modelId="{F355A665-2D7D-4E42-955A-474DE0CEEDB8}" srcId="{5FC86EEB-6A06-4031-B2B9-3605217BE87A}" destId="{610CD420-59A0-4409-AE7B-65A8C65E7E2A}" srcOrd="1" destOrd="0" parTransId="{0808B6F4-91D8-4898-9A9A-132EAB24B4B2}" sibTransId="{9DFBDC8F-9179-4529-ACF9-F6E38FE615D7}"/>
    <dgm:cxn modelId="{4D17AF4A-FCF3-4FE6-AADB-2A6A5AE26CBB}" type="presOf" srcId="{F08EE340-A09C-432C-B82D-51F2E5626421}" destId="{2EF7766B-867D-4ED4-9C11-08415561CEDC}" srcOrd="0" destOrd="4" presId="urn:microsoft.com/office/officeart/2005/8/layout/chevron2"/>
    <dgm:cxn modelId="{8DC53C6C-57AC-4978-A4FF-EC928984B214}" type="presOf" srcId="{76A368A1-56E0-495E-8C8E-44F2DFA33B83}" destId="{36518B57-3136-45FF-9A22-366028364C8B}" srcOrd="0" destOrd="5" presId="urn:microsoft.com/office/officeart/2005/8/layout/chevron2"/>
    <dgm:cxn modelId="{EA942E55-5F43-4CC2-BD84-540E2D385A36}" srcId="{DA4D211E-D026-449F-8315-83FED38C5E96}" destId="{5FC86EEB-6A06-4031-B2B9-3605217BE87A}" srcOrd="0" destOrd="0" parTransId="{CD8C13C9-0DBE-4630-A843-3BE789E7F415}" sibTransId="{7B0DE00F-9EE7-4505-9D10-56ED0CB3FA68}"/>
    <dgm:cxn modelId="{DC486D81-FC2C-4601-BA25-A9BE324DB09E}" srcId="{45108D06-8452-4844-88BD-FF5E43F8CA73}" destId="{07822D14-188B-4FE7-B6CE-6DBE7D2FEC1F}" srcOrd="3" destOrd="0" parTransId="{865E21D8-6EC2-4176-A8BD-CF0B1FFA1A8A}" sibTransId="{5F46238A-6657-4AAA-BF97-777696D0C24C}"/>
    <dgm:cxn modelId="{62089F89-39D1-4207-99CF-6384935558AC}" srcId="{5FC86EEB-6A06-4031-B2B9-3605217BE87A}" destId="{447E5D39-CBCA-4FCF-A300-8025D6BC63A5}" srcOrd="4" destOrd="0" parTransId="{270F6A0F-9CD2-46E4-B678-AE6599ED92EE}" sibTransId="{151E7F72-2614-4C5D-9342-3D521EA16016}"/>
    <dgm:cxn modelId="{56E4A98A-7B14-4E1C-8FD5-376779BBA6AF}" type="presOf" srcId="{447E5D39-CBCA-4FCF-A300-8025D6BC63A5}" destId="{36518B57-3136-45FF-9A22-366028364C8B}" srcOrd="0" destOrd="4" presId="urn:microsoft.com/office/officeart/2005/8/layout/chevron2"/>
    <dgm:cxn modelId="{BB64218E-D054-456B-BBB7-CB66FEDC4B22}" type="presOf" srcId="{96BC26F6-E792-419D-8BD9-910A86E5F83F}" destId="{2EF7766B-867D-4ED4-9C11-08415561CEDC}" srcOrd="0" destOrd="5" presId="urn:microsoft.com/office/officeart/2005/8/layout/chevron2"/>
    <dgm:cxn modelId="{7211A198-41DF-4D14-B068-0D8BCA1E92B0}" srcId="{5FC86EEB-6A06-4031-B2B9-3605217BE87A}" destId="{76A368A1-56E0-495E-8C8E-44F2DFA33B83}" srcOrd="5" destOrd="0" parTransId="{CC169B38-B24C-44F9-B6A4-6AF2F31368E0}" sibTransId="{B49A9C46-EE5F-452D-8EBE-B6B90069C261}"/>
    <dgm:cxn modelId="{51842699-2ECF-4711-8E93-2B39089AF582}" srcId="{45108D06-8452-4844-88BD-FF5E43F8CA73}" destId="{26815F56-ADBC-4F76-BBA0-6FE41114F006}" srcOrd="0" destOrd="0" parTransId="{F256030A-53FD-49ED-8613-46ABE9BF059D}" sibTransId="{8DD56472-E557-4B55-AF3C-6881FE20C2C1}"/>
    <dgm:cxn modelId="{8D3A2D9E-462D-4D99-AC66-0AB941362E38}" srcId="{45108D06-8452-4844-88BD-FF5E43F8CA73}" destId="{C634B649-587C-4CBC-8538-75818AE4333E}" srcOrd="1" destOrd="0" parTransId="{34A39BCF-52B5-491D-AF6A-4D50AC928FCB}" sibTransId="{A60CA9DB-FBDB-4D5B-BB85-4F3C11849733}"/>
    <dgm:cxn modelId="{94CF899F-6EF2-4DA7-B126-D837CC536B21}" type="presOf" srcId="{C634B649-587C-4CBC-8538-75818AE4333E}" destId="{2EF7766B-867D-4ED4-9C11-08415561CEDC}" srcOrd="0" destOrd="1" presId="urn:microsoft.com/office/officeart/2005/8/layout/chevron2"/>
    <dgm:cxn modelId="{0B5A68A3-1B68-4449-8761-D6F259A23EC7}" srcId="{5FC86EEB-6A06-4031-B2B9-3605217BE87A}" destId="{6D8724E3-A9B4-47FD-AA14-6FA5ED0529DE}" srcOrd="0" destOrd="0" parTransId="{9437535C-11FC-4CA4-A48A-418C5EC360CC}" sibTransId="{C8B6DDBD-1B86-4DA2-9931-9EBE62A61EE9}"/>
    <dgm:cxn modelId="{7CB46BAB-06F8-4C04-8BD3-D76445B61DE5}" type="presOf" srcId="{B8EBD8F9-E1E4-43E2-930C-4EDDD540E248}" destId="{36518B57-3136-45FF-9A22-366028364C8B}" srcOrd="0" destOrd="3" presId="urn:microsoft.com/office/officeart/2005/8/layout/chevron2"/>
    <dgm:cxn modelId="{3B9DB9B4-EE78-497B-9A8E-714E2B69E997}" type="presOf" srcId="{07822D14-188B-4FE7-B6CE-6DBE7D2FEC1F}" destId="{2EF7766B-867D-4ED4-9C11-08415561CEDC}" srcOrd="0" destOrd="3" presId="urn:microsoft.com/office/officeart/2005/8/layout/chevron2"/>
    <dgm:cxn modelId="{717D52BE-A213-4928-B2DE-4C6A2BC606A2}" type="presOf" srcId="{5FC86EEB-6A06-4031-B2B9-3605217BE87A}" destId="{CBB8565A-EEFC-43A5-A3BD-D13117EE5763}" srcOrd="0" destOrd="0" presId="urn:microsoft.com/office/officeart/2005/8/layout/chevron2"/>
    <dgm:cxn modelId="{AAE527BF-C0A4-4811-A406-2B4E7E5B8931}" srcId="{5FC86EEB-6A06-4031-B2B9-3605217BE87A}" destId="{B8EBD8F9-E1E4-43E2-930C-4EDDD540E248}" srcOrd="3" destOrd="0" parTransId="{B4AA7157-F3A6-41EA-A392-1A8664A5AB7A}" sibTransId="{905B1364-399F-4021-A47D-63AAE2128577}"/>
    <dgm:cxn modelId="{E38353C3-5D9C-4F3C-AECB-4DFC27324B45}" type="presOf" srcId="{6D8724E3-A9B4-47FD-AA14-6FA5ED0529DE}" destId="{36518B57-3136-45FF-9A22-366028364C8B}" srcOrd="0" destOrd="0" presId="urn:microsoft.com/office/officeart/2005/8/layout/chevron2"/>
    <dgm:cxn modelId="{140924C7-2077-42A9-ACBF-AF519343989F}" type="presOf" srcId="{87F0A233-775A-4783-BA6F-31468A4D1EC5}" destId="{2EF7766B-867D-4ED4-9C11-08415561CEDC}" srcOrd="0" destOrd="2" presId="urn:microsoft.com/office/officeart/2005/8/layout/chevron2"/>
    <dgm:cxn modelId="{6B4AD7CE-67E7-4FDA-9FEE-7AAFDFF8C85C}" type="presOf" srcId="{45108D06-8452-4844-88BD-FF5E43F8CA73}" destId="{0A421630-0020-4D82-9FDE-6A85F3121674}" srcOrd="0" destOrd="0" presId="urn:microsoft.com/office/officeart/2005/8/layout/chevron2"/>
    <dgm:cxn modelId="{23B7DBE5-F0C3-42DC-BA23-7F743A298754}" srcId="{45108D06-8452-4844-88BD-FF5E43F8CA73}" destId="{F08EE340-A09C-432C-B82D-51F2E5626421}" srcOrd="4" destOrd="0" parTransId="{D2A43C86-BC46-44AD-81B6-3387DC0FB344}" sibTransId="{3B8A88EA-29F1-43C7-B4F6-240F1D36F187}"/>
    <dgm:cxn modelId="{E818ECEC-DC37-4B77-A9C2-703E9CA4459F}" srcId="{45108D06-8452-4844-88BD-FF5E43F8CA73}" destId="{6E6D94C5-E057-49F6-83BE-792AA466D921}" srcOrd="6" destOrd="0" parTransId="{4BE1AB9F-E562-4B8B-AFAA-CBDF668477AF}" sibTransId="{5DB38F97-3DEA-40D7-8C54-7C5A993A30C2}"/>
    <dgm:cxn modelId="{2AC63311-E1C9-4925-957E-AAEEA0D4023A}" type="presParOf" srcId="{B710E4B2-9D15-49E0-9705-77F85DCD9C79}" destId="{41BA8C20-A458-4A2F-9BDA-7B8D6269B738}" srcOrd="0" destOrd="0" presId="urn:microsoft.com/office/officeart/2005/8/layout/chevron2"/>
    <dgm:cxn modelId="{D1D6D6D9-2190-43DE-B829-43FDE971423A}" type="presParOf" srcId="{41BA8C20-A458-4A2F-9BDA-7B8D6269B738}" destId="{CBB8565A-EEFC-43A5-A3BD-D13117EE5763}" srcOrd="0" destOrd="0" presId="urn:microsoft.com/office/officeart/2005/8/layout/chevron2"/>
    <dgm:cxn modelId="{DCDE6BED-6723-45B4-BA32-1E01261218CD}" type="presParOf" srcId="{41BA8C20-A458-4A2F-9BDA-7B8D6269B738}" destId="{36518B57-3136-45FF-9A22-366028364C8B}" srcOrd="1" destOrd="0" presId="urn:microsoft.com/office/officeart/2005/8/layout/chevron2"/>
    <dgm:cxn modelId="{F98AAABD-8825-4A62-BEBC-990BC528D590}" type="presParOf" srcId="{B710E4B2-9D15-49E0-9705-77F85DCD9C79}" destId="{D6B112C6-90FF-4F38-BD45-3CE0E6537143}" srcOrd="1" destOrd="0" presId="urn:microsoft.com/office/officeart/2005/8/layout/chevron2"/>
    <dgm:cxn modelId="{25D8D5D3-1721-4F05-B27D-CD6DB450C834}" type="presParOf" srcId="{B710E4B2-9D15-49E0-9705-77F85DCD9C79}" destId="{50764B89-0D42-4531-ADA5-1D954548D8A6}" srcOrd="2" destOrd="0" presId="urn:microsoft.com/office/officeart/2005/8/layout/chevron2"/>
    <dgm:cxn modelId="{F69CFCC8-DB83-459A-AECE-4C35FB7DE0EE}" type="presParOf" srcId="{50764B89-0D42-4531-ADA5-1D954548D8A6}" destId="{0A421630-0020-4D82-9FDE-6A85F3121674}" srcOrd="0" destOrd="0" presId="urn:microsoft.com/office/officeart/2005/8/layout/chevron2"/>
    <dgm:cxn modelId="{050E8D7F-561E-4EBD-9B6F-75775D0D5142}" type="presParOf" srcId="{50764B89-0D42-4531-ADA5-1D954548D8A6}" destId="{2EF7766B-867D-4ED4-9C11-08415561CED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BB8565A-EEFC-43A5-A3BD-D13117EE5763}">
      <dsp:nvSpPr>
        <dsp:cNvPr id="0" name=""/>
        <dsp:cNvSpPr/>
      </dsp:nvSpPr>
      <dsp:spPr>
        <a:xfrm rot="5400000">
          <a:off x="-357705" y="577384"/>
          <a:ext cx="2384704" cy="16692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600" kern="1200" dirty="0"/>
            <a:t>6c</a:t>
          </a:r>
        </a:p>
      </dsp:txBody>
      <dsp:txXfrm rot="-5400000">
        <a:off x="1" y="1054326"/>
        <a:ext cx="1669293" cy="715411"/>
      </dsp:txXfrm>
    </dsp:sp>
    <dsp:sp modelId="{36518B57-3136-45FF-9A22-366028364C8B}">
      <dsp:nvSpPr>
        <dsp:cNvPr id="0" name=""/>
        <dsp:cNvSpPr/>
      </dsp:nvSpPr>
      <dsp:spPr>
        <a:xfrm rot="5400000">
          <a:off x="5419402" y="-3748878"/>
          <a:ext cx="1979456" cy="9479675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b="1" kern="1200" dirty="0">
              <a:solidFill>
                <a:srgbClr val="FF0000"/>
              </a:solidFill>
            </a:rPr>
            <a:t>Zachování přírodního a kulturního dědictví (INV, NIV)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Např. naučné stezky, </a:t>
          </a:r>
          <a:r>
            <a:rPr lang="cs-CZ" sz="1800" kern="1200" dirty="0" err="1"/>
            <a:t>infokiosky</a:t>
          </a:r>
          <a:r>
            <a:rPr lang="cs-CZ" sz="1800" kern="1200" dirty="0"/>
            <a:t> u cyklostezky, itinerář k cyklostezce, </a:t>
          </a:r>
          <a:r>
            <a:rPr lang="cs-CZ" sz="1800" kern="1200" dirty="0" err="1"/>
            <a:t>info</a:t>
          </a:r>
          <a:r>
            <a:rPr lang="cs-CZ" sz="1800" kern="1200" dirty="0"/>
            <a:t> dotykové obrazovky, .. 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Propagace území – aplikace, </a:t>
          </a:r>
          <a:r>
            <a:rPr lang="cs-CZ" sz="1800" kern="1200" dirty="0" err="1"/>
            <a:t>videospoty</a:t>
          </a:r>
          <a:r>
            <a:rPr lang="cs-CZ" sz="1800" kern="1200" dirty="0"/>
            <a:t>, brožury, webové stránky..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Expozice (muzea) zaměřená na kulturu, historii, přírodu ..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Workshopy určitých cílových skupin se zaměřením na enviromentální výuku, kulturu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1800" kern="1200" dirty="0"/>
            <a:t>Např. plavební knížka Baťova kanálu, Sušírna ovoce, Básnická stezka, památníky, rozhledny…</a:t>
          </a:r>
        </a:p>
      </dsp:txBody>
      <dsp:txXfrm rot="-5400000">
        <a:off x="1669293" y="97860"/>
        <a:ext cx="9383046" cy="1786198"/>
      </dsp:txXfrm>
    </dsp:sp>
    <dsp:sp modelId="{0A421630-0020-4D82-9FDE-6A85F3121674}">
      <dsp:nvSpPr>
        <dsp:cNvPr id="0" name=""/>
        <dsp:cNvSpPr/>
      </dsp:nvSpPr>
      <dsp:spPr>
        <a:xfrm rot="5400000">
          <a:off x="-357705" y="3327974"/>
          <a:ext cx="2384704" cy="1669293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4600" kern="1200" dirty="0"/>
            <a:t>11b</a:t>
          </a:r>
        </a:p>
      </dsp:txBody>
      <dsp:txXfrm rot="-5400000">
        <a:off x="1" y="3804916"/>
        <a:ext cx="1669293" cy="715411"/>
      </dsp:txXfrm>
    </dsp:sp>
    <dsp:sp modelId="{2EF7766B-867D-4ED4-9C11-08415561CEDC}">
      <dsp:nvSpPr>
        <dsp:cNvPr id="0" name=""/>
        <dsp:cNvSpPr/>
      </dsp:nvSpPr>
      <dsp:spPr>
        <a:xfrm rot="5400000">
          <a:off x="4952456" y="-871114"/>
          <a:ext cx="2758452" cy="92328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b="1" kern="1200" dirty="0">
              <a:solidFill>
                <a:srgbClr val="FF0000"/>
              </a:solidFill>
            </a:rPr>
            <a:t>Rozvoj místních iniciativ (</a:t>
          </a:r>
          <a:r>
            <a:rPr lang="cs-CZ" sz="2000" b="1" kern="1200" dirty="0" err="1">
              <a:solidFill>
                <a:srgbClr val="FF0000"/>
              </a:solidFill>
            </a:rPr>
            <a:t>People</a:t>
          </a:r>
          <a:r>
            <a:rPr lang="cs-CZ" sz="2000" b="1" kern="1200" dirty="0">
              <a:solidFill>
                <a:srgbClr val="FF0000"/>
              </a:solidFill>
            </a:rPr>
            <a:t> to </a:t>
          </a:r>
          <a:r>
            <a:rPr lang="cs-CZ" sz="2000" b="1" kern="1200" dirty="0" err="1">
              <a:solidFill>
                <a:srgbClr val="FF0000"/>
              </a:solidFill>
            </a:rPr>
            <a:t>people</a:t>
          </a:r>
          <a:r>
            <a:rPr lang="cs-CZ" sz="2000" b="1" kern="1200" dirty="0">
              <a:solidFill>
                <a:srgbClr val="FF0000"/>
              </a:solidFill>
            </a:rPr>
            <a:t>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Spolupráce obcí, veřejného sektoru, předávání zkušeností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SŠ, ZŠ, MŠ – spolupráce, zaměření na jazyk, historii, </a:t>
          </a:r>
          <a:r>
            <a:rPr lang="cs-CZ" sz="2000" kern="1200" dirty="0" err="1"/>
            <a:t>enviro</a:t>
          </a:r>
          <a:r>
            <a:rPr lang="cs-CZ" sz="2000" kern="1200" dirty="0"/>
            <a:t>, techniku, divadlo, společný projektový den ..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Sociální služby – školení personálu – zvládání krize, společné postupy, práce s určitou CS, domovy pro seniory (školení, workshopy – pro personál i klienty)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Sportovní kempy, výměna zkušeností (tenisté, fotbalisté, házenkáři,..)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Dobrovolní hasiči, senioři,.. – společné akce, soutěže, poznávání území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cs-CZ" sz="2000" kern="1200" dirty="0"/>
            <a:t>Kulturní spolupráce/akce partnerů</a:t>
          </a:r>
          <a:endParaRPr lang="cs-CZ" sz="2000" b="1" kern="1200" dirty="0">
            <a:solidFill>
              <a:srgbClr val="FF0000"/>
            </a:solidFill>
          </a:endParaRPr>
        </a:p>
      </dsp:txBody>
      <dsp:txXfrm rot="-5400000">
        <a:off x="1715271" y="2500728"/>
        <a:ext cx="9098167" cy="24891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BA22CE-497B-49C4-A23A-391DA3FFB63B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E010D7-6A62-44C8-B0C2-CC5397A2643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24682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45789B-37A2-4CE9-99B8-957579CC938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FF326A7E-B8F6-430D-8ACE-16D4E23CB6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5E8E0BE-2219-41AA-BB22-02EBA079DC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B003307-0D01-4FA2-AEE2-CB4C5ECF5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38344BC-6953-4D98-B011-79AFBE8F1B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386141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30888BC-741D-4290-A85E-B2821920AF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7E388F38-5AA9-4B87-A938-ADC6EEA4E51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96CA6B8-DA61-4ED9-B513-0983D94A30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410B3F7-5DE8-49A7-84B2-9BF80F9950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022531B-E8DD-4589-AF94-B49C9E2D5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295463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81A031AF-05DC-4CBC-AD84-E0B0C8694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17B0B0D-D884-484C-BB15-D8B8D3EC00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08F475A-2BEC-4E28-A217-05649A358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F6F0BC28-1A70-4A59-A375-DB461E6CE4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AE3B03CA-5FFE-43CB-8D3F-B06106C340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548283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pl-PL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EBE9C9-A0D7-4C44-8EFB-3DAD696DBFB8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34664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B4B93C-FCB8-4B9E-8FAC-BD7734C871E3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7545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Nagłówek sekcj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3E3DC-0A56-4ED4-82E4-9A4AEC04FEFC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97278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59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B0D56E-CBD0-4FA6-8963-A2966A26657D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93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DC2909-6523-431E-8D9D-6763F59F45FA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56425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D4B196-7334-41C5-833C-2127445BCCC4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52874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D8689-213F-4462-8594-83CADFA1108D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043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A80576AE-3BFD-4F7E-A39B-963457C50414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40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99974F4-6240-464F-8AEA-7A026ECF7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9E246A4B-58FD-4043-ADD7-C2D0CE6AE2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471CBE93-2F8D-4A5E-BDD3-BD841A4197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49AC5BB-BD7C-497B-8D1E-7C96B4B05C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86686144-A4CD-4100-B2B5-2DA5E9F5D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720669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C4AFFD-67A1-4EC5-BEB5-19DB3BF8449C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2199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F7CA1B-339D-4B71-8527-BC2F8961D95C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2659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595B80-D93C-4594-BB42-FE7800BC6041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8793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C5555C-1F15-4732-91A1-A72CCC29C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C9EAD5C1-F17A-4FD6-9A3A-5EDCEE69AE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D7E48E2D-E8CA-4964-9B63-0C5253415F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AFEBBD79-BFF1-49E8-9C7E-0F2556AAE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CF82E48-393A-4021-A7EC-7C7CFE7A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3189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BDBD151-D8E0-4E63-946E-72F5B43AC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148E99CE-B6A3-432B-90D1-FAE261447F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88A5C5A4-F5B2-4F42-B5D3-54334D790C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7AC0CCF9-1683-428C-9F2D-05E8C7D15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E4CFB5D-2707-48CD-B22A-F11FEDEFD6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0997E28A-8D85-4DDC-A351-DF14632D94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317990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D5D825-B41D-49A4-895A-982954308F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DCC58DB7-E5D8-4457-A111-9614B5C304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>
            <a:extLst>
              <a:ext uri="{FF2B5EF4-FFF2-40B4-BE49-F238E27FC236}">
                <a16:creationId xmlns:a16="http://schemas.microsoft.com/office/drawing/2014/main" id="{727E3119-AFD0-467C-96C8-E46E53B46B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>
            <a:extLst>
              <a:ext uri="{FF2B5EF4-FFF2-40B4-BE49-F238E27FC236}">
                <a16:creationId xmlns:a16="http://schemas.microsoft.com/office/drawing/2014/main" id="{4CA3C3AF-5502-4340-A581-A1C6E5C7909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>
            <a:extLst>
              <a:ext uri="{FF2B5EF4-FFF2-40B4-BE49-F238E27FC236}">
                <a16:creationId xmlns:a16="http://schemas.microsoft.com/office/drawing/2014/main" id="{E8F9DFC4-1391-40BE-9CB0-496575AADB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55315DFB-14F6-440A-8327-78A7740A8B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EDEB04FA-3F90-4C7C-B5AF-3A2D4D887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B435D8BA-36F5-4E17-9578-FDCE11301A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7527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20232F-9943-43F5-8E56-3FECE950B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843737D-2CB3-408E-ADAD-2BA978AA4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19FE8B8C-8AE2-4EC0-8645-9E1AF61DE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775051D5-3C28-4067-8CF3-947D9C265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32988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FFB580D-004B-4B6A-A8C0-E00E9948C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668489B3-BB66-4525-95FB-61C23212C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7F1C03F7-ECAD-45FC-A69B-BD1800E68E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91870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D29DBA7-5EE5-432B-AC7D-AAF62467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B9139FA-56F0-4B49-B2AC-E87B0DD5A3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AE1E3F4E-9878-4AF8-BE58-66060F7A23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26A42B8-8B98-40F4-AB52-AB0EBD9C6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D07A9AC-EAFA-4651-8395-C1DCB3E47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84924A16-92D3-4EA6-91BB-9A639656F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930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9990905-0CB3-459E-9E28-E012CA23B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3983313-1452-445A-8844-1D1A77C808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>
            <a:extLst>
              <a:ext uri="{FF2B5EF4-FFF2-40B4-BE49-F238E27FC236}">
                <a16:creationId xmlns:a16="http://schemas.microsoft.com/office/drawing/2014/main" id="{E5462AD5-FE5E-4269-843F-6CE13FBAC9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178432A-2E13-4EBB-9313-4EBA437E9E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0A436960-1302-412B-A701-DDF0A0ECD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220FE54-0E9C-4319-BAF8-31ACF08156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81369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10000"/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AB16F9F9-8239-4195-B9DA-6AFBB0F915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A4A36FAD-9CD1-4585-B374-6C827DACE5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455A7C8-B4B8-4FF7-9FE0-EA39225F3E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77824D-6C38-4B47-A913-7FE54077E07F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98C6EB9-F250-4831-ADA2-9E63F661C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7E53125E-A8BD-4F56-B2F7-51D5628FEF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C700C-D962-4839-BF64-A72343013D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6890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985A76CA-302B-4433-9473-4998D0822C09}" type="datetime1">
              <a:rPr lang="en-US" smtClean="0"/>
              <a:t>5/15/2023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1979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infoservis@mirri.gov.sk" TargetMode="External"/><Relationship Id="rId2" Type="http://schemas.openxmlformats.org/officeDocument/2006/relationships/hyperlink" Target="http://www.sk-cz.eu/" TargetMode="External"/><Relationship Id="rId1" Type="http://schemas.openxmlformats.org/officeDocument/2006/relationships/slideLayout" Target="../slideLayouts/slideLayout15.xml"/><Relationship Id="rId4" Type="http://schemas.openxmlformats.org/officeDocument/2006/relationships/hyperlink" Target="https://www.itms2014.sk/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regionbilekarpaty.cz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smutna@regionbilekarpaty.cz" TargetMode="External"/><Relationship Id="rId7" Type="http://schemas.openxmlformats.org/officeDocument/2006/relationships/image" Target="../media/image10.jpeg"/><Relationship Id="rId2" Type="http://schemas.openxmlformats.org/officeDocument/2006/relationships/hyperlink" Target="mailto:fmp@regionbilekarpaty.cz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hyperlink" Target="http://www.regionbilekarpaty.cz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>
            <a:extLst>
              <a:ext uri="{FF2B5EF4-FFF2-40B4-BE49-F238E27FC236}">
                <a16:creationId xmlns:a16="http://schemas.microsoft.com/office/drawing/2014/main" id="{44451B47-04C8-0B70-1395-AB10A0AA6A6F}"/>
              </a:ext>
            </a:extLst>
          </p:cNvPr>
          <p:cNvSpPr/>
          <p:nvPr/>
        </p:nvSpPr>
        <p:spPr>
          <a:xfrm>
            <a:off x="2675564" y="1650452"/>
            <a:ext cx="6347245" cy="13612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5500" b="1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REGION BÍLÉ KARPATY</a:t>
            </a:r>
          </a:p>
        </p:txBody>
      </p:sp>
      <p:pic>
        <p:nvPicPr>
          <p:cNvPr id="5" name="Obrázok 3">
            <a:extLst>
              <a:ext uri="{FF2B5EF4-FFF2-40B4-BE49-F238E27FC236}">
                <a16:creationId xmlns:a16="http://schemas.microsoft.com/office/drawing/2014/main" id="{C0E1957C-F77F-66BC-2A4E-8F2D6651BC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564" y="414676"/>
            <a:ext cx="4555700" cy="990866"/>
          </a:xfrm>
          <a:custGeom>
            <a:avLst/>
            <a:gdLst/>
            <a:ahLst/>
            <a:cxnLst/>
            <a:rect l="l" t="t" r="r" b="b"/>
            <a:pathLst>
              <a:path w="4555700" h="2733294">
                <a:moveTo>
                  <a:pt x="82217" y="0"/>
                </a:moveTo>
                <a:lnTo>
                  <a:pt x="4473483" y="0"/>
                </a:lnTo>
                <a:cubicBezTo>
                  <a:pt x="4518890" y="0"/>
                  <a:pt x="4555700" y="36810"/>
                  <a:pt x="4555700" y="82217"/>
                </a:cubicBezTo>
                <a:lnTo>
                  <a:pt x="4555700" y="2651077"/>
                </a:lnTo>
                <a:cubicBezTo>
                  <a:pt x="4555700" y="2696484"/>
                  <a:pt x="4518890" y="2733294"/>
                  <a:pt x="4473483" y="2733294"/>
                </a:cubicBezTo>
                <a:lnTo>
                  <a:pt x="82217" y="2733294"/>
                </a:lnTo>
                <a:cubicBezTo>
                  <a:pt x="36810" y="2733294"/>
                  <a:pt x="0" y="2696484"/>
                  <a:pt x="0" y="2651077"/>
                </a:cubicBezTo>
                <a:lnTo>
                  <a:pt x="0" y="82217"/>
                </a:lnTo>
                <a:cubicBezTo>
                  <a:pt x="0" y="36810"/>
                  <a:pt x="36810" y="0"/>
                  <a:pt x="82217" y="0"/>
                </a:cubicBezTo>
                <a:close/>
              </a:path>
            </a:pathLst>
          </a:custGeom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94EA646A-4461-2B2B-8CBE-F03244B46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126036" y="179055"/>
            <a:ext cx="1471397" cy="1471397"/>
          </a:xfrm>
          <a:custGeom>
            <a:avLst/>
            <a:gdLst/>
            <a:ahLst/>
            <a:cxnLst/>
            <a:rect l="l" t="t" r="r" b="b"/>
            <a:pathLst>
              <a:path w="4438338" h="2323972">
                <a:moveTo>
                  <a:pt x="69905" y="0"/>
                </a:moveTo>
                <a:lnTo>
                  <a:pt x="4368433" y="0"/>
                </a:lnTo>
                <a:cubicBezTo>
                  <a:pt x="4407040" y="0"/>
                  <a:pt x="4438338" y="31298"/>
                  <a:pt x="4438338" y="69905"/>
                </a:cubicBezTo>
                <a:lnTo>
                  <a:pt x="4438338" y="2254067"/>
                </a:lnTo>
                <a:cubicBezTo>
                  <a:pt x="4438338" y="2292674"/>
                  <a:pt x="4407040" y="2323972"/>
                  <a:pt x="4368433" y="2323972"/>
                </a:cubicBezTo>
                <a:lnTo>
                  <a:pt x="69905" y="2323972"/>
                </a:lnTo>
                <a:cubicBezTo>
                  <a:pt x="31298" y="2323972"/>
                  <a:pt x="0" y="2292674"/>
                  <a:pt x="0" y="2254067"/>
                </a:cubicBezTo>
                <a:lnTo>
                  <a:pt x="0" y="69905"/>
                </a:lnTo>
                <a:cubicBezTo>
                  <a:pt x="0" y="31298"/>
                  <a:pt x="31298" y="0"/>
                  <a:pt x="69905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5CCF7D10-EA84-2D19-0132-97EF11DC98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2200" y="3110573"/>
            <a:ext cx="10767924" cy="1471398"/>
          </a:xfr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3500" b="1" dirty="0"/>
              <a:t>PŘESHRANIČNÍ SPOLUPRÁCE</a:t>
            </a:r>
            <a:br>
              <a:rPr lang="en-US" sz="3500" b="1" dirty="0"/>
            </a:br>
            <a:r>
              <a:rPr lang="en-US" sz="3500" b="1" dirty="0"/>
              <a:t>PROGRAM INTERREG SLOVENSKO – ČESKO 2021 – 2027</a:t>
            </a:r>
            <a:endParaRPr lang="cs-CZ" sz="3500" b="1" dirty="0"/>
          </a:p>
          <a:p>
            <a:endParaRPr lang="cs-CZ" sz="3500" b="1" dirty="0"/>
          </a:p>
          <a:p>
            <a:r>
              <a:rPr lang="en-US" sz="3500" b="1" dirty="0"/>
              <a:t>FOND MALÝCH PROJEKTŮ SK-CZ 2</a:t>
            </a:r>
            <a:r>
              <a:rPr lang="cs-CZ" sz="3500" b="1" dirty="0"/>
              <a:t>021 - 2027</a:t>
            </a:r>
            <a:endParaRPr lang="en-US" sz="3500" b="1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B0F190CA-BAAE-7268-535A-4FB619988A0D}"/>
              </a:ext>
            </a:extLst>
          </p:cNvPr>
          <p:cNvSpPr txBox="1"/>
          <p:nvPr/>
        </p:nvSpPr>
        <p:spPr>
          <a:xfrm flipH="1">
            <a:off x="4263192" y="5966270"/>
            <a:ext cx="40317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dirty="0"/>
              <a:t>16.5.2023, Zlín</a:t>
            </a:r>
          </a:p>
        </p:txBody>
      </p:sp>
    </p:spTree>
    <p:extLst>
      <p:ext uri="{BB962C8B-B14F-4D97-AF65-F5344CB8AC3E}">
        <p14:creationId xmlns:p14="http://schemas.microsoft.com/office/powerpoint/2010/main" val="24323201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09598" y="225793"/>
            <a:ext cx="10058400" cy="1450757"/>
          </a:xfrm>
        </p:spPr>
        <p:txBody>
          <a:bodyPr>
            <a:normAutofit/>
          </a:bodyPr>
          <a:lstStyle/>
          <a:p>
            <a:r>
              <a:rPr lang="sk-SK" sz="3200" b="1" dirty="0"/>
              <a:t>F</a:t>
            </a:r>
            <a:r>
              <a:rPr lang="pt-BR" sz="3200" b="1" dirty="0"/>
              <a:t>inančn</a:t>
            </a:r>
            <a:r>
              <a:rPr lang="cs-CZ" sz="3200" b="1" dirty="0"/>
              <a:t>í alokace na ú</a:t>
            </a:r>
            <a:r>
              <a:rPr lang="sk-SK" sz="3200" b="1" dirty="0"/>
              <a:t>rovni </a:t>
            </a:r>
            <a:r>
              <a:rPr lang="cs-CZ" sz="3200" b="1" dirty="0"/>
              <a:t>priorit</a:t>
            </a:r>
            <a:r>
              <a:rPr lang="sk-SK" sz="3200" b="1" dirty="0"/>
              <a:t> určená na </a:t>
            </a:r>
            <a:r>
              <a:rPr lang="cs-CZ" sz="3200" b="1" dirty="0"/>
              <a:t>výběr</a:t>
            </a:r>
            <a:r>
              <a:rPr lang="sk-SK" sz="3200" b="1" dirty="0"/>
              <a:t> </a:t>
            </a:r>
            <a:r>
              <a:rPr lang="cs-CZ" sz="3200" b="1" dirty="0"/>
              <a:t>projektů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10</a:t>
            </a:fld>
            <a:endParaRPr lang="en-US" dirty="0"/>
          </a:p>
        </p:txBody>
      </p:sp>
      <p:graphicFrame>
        <p:nvGraphicFramePr>
          <p:cNvPr id="6" name="Tabuľka 5"/>
          <p:cNvGraphicFramePr>
            <a:graphicFrameLocks noGrp="1"/>
          </p:cNvGraphicFramePr>
          <p:nvPr/>
        </p:nvGraphicFramePr>
        <p:xfrm>
          <a:off x="1133007" y="2044122"/>
          <a:ext cx="7397684" cy="39548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67972">
                  <a:extLst>
                    <a:ext uri="{9D8B030D-6E8A-4147-A177-3AD203B41FA5}">
                      <a16:colId xmlns:a16="http://schemas.microsoft.com/office/drawing/2014/main" val="1932999695"/>
                    </a:ext>
                  </a:extLst>
                </a:gridCol>
                <a:gridCol w="1687806">
                  <a:extLst>
                    <a:ext uri="{9D8B030D-6E8A-4147-A177-3AD203B41FA5}">
                      <a16:colId xmlns:a16="http://schemas.microsoft.com/office/drawing/2014/main" val="2514029306"/>
                    </a:ext>
                  </a:extLst>
                </a:gridCol>
                <a:gridCol w="2341906">
                  <a:extLst>
                    <a:ext uri="{9D8B030D-6E8A-4147-A177-3AD203B41FA5}">
                      <a16:colId xmlns:a16="http://schemas.microsoft.com/office/drawing/2014/main" val="1175260571"/>
                    </a:ext>
                  </a:extLst>
                </a:gridCol>
              </a:tblGrid>
              <a:tr h="634423">
                <a:tc>
                  <a:txBody>
                    <a:bodyPr/>
                    <a:lstStyle/>
                    <a:p>
                      <a:pPr algn="l" fontAlgn="ctr"/>
                      <a:r>
                        <a:rPr lang="sk-SK" sz="1800" b="1" u="none" strike="noStrike" dirty="0">
                          <a:effectLst/>
                        </a:rPr>
                        <a:t>Priorita </a:t>
                      </a:r>
                      <a:endParaRPr lang="sk-SK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800" b="1" u="none" strike="noStrike" dirty="0">
                          <a:effectLst/>
                        </a:rPr>
                        <a:t>ERDF spolu</a:t>
                      </a:r>
                      <a:endParaRPr lang="sk-SK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sk-SK" sz="1800" b="1" u="none" strike="noStrike" dirty="0">
                          <a:effectLst/>
                        </a:rPr>
                        <a:t>ERDF + národný príspevok (ŠR+VZ) = celková</a:t>
                      </a:r>
                      <a:r>
                        <a:rPr lang="sk-SK" sz="1800" b="1" u="none" strike="noStrike" baseline="0" dirty="0">
                          <a:effectLst/>
                        </a:rPr>
                        <a:t> </a:t>
                      </a:r>
                      <a:r>
                        <a:rPr lang="sk-SK" sz="1800" b="1" u="none" strike="noStrike" dirty="0">
                          <a:effectLst/>
                        </a:rPr>
                        <a:t>alokácia programu</a:t>
                      </a:r>
                      <a:endParaRPr lang="sk-SK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4224372302"/>
                  </a:ext>
                </a:extLst>
              </a:tr>
              <a:tr h="521121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u="none" strike="noStrike" dirty="0">
                          <a:effectLst/>
                        </a:rPr>
                        <a:t>1.1 Životné prostredie</a:t>
                      </a:r>
                      <a:endParaRPr lang="sk-SK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21 330 899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26 663 624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673724729"/>
                  </a:ext>
                </a:extLst>
              </a:tr>
              <a:tr h="485704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u="none" strike="noStrike" dirty="0">
                          <a:effectLst/>
                        </a:rPr>
                        <a:t>2.1 Vzdelávanie</a:t>
                      </a:r>
                      <a:endParaRPr lang="sk-SK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7 679 124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9 598 905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203903069"/>
                  </a:ext>
                </a:extLst>
              </a:tr>
              <a:tr h="437869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u="none" strike="noStrike" dirty="0">
                          <a:effectLst/>
                        </a:rPr>
                        <a:t>2.2 Kultúra a cestovný ruch</a:t>
                      </a:r>
                      <a:endParaRPr lang="sk-SK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46 074 742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57 593 428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2763618810"/>
                  </a:ext>
                </a:extLst>
              </a:tr>
              <a:tr h="435109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u="none" strike="noStrike" dirty="0">
                          <a:effectLst/>
                        </a:rPr>
                        <a:t>3.1 Inštitucionálna spolupráca</a:t>
                      </a:r>
                      <a:endParaRPr lang="sk-SK" sz="2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5 119 416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6 399 270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129549956"/>
                  </a:ext>
                </a:extLst>
              </a:tr>
              <a:tr h="475585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u="none" strike="noStrike">
                          <a:effectLst/>
                        </a:rPr>
                        <a:t>3.2 Miestne iniciatívy</a:t>
                      </a:r>
                      <a:endParaRPr lang="sk-SK" sz="2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5 119 416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sk-SK" sz="1600" u="none" strike="noStrike" dirty="0">
                          <a:effectLst/>
                        </a:rPr>
                        <a:t>6 399 270</a:t>
                      </a:r>
                      <a:endParaRPr lang="sk-SK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350" marR="6350" marT="6350" marB="0" anchor="ctr"/>
                </a:tc>
                <a:extLst>
                  <a:ext uri="{0D108BD9-81ED-4DB2-BD59-A6C34878D82A}">
                    <a16:rowId xmlns:a16="http://schemas.microsoft.com/office/drawing/2014/main" val="3489390964"/>
                  </a:ext>
                </a:extLst>
              </a:tr>
              <a:tr h="495822">
                <a:tc>
                  <a:txBody>
                    <a:bodyPr/>
                    <a:lstStyle/>
                    <a:p>
                      <a:pPr algn="l" fontAlgn="b"/>
                      <a:r>
                        <a:rPr lang="sk-SK" sz="2000" b="1" u="none" strike="noStrike" dirty="0">
                          <a:effectLst/>
                        </a:rPr>
                        <a:t>SPOLU</a:t>
                      </a:r>
                      <a:endParaRPr lang="sk-SK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2000" b="1" u="none" strike="noStrike" dirty="0">
                          <a:effectLst/>
                        </a:rPr>
                        <a:t>85 323 597</a:t>
                      </a:r>
                      <a:endParaRPr lang="sk-SK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sk-SK" sz="2000" b="1" u="none" strike="noStrike" dirty="0">
                          <a:effectLst/>
                        </a:rPr>
                        <a:t>106 654 497</a:t>
                      </a:r>
                      <a:endParaRPr lang="sk-SK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65050535"/>
                  </a:ext>
                </a:extLst>
              </a:tr>
            </a:tbl>
          </a:graphicData>
        </a:graphic>
      </p:graphicFrame>
      <p:pic>
        <p:nvPicPr>
          <p:cNvPr id="7" name="Obrázok 3">
            <a:extLst>
              <a:ext uri="{FF2B5EF4-FFF2-40B4-BE49-F238E27FC236}">
                <a16:creationId xmlns:a16="http://schemas.microsoft.com/office/drawing/2014/main" id="{848BEAAE-AA36-AC0E-950A-73495245E8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16656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532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073432D-34FD-25C0-032D-D4E94B7E4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2380" y="152400"/>
            <a:ext cx="10058400" cy="1226617"/>
          </a:xfrm>
        </p:spPr>
        <p:txBody>
          <a:bodyPr>
            <a:normAutofit fontScale="90000"/>
          </a:bodyPr>
          <a:lstStyle/>
          <a:p>
            <a:pPr algn="ctr"/>
            <a:r>
              <a:rPr lang="cs-CZ" b="1" dirty="0"/>
              <a:t>Základní informace k vyhlášeným výzvám</a:t>
            </a:r>
            <a:br>
              <a:rPr lang="cs-CZ" b="1" dirty="0"/>
            </a:br>
            <a:r>
              <a:rPr lang="cs-CZ" b="1" dirty="0"/>
              <a:t>INTERREG Slovensko – Česko 2021 - 2027</a:t>
            </a: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2324C89F-FE54-D6AF-2D97-4B28F6CE29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11</a:t>
            </a:fld>
            <a:endParaRPr lang="en-US" dirty="0"/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AE234B0C-707F-FF24-0F86-A2BD277AEAD1}"/>
              </a:ext>
            </a:extLst>
          </p:cNvPr>
          <p:cNvSpPr txBox="1"/>
          <p:nvPr/>
        </p:nvSpPr>
        <p:spPr>
          <a:xfrm flipH="1">
            <a:off x="1038398" y="1750804"/>
            <a:ext cx="10115203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dirty="0"/>
              <a:t>Typ výzvy: uzavřená</a:t>
            </a:r>
          </a:p>
          <a:p>
            <a:r>
              <a:rPr lang="cs-CZ" sz="2500" dirty="0"/>
              <a:t>Datum vyhlášení výzvy: 26.4.2023</a:t>
            </a:r>
          </a:p>
          <a:p>
            <a:r>
              <a:rPr lang="cs-CZ" sz="2500" dirty="0"/>
              <a:t>Datum uzavření výzvy: 15.9.2023</a:t>
            </a:r>
          </a:p>
          <a:p>
            <a:r>
              <a:rPr lang="cs-CZ" sz="2500" dirty="0"/>
              <a:t>Veškeré informace na webové stránce programu: </a:t>
            </a:r>
            <a:r>
              <a:rPr lang="cs-CZ" sz="2500" dirty="0">
                <a:hlinkClick r:id="rId2"/>
              </a:rPr>
              <a:t>www.sk-cz.eu</a:t>
            </a:r>
            <a:endParaRPr lang="cs-CZ" sz="2500" dirty="0"/>
          </a:p>
          <a:p>
            <a:endParaRPr lang="cs-CZ" sz="2500" dirty="0"/>
          </a:p>
          <a:p>
            <a:r>
              <a:rPr lang="cs-CZ" sz="2500" dirty="0"/>
              <a:t>Komunikace s ŘO: </a:t>
            </a:r>
            <a:r>
              <a:rPr lang="cs-CZ" sz="2500" dirty="0">
                <a:hlinkClick r:id="rId3"/>
              </a:rPr>
              <a:t>infoservis@mirri.gov.sk</a:t>
            </a:r>
            <a:endParaRPr lang="cs-CZ" sz="2500" dirty="0"/>
          </a:p>
          <a:p>
            <a:r>
              <a:rPr lang="cs-CZ" sz="2500" dirty="0"/>
              <a:t>Podání elektronicky prostřednictvím ITMS2014+</a:t>
            </a:r>
          </a:p>
          <a:p>
            <a:endParaRPr lang="cs-CZ" sz="2500" dirty="0"/>
          </a:p>
          <a:p>
            <a:r>
              <a:rPr lang="cs-CZ" sz="2500" dirty="0"/>
              <a:t>Místo podání </a:t>
            </a:r>
            <a:r>
              <a:rPr lang="cs-CZ" sz="2500" dirty="0">
                <a:hlinkClick r:id="rId4"/>
              </a:rPr>
              <a:t>https://www.itms2014.sk</a:t>
            </a:r>
            <a:r>
              <a:rPr lang="cs-CZ" sz="2500" dirty="0"/>
              <a:t>  a zároveň –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500" dirty="0"/>
              <a:t>V případě hlavního partnera ze SR prostřednictvím e-schránky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cs-CZ" sz="2500" dirty="0"/>
              <a:t>V případě hlavního partnera z ČR prostřednictvím funkcionality ITMS2014+ „</a:t>
            </a:r>
            <a:r>
              <a:rPr lang="cs-CZ" sz="2500" dirty="0" err="1"/>
              <a:t>Komunikácia</a:t>
            </a:r>
            <a:r>
              <a:rPr lang="cs-CZ" sz="2500" dirty="0"/>
              <a:t>“ </a:t>
            </a:r>
          </a:p>
        </p:txBody>
      </p:sp>
    </p:spTree>
    <p:extLst>
      <p:ext uri="{BB962C8B-B14F-4D97-AF65-F5344CB8AC3E}">
        <p14:creationId xmlns:p14="http://schemas.microsoft.com/office/powerpoint/2010/main" val="1476193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DCC6182-66DC-BE1A-723B-5A139A28D7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894497"/>
          </a:xfrm>
        </p:spPr>
        <p:txBody>
          <a:bodyPr/>
          <a:lstStyle/>
          <a:p>
            <a:pPr algn="ctr"/>
            <a:r>
              <a:rPr lang="cs-CZ" b="1" dirty="0"/>
              <a:t>Zjednodušené vykazování - </a:t>
            </a:r>
            <a:r>
              <a:rPr lang="cs-CZ" b="1" dirty="0" err="1"/>
              <a:t>SCOs</a:t>
            </a:r>
            <a:endParaRPr lang="cs-CZ" b="1" dirty="0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AE751A7-5C6F-E8B2-3F1E-E0A188449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12</a:t>
            </a:fld>
            <a:endParaRPr lang="en-US" dirty="0"/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7D310D41-3C39-E9D9-A37A-B516374604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20" y="1181100"/>
            <a:ext cx="11223320" cy="466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9538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200" b="1" dirty="0"/>
              <a:t>Priorita 1.1: Životné prostredie (biodiverzita) – 09/2023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1097280" y="2066744"/>
            <a:ext cx="10432473" cy="4954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Posilnenie ochrany a zachovanie prírody, biodiverzity a zelenej infraštruktúry, a to aj v mestských oblastiach, a zníženie všetkých foriem </a:t>
            </a:r>
            <a:r>
              <a:rPr kumimoji="0" lang="pl-PL" sz="27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znečistenia</a:t>
            </a: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</a:t>
            </a:r>
            <a:r>
              <a:rPr lang="cs-CZ" sz="2800" dirty="0"/>
              <a:t> 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Zber a výmena dát, informácií a skúseností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;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Realizácia spoločných stratégií a akčných plánov;</a:t>
            </a:r>
          </a:p>
          <a:p>
            <a:pPr marL="354013" marR="0" lvl="0" indent="-265113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Osvetové aktivity o potrebe zachovania biodiverzity.</a:t>
            </a:r>
          </a:p>
          <a:p>
            <a:pPr marL="354013" marR="0" lvl="0" indent="-265113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endParaRPr kumimoji="0" lang="sk-SK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riešenia na udržanie biotopov a ochranu územia s vysokým stupňom biodiverzity, zlepšenie kvality ŽP, podpora partnerstiev a sietí.</a:t>
            </a:r>
          </a:p>
          <a:p>
            <a:pPr marL="354013" marR="0" lvl="0" indent="-265113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endParaRPr kumimoji="0" lang="sk-SK" sz="2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11074662-207A-CF6E-21A7-400EB419A5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198330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274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200" b="1" dirty="0"/>
              <a:t>Priorita 2.1: Vzdelávanie – 09/2023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1097280" y="2066744"/>
            <a:ext cx="10432473" cy="4691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Zlepšenie rovnakého prístupu k inkluzívnym a kvalitným službám v oblasti vzdelávania, odbornej prípravy a celoživotného vzdelávania rozvíjaním dostupnej infraštruktúry vrátane posilňovania odolnosti pre dištančné a online vzdelávanie a odbornú prípravu: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Výmena vedomostí, skúseností, odborných poznatkov a dobrej praxe medzi vzdelávacími inštitúciami na všetkých stupňoch vzdelávania od predprimárneho až po vysoké školstvo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endParaRPr kumimoji="0" lang="sk-SK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skvalitnenie obsahu a foriem vzdelávania, zvýšenej prepojenosti vzdelávania na špecifické potreby prihraničného regiónu.</a:t>
            </a:r>
          </a:p>
          <a:p>
            <a:pPr marL="88900" marR="0" lvl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95E335B3-56AB-631E-8381-A1BDB16272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198330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56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200" b="1" dirty="0"/>
              <a:t>Priorita 3.2: Miestne iniciatívy – 09/2023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1097280" y="2066744"/>
            <a:ext cx="10432473" cy="396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Budovanie vzájomnej dôvery, najmä propagáciou akcií typu “ľudia ľuďom”: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Vytváranie nových a upevňovanie existujúcich partnerstiev, sietí a cezhraničných štruktúr vrátane činností zameraných na voľnočasové a záujmové aktivity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vzájomné spoznávanie sa obyvateľov prihraničných regiónov a budovanie dôvery, predovšetkým prostredníctvom voľnočasových a vzdelávacích aktivít; nástroj </a:t>
            </a:r>
            <a:r>
              <a:rPr kumimoji="0" lang="sk-SK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people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-to-</a:t>
            </a:r>
            <a:r>
              <a:rPr kumimoji="0" lang="sk-SK" sz="2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people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v rámci Fondu malých projektov. </a:t>
            </a: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FE7E601C-85EF-5184-23AF-9FD8E1905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16656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0583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371" name="Rectangle 15366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362" name="Rectangle 2">
            <a:extLst>
              <a:ext uri="{FF2B5EF4-FFF2-40B4-BE49-F238E27FC236}">
                <a16:creationId xmlns:a16="http://schemas.microsoft.com/office/drawing/2014/main" id="{1E8981D4-AE34-4741-A3A1-8B0F859EEA4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75904" y="-170542"/>
            <a:ext cx="6506713" cy="1719072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>
              <a:defRPr/>
            </a:pPr>
            <a:r>
              <a:rPr lang="en-US" alt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Fond </a:t>
            </a:r>
            <a:r>
              <a:rPr lang="en-US" altLang="cs-CZ" sz="4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malých</a:t>
            </a:r>
            <a:r>
              <a:rPr lang="en-US" alt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cs-CZ" sz="4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projektů</a:t>
            </a:r>
            <a:r>
              <a:rPr lang="en-US" alt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2021+</a:t>
            </a:r>
            <a:br>
              <a:rPr lang="en-US" alt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r>
              <a:rPr lang="en-US" altLang="cs-CZ" sz="4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územní</a:t>
            </a:r>
            <a:r>
              <a:rPr lang="en-US" altLang="cs-CZ" sz="4000" b="1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altLang="cs-CZ" sz="4000" b="1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vymezení</a:t>
            </a:r>
            <a:endParaRPr lang="en-US" altLang="cs-CZ" sz="4000" b="1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5372" name="sketch line">
            <a:extLst>
              <a:ext uri="{FF2B5EF4-FFF2-40B4-BE49-F238E27FC236}">
                <a16:creationId xmlns:a16="http://schemas.microsoft.com/office/drawing/2014/main" id="{CD8B4F24-440B-49E9-B85D-733523DC06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43" name="Rectangle 1030" descr="Rectangle: Click to edit Master text styles&#10;Second level&#10;Third level&#10;Fourth level&#10;Fifth level">
            <a:extLst>
              <a:ext uri="{FF2B5EF4-FFF2-40B4-BE49-F238E27FC236}">
                <a16:creationId xmlns:a16="http://schemas.microsoft.com/office/drawing/2014/main" id="{64BE56D7-7935-42DC-B66E-021665961DED}"/>
              </a:ext>
            </a:extLst>
          </p:cNvPr>
          <p:cNvSpPr>
            <a:spLocks noGrp="1" noChangeArrowheads="1"/>
          </p:cNvSpPr>
          <p:nvPr>
            <p:ph sz="half" idx="1"/>
          </p:nvPr>
        </p:nvSpPr>
        <p:spPr>
          <a:xfrm>
            <a:off x="530212" y="2753707"/>
            <a:ext cx="3962949" cy="3410712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Clr>
                <a:srgbClr val="000099"/>
              </a:buClr>
              <a:buNone/>
            </a:pPr>
            <a:r>
              <a:rPr lang="en-US" altLang="cs-CZ" sz="2500" b="1" dirty="0" err="1"/>
              <a:t>česká</a:t>
            </a:r>
            <a:r>
              <a:rPr lang="en-US" altLang="cs-CZ" sz="2500" b="1" dirty="0"/>
              <a:t> </a:t>
            </a:r>
            <a:r>
              <a:rPr lang="en-US" altLang="cs-CZ" sz="2500" b="1" dirty="0" err="1"/>
              <a:t>strana</a:t>
            </a:r>
            <a:r>
              <a:rPr lang="en-US" altLang="cs-CZ" sz="2500" b="1" dirty="0"/>
              <a:t> </a:t>
            </a:r>
          </a:p>
          <a:p>
            <a:pPr>
              <a:buClr>
                <a:srgbClr val="000099"/>
              </a:buClr>
            </a:pPr>
            <a:r>
              <a:rPr lang="en-US" altLang="cs-CZ" sz="2500" dirty="0" err="1"/>
              <a:t>Moravskoslezský</a:t>
            </a:r>
            <a:r>
              <a:rPr lang="en-US" altLang="cs-CZ" sz="2500" dirty="0"/>
              <a:t>, </a:t>
            </a:r>
            <a:r>
              <a:rPr lang="en-US" altLang="cs-CZ" sz="2500" dirty="0" err="1"/>
              <a:t>Zlínský</a:t>
            </a:r>
            <a:r>
              <a:rPr lang="en-US" altLang="cs-CZ" sz="2500" dirty="0"/>
              <a:t> a </a:t>
            </a:r>
            <a:r>
              <a:rPr lang="en-US" altLang="cs-CZ" sz="2500" dirty="0" err="1"/>
              <a:t>Jihomoravský</a:t>
            </a:r>
            <a:r>
              <a:rPr lang="en-US" altLang="cs-CZ" sz="2500" dirty="0"/>
              <a:t> </a:t>
            </a:r>
            <a:r>
              <a:rPr lang="en-US" altLang="cs-CZ" sz="2500" dirty="0" err="1"/>
              <a:t>kraj</a:t>
            </a:r>
            <a:endParaRPr lang="en-US" altLang="cs-CZ" sz="2500" dirty="0"/>
          </a:p>
          <a:p>
            <a:pPr>
              <a:buClr>
                <a:srgbClr val="000099"/>
              </a:buClr>
            </a:pPr>
            <a:endParaRPr lang="en-US" altLang="cs-CZ" sz="2500" dirty="0"/>
          </a:p>
          <a:p>
            <a:pPr marL="0" indent="0">
              <a:buClr>
                <a:srgbClr val="000099"/>
              </a:buClr>
              <a:buNone/>
            </a:pPr>
            <a:r>
              <a:rPr lang="en-US" altLang="cs-CZ" sz="2500" b="1" dirty="0" err="1"/>
              <a:t>slovenská</a:t>
            </a:r>
            <a:r>
              <a:rPr lang="en-US" altLang="cs-CZ" sz="2500" b="1" dirty="0"/>
              <a:t> </a:t>
            </a:r>
            <a:r>
              <a:rPr lang="en-US" altLang="cs-CZ" sz="2500" b="1" dirty="0" err="1"/>
              <a:t>strana</a:t>
            </a:r>
            <a:endParaRPr lang="en-US" altLang="cs-CZ" sz="2500" b="1" dirty="0"/>
          </a:p>
          <a:p>
            <a:r>
              <a:rPr lang="en-US" altLang="cs-CZ" sz="2500" dirty="0" err="1"/>
              <a:t>Žilinský</a:t>
            </a:r>
            <a:r>
              <a:rPr lang="en-US" altLang="cs-CZ" sz="2500" dirty="0"/>
              <a:t>, </a:t>
            </a:r>
            <a:r>
              <a:rPr lang="en-US" altLang="cs-CZ" sz="2500" dirty="0" err="1"/>
              <a:t>Trenčianský</a:t>
            </a:r>
            <a:r>
              <a:rPr lang="en-US" altLang="cs-CZ" sz="2500" dirty="0"/>
              <a:t> a </a:t>
            </a:r>
            <a:r>
              <a:rPr lang="en-US" altLang="cs-CZ" sz="2500" dirty="0" err="1"/>
              <a:t>Trnavský</a:t>
            </a:r>
            <a:r>
              <a:rPr lang="en-US" altLang="cs-CZ" sz="2500" dirty="0"/>
              <a:t> </a:t>
            </a:r>
            <a:r>
              <a:rPr lang="en-US" altLang="cs-CZ" sz="2500" dirty="0" err="1"/>
              <a:t>samosprávný</a:t>
            </a:r>
            <a:r>
              <a:rPr lang="en-US" altLang="cs-CZ" sz="2500" dirty="0"/>
              <a:t> </a:t>
            </a:r>
            <a:r>
              <a:rPr lang="en-US" altLang="cs-CZ" sz="2500" dirty="0" err="1"/>
              <a:t>kraj</a:t>
            </a:r>
            <a:endParaRPr lang="en-US" altLang="cs-CZ" sz="2500" dirty="0"/>
          </a:p>
        </p:txBody>
      </p:sp>
      <p:grpSp>
        <p:nvGrpSpPr>
          <p:cNvPr id="2" name="Skupina 1">
            <a:extLst>
              <a:ext uri="{FF2B5EF4-FFF2-40B4-BE49-F238E27FC236}">
                <a16:creationId xmlns:a16="http://schemas.microsoft.com/office/drawing/2014/main" id="{6F7D2546-48E5-42C8-868C-1A651C11D04C}"/>
              </a:ext>
            </a:extLst>
          </p:cNvPr>
          <p:cNvGrpSpPr/>
          <p:nvPr/>
        </p:nvGrpSpPr>
        <p:grpSpPr>
          <a:xfrm>
            <a:off x="5041000" y="1065668"/>
            <a:ext cx="6903720" cy="5342752"/>
            <a:chOff x="5155121" y="1296038"/>
            <a:chExt cx="3846004" cy="3473187"/>
          </a:xfrm>
        </p:grpSpPr>
        <p:grpSp>
          <p:nvGrpSpPr>
            <p:cNvPr id="3" name="Skupina 2">
              <a:extLst>
                <a:ext uri="{FF2B5EF4-FFF2-40B4-BE49-F238E27FC236}">
                  <a16:creationId xmlns:a16="http://schemas.microsoft.com/office/drawing/2014/main" id="{97ADFD2F-21FE-4C56-BD26-EC9A761C81F0}"/>
                </a:ext>
              </a:extLst>
            </p:cNvPr>
            <p:cNvGrpSpPr/>
            <p:nvPr/>
          </p:nvGrpSpPr>
          <p:grpSpPr>
            <a:xfrm>
              <a:off x="5155121" y="1296038"/>
              <a:ext cx="3846004" cy="3473187"/>
              <a:chOff x="5244293" y="1618988"/>
              <a:chExt cx="3846004" cy="3473187"/>
            </a:xfrm>
          </p:grpSpPr>
          <p:sp>
            <p:nvSpPr>
              <p:cNvPr id="6" name="Obdĺžnik 8">
                <a:extLst>
                  <a:ext uri="{FF2B5EF4-FFF2-40B4-BE49-F238E27FC236}">
                    <a16:creationId xmlns:a16="http://schemas.microsoft.com/office/drawing/2014/main" id="{27037C88-E3F4-420A-BDAD-5475152517D2}"/>
                  </a:ext>
                </a:extLst>
              </p:cNvPr>
              <p:cNvSpPr/>
              <p:nvPr/>
            </p:nvSpPr>
            <p:spPr>
              <a:xfrm>
                <a:off x="5244293" y="2468877"/>
                <a:ext cx="1211737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1400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algn="ctr" defTabSz="1133856">
                  <a:spcAft>
                    <a:spcPts val="600"/>
                  </a:spcAft>
                </a:pPr>
                <a:r>
                  <a:rPr lang="cs-CZ" sz="1240" b="1" i="0" u="none" strike="noStrike" kern="1200" cap="none">
                    <a:solidFill>
                      <a:schemeClr val="tx1"/>
                    </a:solidFill>
                    <a:latin typeface="Arial"/>
                    <a:ea typeface="Arial"/>
                    <a:cs typeface="Times New Roman" panose="02020603050405020304" pitchFamily="18" charset="0"/>
                    <a:sym typeface="Arial"/>
                  </a:rPr>
                  <a:t>Jihomoravský kraj</a:t>
                </a:r>
                <a:endParaRPr lang="cs-CZ" sz="1000" b="1"/>
              </a:p>
            </p:txBody>
          </p:sp>
          <p:grpSp>
            <p:nvGrpSpPr>
              <p:cNvPr id="7" name="Skupina 6">
                <a:extLst>
                  <a:ext uri="{FF2B5EF4-FFF2-40B4-BE49-F238E27FC236}">
                    <a16:creationId xmlns:a16="http://schemas.microsoft.com/office/drawing/2014/main" id="{247767BD-716B-43E3-823D-418DF4323161}"/>
                  </a:ext>
                </a:extLst>
              </p:cNvPr>
              <p:cNvGrpSpPr/>
              <p:nvPr/>
            </p:nvGrpSpPr>
            <p:grpSpPr>
              <a:xfrm>
                <a:off x="5490853" y="1618988"/>
                <a:ext cx="3599444" cy="3473187"/>
                <a:chOff x="5576578" y="1657088"/>
                <a:chExt cx="3599444" cy="3473187"/>
              </a:xfrm>
            </p:grpSpPr>
            <p:pic>
              <p:nvPicPr>
                <p:cNvPr id="8" name="Obrázok 10">
                  <a:extLst>
                    <a:ext uri="{FF2B5EF4-FFF2-40B4-BE49-F238E27FC236}">
                      <a16:creationId xmlns:a16="http://schemas.microsoft.com/office/drawing/2014/main" id="{AA132475-F210-4C3F-80B4-748AE6C906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5576578" y="2124634"/>
                  <a:ext cx="3482850" cy="2746257"/>
                </a:xfrm>
                <a:prstGeom prst="rect">
                  <a:avLst/>
                </a:prstGeom>
                <a:ln>
                  <a:noFill/>
                </a:ln>
                <a:effectLst>
                  <a:outerShdw blurRad="292100" dist="139700" dir="2700000" algn="tl" rotWithShape="0">
                    <a:srgbClr val="333333">
                      <a:alpha val="65000"/>
                    </a:srgbClr>
                  </a:outerShdw>
                </a:effectLst>
              </p:spPr>
            </p:pic>
            <p:cxnSp>
              <p:nvCxnSpPr>
                <p:cNvPr id="9" name="Rovná spojovacia šípka 15">
                  <a:extLst>
                    <a:ext uri="{FF2B5EF4-FFF2-40B4-BE49-F238E27FC236}">
                      <a16:creationId xmlns:a16="http://schemas.microsoft.com/office/drawing/2014/main" id="{45046890-7226-43E8-880A-8B4EE14A0734}"/>
                    </a:ext>
                  </a:extLst>
                </p:cNvPr>
                <p:cNvCxnSpPr/>
                <p:nvPr/>
              </p:nvCxnSpPr>
              <p:spPr>
                <a:xfrm>
                  <a:off x="6029705" y="2877661"/>
                  <a:ext cx="502024" cy="47513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Rovná spojovacia šípka 16">
                  <a:extLst>
                    <a:ext uri="{FF2B5EF4-FFF2-40B4-BE49-F238E27FC236}">
                      <a16:creationId xmlns:a16="http://schemas.microsoft.com/office/drawing/2014/main" id="{B7A94084-008E-4F62-8762-AECD623CF461}"/>
                    </a:ext>
                  </a:extLst>
                </p:cNvPr>
                <p:cNvCxnSpPr/>
                <p:nvPr/>
              </p:nvCxnSpPr>
              <p:spPr>
                <a:xfrm>
                  <a:off x="6794981" y="2033875"/>
                  <a:ext cx="502024" cy="47513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Rovná spojovacia šípka 17">
                  <a:extLst>
                    <a:ext uri="{FF2B5EF4-FFF2-40B4-BE49-F238E27FC236}">
                      <a16:creationId xmlns:a16="http://schemas.microsoft.com/office/drawing/2014/main" id="{1A345B28-99BD-4D8A-BA3D-394D137AA5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531729" y="2433985"/>
                  <a:ext cx="693293" cy="64090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" name="Rovná spojovacia šípka 18">
                  <a:extLst>
                    <a:ext uri="{FF2B5EF4-FFF2-40B4-BE49-F238E27FC236}">
                      <a16:creationId xmlns:a16="http://schemas.microsoft.com/office/drawing/2014/main" id="{C67D1139-D65B-4B1B-951A-8D2014CC6F2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190061" y="4490675"/>
                  <a:ext cx="268572" cy="264880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Rovná spojovacia šípka 19">
                  <a:extLst>
                    <a:ext uri="{FF2B5EF4-FFF2-40B4-BE49-F238E27FC236}">
                      <a16:creationId xmlns:a16="http://schemas.microsoft.com/office/drawing/2014/main" id="{74AD1B02-89CE-4187-AA58-6FE597AA41A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7718346" y="3557262"/>
                  <a:ext cx="493324" cy="46318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Rovná spojovacia šípka 20">
                  <a:extLst>
                    <a:ext uri="{FF2B5EF4-FFF2-40B4-BE49-F238E27FC236}">
                      <a16:creationId xmlns:a16="http://schemas.microsoft.com/office/drawing/2014/main" id="{37681E55-22F1-4897-BF85-490B489A0B7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 flipV="1">
                  <a:off x="8338976" y="3266167"/>
                  <a:ext cx="493324" cy="463189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oval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" name="Obdĺžnik 21">
                  <a:extLst>
                    <a:ext uri="{FF2B5EF4-FFF2-40B4-BE49-F238E27FC236}">
                      <a16:creationId xmlns:a16="http://schemas.microsoft.com/office/drawing/2014/main" id="{CC1E5502-C1C7-4D7D-8694-EDAD60C08E0A}"/>
                    </a:ext>
                  </a:extLst>
                </p:cNvPr>
                <p:cNvSpPr/>
                <p:nvPr/>
              </p:nvSpPr>
              <p:spPr>
                <a:xfrm>
                  <a:off x="8516866" y="3729356"/>
                  <a:ext cx="659156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algn="ctr"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Žilinský</a:t>
                  </a:r>
                </a:p>
                <a:p>
                  <a:pPr algn="ctr"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 kraj</a:t>
                  </a:r>
                  <a:endParaRPr lang="sk-SK" sz="1000" b="1"/>
                </a:p>
              </p:txBody>
            </p:sp>
            <p:sp>
              <p:nvSpPr>
                <p:cNvPr id="16" name="Obdĺžnik 22">
                  <a:extLst>
                    <a:ext uri="{FF2B5EF4-FFF2-40B4-BE49-F238E27FC236}">
                      <a16:creationId xmlns:a16="http://schemas.microsoft.com/office/drawing/2014/main" id="{A91D1F3C-905A-4A76-B100-4107FAA701C1}"/>
                    </a:ext>
                  </a:extLst>
                </p:cNvPr>
                <p:cNvSpPr/>
                <p:nvPr/>
              </p:nvSpPr>
              <p:spPr>
                <a:xfrm>
                  <a:off x="7822450" y="4024943"/>
                  <a:ext cx="96372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Trenčiansky </a:t>
                  </a:r>
                </a:p>
                <a:p>
                  <a:pPr algn="ctr"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kraj</a:t>
                  </a:r>
                  <a:endParaRPr lang="sk-SK" sz="1000" b="1"/>
                </a:p>
              </p:txBody>
            </p:sp>
            <p:sp>
              <p:nvSpPr>
                <p:cNvPr id="17" name="Obdĺžnik 23">
                  <a:extLst>
                    <a:ext uri="{FF2B5EF4-FFF2-40B4-BE49-F238E27FC236}">
                      <a16:creationId xmlns:a16="http://schemas.microsoft.com/office/drawing/2014/main" id="{A8B91DBF-E7DE-4443-ADDF-47BDD3A7345F}"/>
                    </a:ext>
                  </a:extLst>
                </p:cNvPr>
                <p:cNvSpPr/>
                <p:nvPr/>
              </p:nvSpPr>
              <p:spPr>
                <a:xfrm>
                  <a:off x="7205972" y="4730165"/>
                  <a:ext cx="744114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Trnavsky</a:t>
                  </a:r>
                </a:p>
                <a:p>
                  <a:pPr algn="ctr" defTabSz="1133856">
                    <a:spcAft>
                      <a:spcPts val="600"/>
                    </a:spcAft>
                  </a:pPr>
                  <a:r>
                    <a:rPr lang="sk-SK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kraj</a:t>
                  </a:r>
                  <a:endParaRPr lang="sk-SK" sz="1000" b="1"/>
                </a:p>
              </p:txBody>
            </p:sp>
            <p:sp>
              <p:nvSpPr>
                <p:cNvPr id="18" name="Obdĺžnik 24">
                  <a:extLst>
                    <a:ext uri="{FF2B5EF4-FFF2-40B4-BE49-F238E27FC236}">
                      <a16:creationId xmlns:a16="http://schemas.microsoft.com/office/drawing/2014/main" id="{5F256F9B-FC60-4337-A608-4A426EE6078C}"/>
                    </a:ext>
                  </a:extLst>
                </p:cNvPr>
                <p:cNvSpPr/>
                <p:nvPr/>
              </p:nvSpPr>
              <p:spPr>
                <a:xfrm>
                  <a:off x="6089320" y="2054296"/>
                  <a:ext cx="659155" cy="400110"/>
                </a:xfrm>
                <a:prstGeom prst="rect">
                  <a:avLst/>
                </a:prstGeom>
              </p:spPr>
              <p:txBody>
                <a:bodyPr wrap="none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defTabSz="1133856">
                    <a:spcAft>
                      <a:spcPts val="600"/>
                    </a:spcAft>
                  </a:pPr>
                  <a:r>
                    <a:rPr lang="cs-CZ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Zlínský </a:t>
                  </a:r>
                </a:p>
                <a:p>
                  <a:pPr algn="ctr" defTabSz="1133856">
                    <a:spcAft>
                      <a:spcPts val="600"/>
                    </a:spcAft>
                  </a:pPr>
                  <a:r>
                    <a:rPr lang="cs-CZ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kraj</a:t>
                  </a:r>
                  <a:endParaRPr lang="cs-CZ" sz="1000" b="1"/>
                </a:p>
              </p:txBody>
            </p:sp>
            <p:sp>
              <p:nvSpPr>
                <p:cNvPr id="19" name="Obdĺžnik 25">
                  <a:extLst>
                    <a:ext uri="{FF2B5EF4-FFF2-40B4-BE49-F238E27FC236}">
                      <a16:creationId xmlns:a16="http://schemas.microsoft.com/office/drawing/2014/main" id="{36C763D9-EE3F-422C-859B-837344CA9912}"/>
                    </a:ext>
                  </a:extLst>
                </p:cNvPr>
                <p:cNvSpPr/>
                <p:nvPr/>
              </p:nvSpPr>
              <p:spPr>
                <a:xfrm>
                  <a:off x="6046429" y="1657088"/>
                  <a:ext cx="1397394" cy="40011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>
                  <a:def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</a:defPPr>
                  <a:lvl1pPr marR="0" lvl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1pPr>
                  <a:lvl2pPr marR="0" lvl="1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2pPr>
                  <a:lvl3pPr marR="0" lvl="2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3pPr>
                  <a:lvl4pPr marR="0" lvl="3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4pPr>
                  <a:lvl5pPr marR="0" lvl="4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5pPr>
                  <a:lvl6pPr marR="0" lvl="5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6pPr>
                  <a:lvl7pPr marR="0" lvl="6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7pPr>
                  <a:lvl8pPr marR="0" lvl="7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8pPr>
                  <a:lvl9pPr marR="0" lvl="8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Font typeface="Arial"/>
                    <a:defRPr sz="1400" b="0" i="0" u="none" strike="noStrike" cap="none">
                      <a:solidFill>
                        <a:srgbClr val="000000"/>
                      </a:solidFill>
                      <a:latin typeface="Arial"/>
                      <a:ea typeface="Arial"/>
                      <a:cs typeface="Arial"/>
                      <a:sym typeface="Arial"/>
                    </a:defRPr>
                  </a:lvl9pPr>
                </a:lstStyle>
                <a:p>
                  <a:pPr algn="ctr" defTabSz="1133856">
                    <a:spcAft>
                      <a:spcPts val="600"/>
                    </a:spcAft>
                  </a:pPr>
                  <a:r>
                    <a:rPr lang="cs-CZ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Moravskoslezský </a:t>
                  </a:r>
                </a:p>
                <a:p>
                  <a:pPr algn="ctr" defTabSz="1133856">
                    <a:spcAft>
                      <a:spcPts val="600"/>
                    </a:spcAft>
                  </a:pPr>
                  <a:r>
                    <a:rPr lang="cs-CZ" sz="1240" b="1" i="0" u="none" strike="noStrike" kern="1200" cap="none">
                      <a:solidFill>
                        <a:schemeClr val="tx1"/>
                      </a:solidFill>
                      <a:latin typeface="Arial"/>
                      <a:ea typeface="Arial"/>
                      <a:cs typeface="Times New Roman" panose="02020603050405020304" pitchFamily="18" charset="0"/>
                      <a:sym typeface="Arial"/>
                    </a:rPr>
                    <a:t>kraj</a:t>
                  </a:r>
                  <a:endParaRPr lang="cs-CZ" sz="1000" b="1"/>
                </a:p>
              </p:txBody>
            </p:sp>
          </p:grpSp>
        </p:grpSp>
        <p:pic>
          <p:nvPicPr>
            <p:cNvPr id="4" name="Obrázok 27" descr="Vlajka Česka – Wikipédia">
              <a:extLst>
                <a:ext uri="{FF2B5EF4-FFF2-40B4-BE49-F238E27FC236}">
                  <a16:creationId xmlns:a16="http://schemas.microsoft.com/office/drawing/2014/main" id="{08B7C36C-5FC7-4529-B0B1-F786BAAF331D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2690" y="1493120"/>
              <a:ext cx="538480" cy="3594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5" name="Obrázok 28">
              <a:extLst>
                <a:ext uri="{FF2B5EF4-FFF2-40B4-BE49-F238E27FC236}">
                  <a16:creationId xmlns:a16="http://schemas.microsoft.com/office/drawing/2014/main" id="{6439FD64-AF4C-4F21-A7B6-5483656E0948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64079" y="4231605"/>
              <a:ext cx="539750" cy="3594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668039E-D42F-45F0-827B-EA8568D6C8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4008" y="0"/>
            <a:ext cx="11457992" cy="1325563"/>
          </a:xfrm>
        </p:spPr>
        <p:txBody>
          <a:bodyPr/>
          <a:lstStyle/>
          <a:p>
            <a:pPr algn="ctr"/>
            <a:r>
              <a:rPr lang="cs-CZ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FMP v období 2021+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01720C-9ED8-4D85-BB1B-18E9266B95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788" y="1114425"/>
            <a:ext cx="11144250" cy="5343525"/>
          </a:xfrm>
        </p:spPr>
        <p:txBody>
          <a:bodyPr>
            <a:normAutofit lnSpcReduction="10000"/>
          </a:bodyPr>
          <a:lstStyle/>
          <a:p>
            <a:r>
              <a:rPr lang="cs-CZ" sz="2400" dirty="0"/>
              <a:t>jeden Správce na celou hranici – </a:t>
            </a:r>
            <a:r>
              <a:rPr lang="cs-CZ" sz="2400" b="1" dirty="0"/>
              <a:t>Euroregion Bílé – </a:t>
            </a:r>
            <a:r>
              <a:rPr lang="cs-CZ" sz="2400" b="1" dirty="0" err="1"/>
              <a:t>Biele</a:t>
            </a:r>
            <a:r>
              <a:rPr lang="cs-CZ" sz="2400" b="1" dirty="0"/>
              <a:t> Karpaty (ER BBK)</a:t>
            </a:r>
          </a:p>
          <a:p>
            <a:r>
              <a:rPr lang="cs-CZ" sz="2400" dirty="0"/>
              <a:t>administrace – delegování působnosti Správce vybraných aktivit na: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cs-CZ" sz="2400" b="1" dirty="0"/>
              <a:t>Region Bílé Karpaty </a:t>
            </a:r>
            <a:r>
              <a:rPr lang="cs-CZ" sz="2400" dirty="0"/>
              <a:t>v ČR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cs-CZ" sz="2400" b="1" dirty="0" err="1"/>
              <a:t>Trenčiansky</a:t>
            </a:r>
            <a:r>
              <a:rPr lang="cs-CZ" sz="2400" b="1" dirty="0"/>
              <a:t> </a:t>
            </a:r>
            <a:r>
              <a:rPr lang="cs-CZ" sz="2400" b="1" dirty="0" err="1"/>
              <a:t>samosprávny</a:t>
            </a:r>
            <a:r>
              <a:rPr lang="cs-CZ" sz="2400" b="1" dirty="0"/>
              <a:t> kraj </a:t>
            </a:r>
            <a:r>
              <a:rPr lang="cs-CZ" sz="2400" dirty="0"/>
              <a:t>v SR</a:t>
            </a:r>
          </a:p>
          <a:p>
            <a:r>
              <a:rPr lang="cs-CZ" sz="2400" dirty="0"/>
              <a:t>výše podpory </a:t>
            </a:r>
            <a:r>
              <a:rPr lang="cs-CZ" sz="2400" b="1" dirty="0"/>
              <a:t>max. 80 % EFRR (SK žadatelé ŠR 12%/20%, ČR žadatelé SR ČR 0%)</a:t>
            </a:r>
          </a:p>
          <a:p>
            <a:r>
              <a:rPr lang="cs-CZ" sz="2400" b="1" dirty="0"/>
              <a:t>zjednodušení výdajů </a:t>
            </a:r>
            <a:r>
              <a:rPr lang="cs-CZ" sz="2400" dirty="0"/>
              <a:t>– paušály (mzdové výdaje, cestovné, </a:t>
            </a:r>
            <a:r>
              <a:rPr lang="cs-CZ" sz="2400" dirty="0" err="1"/>
              <a:t>admin.výdaje</a:t>
            </a:r>
            <a:r>
              <a:rPr lang="cs-CZ" sz="2400" dirty="0"/>
              <a:t>/kancelářské)</a:t>
            </a:r>
          </a:p>
          <a:p>
            <a:r>
              <a:rPr lang="cs-CZ" sz="2400" dirty="0"/>
              <a:t>2 osy: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cs-CZ" sz="2400" dirty="0"/>
              <a:t> priorita 2.2 Kultura a cestovní ruch</a:t>
            </a:r>
          </a:p>
          <a:p>
            <a:pPr lvl="2">
              <a:buFont typeface="Wingdings" panose="05000000000000000000" pitchFamily="2" charset="2"/>
              <a:buChar char="ü"/>
            </a:pPr>
            <a:r>
              <a:rPr lang="cs-CZ" sz="2400" dirty="0"/>
              <a:t> priorita 3.2 Místní iniciativy – aktivity typu „lidé lidem“</a:t>
            </a:r>
          </a:p>
          <a:p>
            <a:r>
              <a:rPr lang="cs-CZ" sz="2400" dirty="0"/>
              <a:t>předpoklad spuštění programu – </a:t>
            </a:r>
            <a:r>
              <a:rPr lang="cs-CZ" sz="2400" dirty="0">
                <a:solidFill>
                  <a:srgbClr val="FF0000"/>
                </a:solidFill>
              </a:rPr>
              <a:t>4Q 2023</a:t>
            </a:r>
          </a:p>
          <a:p>
            <a:r>
              <a:rPr lang="cs-CZ" sz="2400" b="1" dirty="0"/>
              <a:t>výše MP </a:t>
            </a:r>
            <a:r>
              <a:rPr lang="cs-CZ" sz="2400" dirty="0"/>
              <a:t>– neinvestiční – max.</a:t>
            </a:r>
            <a:r>
              <a:rPr lang="cs-CZ" sz="2400" b="1" dirty="0"/>
              <a:t> 30 000 EUR</a:t>
            </a:r>
            <a:r>
              <a:rPr lang="cs-CZ" sz="2400" dirty="0"/>
              <a:t>, investiční – max. </a:t>
            </a:r>
            <a:r>
              <a:rPr lang="cs-CZ" sz="2400" b="1" dirty="0"/>
              <a:t>50 000 EUR</a:t>
            </a:r>
            <a:r>
              <a:rPr lang="cs-CZ" sz="2400" dirty="0"/>
              <a:t>; min. hodnota MP 5 000 EUR </a:t>
            </a:r>
          </a:p>
          <a:p>
            <a:r>
              <a:rPr lang="cs-CZ" sz="2400" dirty="0" err="1"/>
              <a:t>Info</a:t>
            </a:r>
            <a:r>
              <a:rPr lang="cs-CZ" sz="2400" dirty="0"/>
              <a:t> na web stránkách ER BBK (v přípravě) + </a:t>
            </a:r>
            <a:r>
              <a:rPr lang="cs-CZ" sz="2400" dirty="0">
                <a:hlinkClick r:id="rId2"/>
              </a:rPr>
              <a:t>www.regionbilekarpaty.cz</a:t>
            </a:r>
            <a:endParaRPr lang="cs-CZ" sz="2400" dirty="0"/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790899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FD0E4F-8616-423E-A234-B022A78FC1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5074"/>
            <a:ext cx="10515600" cy="1140326"/>
          </a:xfrm>
        </p:spPr>
        <p:txBody>
          <a:bodyPr/>
          <a:lstStyle/>
          <a:p>
            <a:pPr algn="ctr"/>
            <a:r>
              <a:rPr lang="cs-CZ" b="1" dirty="0"/>
              <a:t>Základní informace FMP 2021+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33CAF413-EA0A-4804-A08B-7C3DC657A7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1474" y="1475874"/>
            <a:ext cx="11133220" cy="5017001"/>
          </a:xfrm>
        </p:spPr>
        <p:txBody>
          <a:bodyPr>
            <a:normAutofit/>
          </a:bodyPr>
          <a:lstStyle/>
          <a:p>
            <a:r>
              <a:rPr lang="cs-CZ" dirty="0"/>
              <a:t>Podpora malých projektů na </a:t>
            </a:r>
            <a:r>
              <a:rPr lang="cs-CZ" b="1" dirty="0"/>
              <a:t>regionální úrovni</a:t>
            </a:r>
          </a:p>
          <a:p>
            <a:r>
              <a:rPr lang="cs-CZ" dirty="0"/>
              <a:t>Evidentní </a:t>
            </a:r>
            <a:r>
              <a:rPr lang="cs-CZ" b="1" dirty="0"/>
              <a:t>přeshraniční dopad</a:t>
            </a:r>
          </a:p>
          <a:p>
            <a:r>
              <a:rPr lang="cs-CZ" dirty="0"/>
              <a:t>Zapojení </a:t>
            </a:r>
            <a:r>
              <a:rPr lang="cs-CZ" b="1" dirty="0"/>
              <a:t>přeshraničního partnera </a:t>
            </a:r>
            <a:r>
              <a:rPr lang="cs-CZ" dirty="0"/>
              <a:t>(společná příprava, společný personál, společná realizace)</a:t>
            </a:r>
          </a:p>
          <a:p>
            <a:pPr>
              <a:spcAft>
                <a:spcPts val="110"/>
              </a:spcAft>
            </a:pPr>
            <a:r>
              <a:rPr lang="cs-CZ" dirty="0"/>
              <a:t>Všechny malé projekty jsou </a:t>
            </a:r>
            <a:r>
              <a:rPr lang="cs-CZ" b="1" dirty="0"/>
              <a:t>financovány žadatelem </a:t>
            </a:r>
            <a:r>
              <a:rPr lang="cs-CZ" dirty="0"/>
              <a:t>(Refundace)</a:t>
            </a:r>
            <a:endParaRPr lang="cs-CZ" b="1" dirty="0"/>
          </a:p>
          <a:p>
            <a:pPr marL="0" indent="0">
              <a:spcAft>
                <a:spcPts val="800"/>
              </a:spcAft>
              <a:buNone/>
            </a:pPr>
            <a:endParaRPr lang="cs-CZ" dirty="0"/>
          </a:p>
          <a:p>
            <a:pPr marL="0" indent="0" algn="just">
              <a:spcAft>
                <a:spcPts val="800"/>
              </a:spcAft>
              <a:buNone/>
            </a:pPr>
            <a:r>
              <a:rPr lang="cs-CZ" b="1" dirty="0"/>
              <a:t>Vhodní žadatelé - </a:t>
            </a:r>
            <a:r>
              <a:rPr lang="cs-CZ" dirty="0"/>
              <a:t>Obce, městské části, svazky obcí, kraje, organizace zřízené nebo založené kraji či obcemi, nestátní neziskové organizace, zájmová sdružení právnických osob, aj.</a:t>
            </a:r>
          </a:p>
          <a:p>
            <a:pPr marL="0" indent="0" algn="just">
              <a:spcAft>
                <a:spcPts val="800"/>
              </a:spcAft>
              <a:buNone/>
            </a:pPr>
            <a:r>
              <a:rPr lang="cs-CZ" b="1" dirty="0"/>
              <a:t>Burza partnerů </a:t>
            </a:r>
            <a:r>
              <a:rPr lang="cs-CZ" dirty="0"/>
              <a:t>– formulář k vyplnění na webu RBK</a:t>
            </a:r>
          </a:p>
          <a:p>
            <a:pPr marL="0" indent="0">
              <a:spcAft>
                <a:spcPts val="800"/>
              </a:spcAft>
              <a:buNone/>
            </a:pPr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732477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6CD869-5571-75F7-276D-0E9FC2C1F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200150"/>
            <a:ext cx="11215688" cy="5329238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cs-CZ" sz="3500" b="1" i="0" dirty="0">
                <a:effectLst/>
              </a:rPr>
              <a:t>Implementace FMP ve 2 investičníc</a:t>
            </a:r>
            <a:r>
              <a:rPr lang="cs-CZ" sz="3500" b="1" dirty="0"/>
              <a:t>h prioritách: </a:t>
            </a:r>
          </a:p>
          <a:p>
            <a:pPr marL="0" indent="0" algn="just">
              <a:buNone/>
            </a:pPr>
            <a:endParaRPr lang="cs-CZ" sz="3500" b="1" i="0" dirty="0">
              <a:effectLst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1" i="0" dirty="0">
                <a:effectLst/>
              </a:rPr>
              <a:t>Priorita 2.2: </a:t>
            </a:r>
            <a:r>
              <a:rPr lang="cs-CZ" sz="3500" b="1" i="0" dirty="0" err="1">
                <a:effectLst/>
              </a:rPr>
              <a:t>Kultúra</a:t>
            </a:r>
            <a:r>
              <a:rPr lang="cs-CZ" sz="3500" b="1" i="0" dirty="0">
                <a:effectLst/>
              </a:rPr>
              <a:t> a </a:t>
            </a:r>
            <a:r>
              <a:rPr lang="cs-CZ" sz="3500" b="1" i="0" dirty="0" err="1">
                <a:effectLst/>
              </a:rPr>
              <a:t>cestovný</a:t>
            </a:r>
            <a:r>
              <a:rPr lang="cs-CZ" sz="3500" b="1" i="0" dirty="0">
                <a:effectLst/>
              </a:rPr>
              <a:t> ruch </a:t>
            </a:r>
          </a:p>
          <a:p>
            <a:pPr marL="0" indent="0" algn="just">
              <a:buNone/>
            </a:pPr>
            <a:r>
              <a:rPr lang="cs-CZ" sz="3500" b="0" i="0" dirty="0">
                <a:effectLst/>
              </a:rPr>
              <a:t>   (54% alokace; pro FMP 4% = ERDF 3,189 mil. EUR)</a:t>
            </a:r>
          </a:p>
          <a:p>
            <a:pPr algn="just">
              <a:buFontTx/>
              <a:buChar char="-"/>
            </a:pPr>
            <a:r>
              <a:rPr lang="cs-CZ" sz="3500" b="0" i="0" dirty="0">
                <a:effectLst/>
              </a:rPr>
              <a:t>SC: Posílení </a:t>
            </a:r>
            <a:r>
              <a:rPr lang="cs-CZ" sz="3500" dirty="0"/>
              <a:t>úlohy </a:t>
            </a:r>
            <a:r>
              <a:rPr lang="cs-CZ" sz="3500" b="0" i="0" dirty="0">
                <a:effectLst/>
              </a:rPr>
              <a:t>kultury a udržitelného cestovního ruchu v oblasti hospodářského rozvoje, soc. začlenění a soc. inovace</a:t>
            </a:r>
          </a:p>
          <a:p>
            <a:pPr algn="just">
              <a:buFontTx/>
              <a:buChar char="-"/>
            </a:pPr>
            <a:r>
              <a:rPr lang="cs-CZ" sz="3500" b="0" i="0" dirty="0">
                <a:effectLst/>
              </a:rPr>
              <a:t>Zachování a obnova kulturního a přírodního dědictví </a:t>
            </a:r>
          </a:p>
          <a:p>
            <a:pPr algn="just">
              <a:buFontTx/>
              <a:buChar char="-"/>
            </a:pPr>
            <a:r>
              <a:rPr lang="cs-CZ" sz="3500" b="0" i="0" dirty="0">
                <a:effectLst/>
              </a:rPr>
              <a:t>Spolupráce a výměna zkušeností při vytváření a propagaci komplexních produktů cest. </a:t>
            </a:r>
            <a:r>
              <a:rPr lang="cs-CZ" sz="3500" dirty="0"/>
              <a:t>r</a:t>
            </a:r>
            <a:r>
              <a:rPr lang="cs-CZ" sz="3500" b="0" i="0" dirty="0">
                <a:effectLst/>
              </a:rPr>
              <a:t>uchu</a:t>
            </a:r>
          </a:p>
          <a:p>
            <a:pPr marL="0" indent="0" algn="just">
              <a:buNone/>
            </a:pPr>
            <a:endParaRPr lang="cs-CZ" sz="3500" b="0" i="0" dirty="0">
              <a:effectLst/>
            </a:endParaRP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1" i="0" dirty="0">
                <a:effectLst/>
              </a:rPr>
              <a:t>Priorita 3.2: </a:t>
            </a:r>
            <a:r>
              <a:rPr lang="cs-CZ" sz="3500" b="1" i="0" dirty="0" err="1">
                <a:effectLst/>
              </a:rPr>
              <a:t>Miestne</a:t>
            </a:r>
            <a:r>
              <a:rPr lang="cs-CZ" sz="3500" b="1" i="0" dirty="0">
                <a:effectLst/>
              </a:rPr>
              <a:t> </a:t>
            </a:r>
            <a:r>
              <a:rPr lang="cs-CZ" sz="3500" b="1" i="0" dirty="0" err="1">
                <a:effectLst/>
              </a:rPr>
              <a:t>iniciatívy</a:t>
            </a:r>
            <a:r>
              <a:rPr lang="cs-CZ" sz="3500" b="1" i="0" dirty="0">
                <a:effectLst/>
              </a:rPr>
              <a:t> – Fond malých </a:t>
            </a:r>
            <a:r>
              <a:rPr lang="cs-CZ" sz="3500" b="1" i="0" dirty="0" err="1">
                <a:effectLst/>
              </a:rPr>
              <a:t>projektov</a:t>
            </a:r>
            <a:r>
              <a:rPr lang="cs-CZ" sz="3500" b="1" i="0" dirty="0">
                <a:effectLst/>
              </a:rPr>
              <a:t>  </a:t>
            </a:r>
            <a:r>
              <a:rPr lang="cs-CZ" sz="3500" b="1" dirty="0"/>
              <a:t>   </a:t>
            </a:r>
          </a:p>
          <a:p>
            <a:pPr marL="0" indent="0" algn="just">
              <a:buNone/>
            </a:pPr>
            <a:r>
              <a:rPr lang="cs-CZ" sz="3500" b="0" i="0" dirty="0">
                <a:effectLst/>
              </a:rPr>
              <a:t>   (6% alokace; pro FMP ERDF 4,784 mil. EUR) – „P2P“</a:t>
            </a:r>
          </a:p>
          <a:p>
            <a:pPr marL="0" indent="0" algn="just">
              <a:buNone/>
            </a:pPr>
            <a:r>
              <a:rPr lang="cs-CZ" sz="3500" dirty="0"/>
              <a:t>- SC:  Budování vzájemné důvěry především propagací akcí typu „lidé – lidem“</a:t>
            </a:r>
          </a:p>
          <a:p>
            <a:pPr marL="0" indent="0" algn="just">
              <a:buNone/>
            </a:pPr>
            <a:r>
              <a:rPr lang="cs-CZ" sz="3500" dirty="0"/>
              <a:t>- Vytváření nových a upevňování existujících partnerství, sítí a přeshraničních struktur včetně činností zaměřených na volnočasové a zájmové aktivity</a:t>
            </a:r>
            <a:endParaRPr lang="cs-CZ" sz="3500" b="0" i="0" dirty="0">
              <a:effectLst/>
            </a:endParaRPr>
          </a:p>
          <a:p>
            <a:pPr marL="0" indent="0" algn="just">
              <a:buNone/>
            </a:pPr>
            <a:endParaRPr lang="cs-CZ" sz="3500" b="0" i="0" dirty="0">
              <a:effectLst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8C4FAEC-47DE-C07F-03AB-C99EBF4E7A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004" y="103186"/>
            <a:ext cx="11457992" cy="1325563"/>
          </a:xfrm>
        </p:spPr>
        <p:txBody>
          <a:bodyPr/>
          <a:lstStyle/>
          <a:p>
            <a:pPr algn="ctr"/>
            <a:r>
              <a:rPr lang="cs-CZ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FMP v období 2021+</a:t>
            </a:r>
          </a:p>
        </p:txBody>
      </p:sp>
    </p:spTree>
    <p:extLst>
      <p:ext uri="{BB962C8B-B14F-4D97-AF65-F5344CB8AC3E}">
        <p14:creationId xmlns:p14="http://schemas.microsoft.com/office/powerpoint/2010/main" val="19033568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ok 3" descr="programove uzemie SK CZ min">
            <a:extLst>
              <a:ext uri="{FF2B5EF4-FFF2-40B4-BE49-F238E27FC236}">
                <a16:creationId xmlns:a16="http://schemas.microsoft.com/office/drawing/2014/main" id="{CF8E8DB8-85AC-AA31-BB49-E29C5FA05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49" y="1238249"/>
            <a:ext cx="4810125" cy="4810125"/>
          </a:xfrm>
          <a:prstGeom prst="rect">
            <a:avLst/>
          </a:prstGeom>
          <a:noFill/>
          <a:ln>
            <a:noFill/>
          </a:ln>
          <a:effectLst>
            <a:softEdge rad="292100"/>
          </a:effec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76F91178-0A2D-1A06-1A13-CC4F111E1F4C}"/>
              </a:ext>
            </a:extLst>
          </p:cNvPr>
          <p:cNvSpPr txBox="1"/>
          <p:nvPr/>
        </p:nvSpPr>
        <p:spPr>
          <a:xfrm>
            <a:off x="322335" y="1795279"/>
            <a:ext cx="6630913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500" b="1" dirty="0"/>
              <a:t>Řídící orgán: </a:t>
            </a:r>
          </a:p>
          <a:p>
            <a:r>
              <a:rPr lang="cs-CZ" sz="2500" b="0" i="0" dirty="0">
                <a:effectLst/>
              </a:rPr>
              <a:t>Ministerstvo </a:t>
            </a:r>
            <a:r>
              <a:rPr lang="cs-CZ" sz="2500" b="0" i="0" dirty="0" err="1">
                <a:effectLst/>
              </a:rPr>
              <a:t>investícií</a:t>
            </a:r>
            <a:r>
              <a:rPr lang="cs-CZ" sz="2500" b="0" i="0" dirty="0">
                <a:effectLst/>
              </a:rPr>
              <a:t>, </a:t>
            </a:r>
            <a:r>
              <a:rPr lang="cs-CZ" sz="2500" b="0" i="0" dirty="0" err="1">
                <a:effectLst/>
              </a:rPr>
              <a:t>regionálneho</a:t>
            </a:r>
            <a:r>
              <a:rPr lang="cs-CZ" sz="2500" b="0" i="0" dirty="0">
                <a:effectLst/>
              </a:rPr>
              <a:t> </a:t>
            </a:r>
            <a:r>
              <a:rPr lang="cs-CZ" sz="2500" b="0" i="0" dirty="0" err="1">
                <a:effectLst/>
              </a:rPr>
              <a:t>rozvoja</a:t>
            </a:r>
            <a:r>
              <a:rPr lang="cs-CZ" sz="2500" b="0" i="0" dirty="0">
                <a:effectLst/>
              </a:rPr>
              <a:t> a </a:t>
            </a:r>
            <a:r>
              <a:rPr lang="cs-CZ" sz="2500" b="0" i="0" dirty="0" err="1">
                <a:effectLst/>
              </a:rPr>
              <a:t>informatizácie</a:t>
            </a:r>
            <a:r>
              <a:rPr lang="cs-CZ" sz="2500" b="0" i="0" dirty="0">
                <a:effectLst/>
              </a:rPr>
              <a:t> </a:t>
            </a:r>
            <a:r>
              <a:rPr lang="cs-CZ" sz="2500" b="0" i="0" dirty="0" err="1">
                <a:effectLst/>
              </a:rPr>
              <a:t>Slovenskej</a:t>
            </a:r>
            <a:r>
              <a:rPr lang="cs-CZ" sz="2500" b="0" i="0" dirty="0">
                <a:effectLst/>
              </a:rPr>
              <a:t> republiky (MIRRI SR)</a:t>
            </a:r>
          </a:p>
          <a:p>
            <a:endParaRPr lang="cs-CZ" sz="2500" dirty="0"/>
          </a:p>
          <a:p>
            <a:r>
              <a:rPr lang="cs-CZ" sz="2500" b="1" dirty="0"/>
              <a:t>Národní orgán: </a:t>
            </a:r>
            <a:r>
              <a:rPr lang="cs-CZ" sz="2500" dirty="0"/>
              <a:t>Ministerstvo pro místní rozvoj ČR</a:t>
            </a:r>
          </a:p>
          <a:p>
            <a:endParaRPr lang="cs-CZ" sz="2500" dirty="0"/>
          </a:p>
          <a:p>
            <a:r>
              <a:rPr lang="cs-CZ" sz="2500" b="1" dirty="0"/>
              <a:t>Fond malých projektů 2021+ - Správce: </a:t>
            </a:r>
            <a:r>
              <a:rPr lang="cs-CZ" sz="2500" dirty="0"/>
              <a:t>Euroregion Bílé – </a:t>
            </a:r>
            <a:r>
              <a:rPr lang="cs-CZ" sz="2500" dirty="0" err="1"/>
              <a:t>Biele</a:t>
            </a:r>
            <a:r>
              <a:rPr lang="cs-CZ" sz="2500" dirty="0"/>
              <a:t> Karpaty (ER BBK)</a:t>
            </a:r>
          </a:p>
          <a:p>
            <a:r>
              <a:rPr lang="cs-CZ" sz="2500" dirty="0"/>
              <a:t>Administrátor ČR – Region Bílé Karpaty</a:t>
            </a:r>
          </a:p>
          <a:p>
            <a:r>
              <a:rPr lang="cs-CZ" sz="2500" dirty="0"/>
              <a:t>Administrátor SR – Trenčianský samosprávný kraj</a:t>
            </a:r>
          </a:p>
          <a:p>
            <a:endParaRPr lang="cs-CZ" dirty="0">
              <a:solidFill>
                <a:srgbClr val="444444"/>
              </a:solidFill>
              <a:latin typeface="Verdana" panose="020B0604030504040204" pitchFamily="34" charset="0"/>
            </a:endParaRPr>
          </a:p>
          <a:p>
            <a:endParaRPr lang="cs-CZ" dirty="0">
              <a:solidFill>
                <a:srgbClr val="444444"/>
              </a:solidFill>
              <a:latin typeface="Verdana" panose="020B0604030504040204" pitchFamily="34" charset="0"/>
            </a:endParaRPr>
          </a:p>
          <a:p>
            <a:endParaRPr lang="cs-CZ" dirty="0"/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2A1A138E-8481-64A0-29E4-A31CC55E6D3F}"/>
              </a:ext>
            </a:extLst>
          </p:cNvPr>
          <p:cNvSpPr txBox="1"/>
          <p:nvPr/>
        </p:nvSpPr>
        <p:spPr>
          <a:xfrm>
            <a:off x="184313" y="538753"/>
            <a:ext cx="950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/>
              <a:t>INTERREG SLOVENSKO – ČESKO 2021 - 2027</a:t>
            </a: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8D0B738F-8D09-7E74-AE5F-2F8464DDE9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1292" y="191090"/>
            <a:ext cx="3455286" cy="753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20080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40EAF63-0D63-4F73-872F-BF2C12D8AB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6678"/>
            <a:ext cx="10151378" cy="1035836"/>
          </a:xfrm>
        </p:spPr>
        <p:txBody>
          <a:bodyPr/>
          <a:lstStyle/>
          <a:p>
            <a:pPr algn="ctr"/>
            <a:r>
              <a:rPr lang="cs-CZ" b="1" dirty="0"/>
              <a:t>Tipy na projekty z FMP</a:t>
            </a:r>
          </a:p>
        </p:txBody>
      </p:sp>
      <p:graphicFrame>
        <p:nvGraphicFramePr>
          <p:cNvPr id="4" name="Zástupný obsah 3">
            <a:extLst>
              <a:ext uri="{FF2B5EF4-FFF2-40B4-BE49-F238E27FC236}">
                <a16:creationId xmlns:a16="http://schemas.microsoft.com/office/drawing/2014/main" id="{9C3376B1-8E68-44CB-94EB-63507BE680F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2129363"/>
              </p:ext>
            </p:extLst>
          </p:nvPr>
        </p:nvGraphicFramePr>
        <p:xfrm>
          <a:off x="521515" y="947956"/>
          <a:ext cx="11148969" cy="53603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ovéPole 4">
            <a:extLst>
              <a:ext uri="{FF2B5EF4-FFF2-40B4-BE49-F238E27FC236}">
                <a16:creationId xmlns:a16="http://schemas.microsoft.com/office/drawing/2014/main" id="{95E6E80F-14A9-4A05-986E-A09237DA31D0}"/>
              </a:ext>
            </a:extLst>
          </p:cNvPr>
          <p:cNvSpPr txBox="1"/>
          <p:nvPr/>
        </p:nvSpPr>
        <p:spPr>
          <a:xfrm>
            <a:off x="1820411" y="6090407"/>
            <a:ext cx="985007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000" dirty="0"/>
              <a:t>Doporučujeme zkonzultovat Váš projektový záměr se Správcem FMP. </a:t>
            </a:r>
          </a:p>
          <a:p>
            <a:pPr algn="ctr"/>
            <a:r>
              <a:rPr lang="cs-CZ" sz="2000" dirty="0"/>
              <a:t>Mít na paměti – </a:t>
            </a:r>
            <a:r>
              <a:rPr lang="cs-CZ" sz="2000" b="1" dirty="0">
                <a:solidFill>
                  <a:srgbClr val="FF0000"/>
                </a:solidFill>
              </a:rPr>
              <a:t>inovace + přidaná hodnota !</a:t>
            </a:r>
            <a:endParaRPr lang="cs-CZ" sz="2000" dirty="0"/>
          </a:p>
        </p:txBody>
      </p:sp>
    </p:spTree>
    <p:extLst>
      <p:ext uri="{BB962C8B-B14F-4D97-AF65-F5344CB8AC3E}">
        <p14:creationId xmlns:p14="http://schemas.microsoft.com/office/powerpoint/2010/main" val="305970379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dpis 5">
            <a:extLst>
              <a:ext uri="{FF2B5EF4-FFF2-40B4-BE49-F238E27FC236}">
                <a16:creationId xmlns:a16="http://schemas.microsoft.com/office/drawing/2014/main" id="{01764F65-F663-4A87-A9CB-DDAAF805A1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2723" y="738231"/>
            <a:ext cx="9331354" cy="1107453"/>
          </a:xfrm>
        </p:spPr>
        <p:txBody>
          <a:bodyPr>
            <a:normAutofit/>
          </a:bodyPr>
          <a:lstStyle/>
          <a:p>
            <a:r>
              <a:rPr lang="cs-CZ" dirty="0"/>
              <a:t>Děkuji vám za pozornost!</a:t>
            </a:r>
          </a:p>
        </p:txBody>
      </p:sp>
      <p:sp>
        <p:nvSpPr>
          <p:cNvPr id="8" name="TextovéPole 7">
            <a:extLst>
              <a:ext uri="{FF2B5EF4-FFF2-40B4-BE49-F238E27FC236}">
                <a16:creationId xmlns:a16="http://schemas.microsoft.com/office/drawing/2014/main" id="{35BBCBB3-1C33-4FE9-A188-03F5EE316468}"/>
              </a:ext>
            </a:extLst>
          </p:cNvPr>
          <p:cNvSpPr txBox="1"/>
          <p:nvPr/>
        </p:nvSpPr>
        <p:spPr>
          <a:xfrm>
            <a:off x="1115469" y="2165230"/>
            <a:ext cx="5408848" cy="3406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cs-CZ" sz="2000" b="1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Ing. Jana Smutná </a:t>
            </a:r>
          </a:p>
          <a:p>
            <a:pPr>
              <a:spcAft>
                <a:spcPts val="800"/>
              </a:spcAft>
            </a:pPr>
            <a:r>
              <a:rPr lang="cs-CZ" b="1" dirty="0">
                <a:solidFill>
                  <a:srgbClr val="0070C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Ředitelka a vedoucí projektový manažer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cs-CZ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Region Bílé Karpaty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nám. T. G. Masaryka 2433, 760 01 Zlín</a:t>
            </a:r>
          </a:p>
          <a:p>
            <a:pPr>
              <a:spcAft>
                <a:spcPts val="8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tel.: + 420 573 776 058, + 420 573 776 055</a:t>
            </a:r>
          </a:p>
          <a:p>
            <a:pPr>
              <a:spcAft>
                <a:spcPts val="8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mob.: +420 739 612 340</a:t>
            </a:r>
          </a:p>
          <a:p>
            <a:pPr>
              <a:spcAft>
                <a:spcPts val="800"/>
              </a:spcAft>
            </a:pPr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e-mail: </a:t>
            </a:r>
            <a:r>
              <a:rPr lang="cs-CZ" sz="1800" u="none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fmp@regionbilekarpaty.cz</a:t>
            </a:r>
            <a:endParaRPr lang="cs-CZ" sz="1800" u="none" strike="noStrike" dirty="0">
              <a:solidFill>
                <a:srgbClr val="0563C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cs-CZ" dirty="0">
                <a:solidFill>
                  <a:srgbClr val="0563C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smutna@regionbilekarpaty.cz</a:t>
            </a:r>
            <a:endParaRPr lang="cs-CZ" dirty="0">
              <a:solidFill>
                <a:srgbClr val="0563C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cs-CZ" sz="1800" u="none" strike="noStrike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/>
              </a:rPr>
              <a:t>www.regionbilekarpaty.cz</a:t>
            </a:r>
            <a:endParaRPr lang="cs-CZ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3B94BA41-659E-4C48-A645-95E43DDE9D7A}"/>
              </a:ext>
            </a:extLst>
          </p:cNvPr>
          <p:cNvGrpSpPr/>
          <p:nvPr/>
        </p:nvGrpSpPr>
        <p:grpSpPr>
          <a:xfrm>
            <a:off x="6556075" y="2351458"/>
            <a:ext cx="4801788" cy="2420101"/>
            <a:chOff x="4326985" y="1329775"/>
            <a:chExt cx="4801788" cy="2420101"/>
          </a:xfrm>
        </p:grpSpPr>
        <p:pic>
          <p:nvPicPr>
            <p:cNvPr id="5" name="Obrázok 12" descr="Obrázok, na ktorom je mapa&#10;&#10;Popis sa automaticky vygeneroval">
              <a:extLst>
                <a:ext uri="{FF2B5EF4-FFF2-40B4-BE49-F238E27FC236}">
                  <a16:creationId xmlns:a16="http://schemas.microsoft.com/office/drawing/2014/main" id="{7EB0CA03-4531-4911-9D07-55649B520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326985" y="1329775"/>
              <a:ext cx="4801788" cy="242010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7" name="Obrázok 13" descr="Vlajka Česka – Wikipédia">
              <a:extLst>
                <a:ext uri="{FF2B5EF4-FFF2-40B4-BE49-F238E27FC236}">
                  <a16:creationId xmlns:a16="http://schemas.microsoft.com/office/drawing/2014/main" id="{097A7D8B-649B-4BA2-BC8A-BEF3DADB7F09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20360" y="3177136"/>
              <a:ext cx="538480" cy="3594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Obrázok 14">
              <a:extLst>
                <a:ext uri="{FF2B5EF4-FFF2-40B4-BE49-F238E27FC236}">
                  <a16:creationId xmlns:a16="http://schemas.microsoft.com/office/drawing/2014/main" id="{31F32B3A-4907-47B0-A48A-0C6D78B25A3B}"/>
                </a:ext>
              </a:extLst>
            </p:cNvPr>
            <p:cNvPicPr/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09106" y="3356841"/>
              <a:ext cx="539750" cy="35941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20122250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F9A06D-4ACA-6D4F-CA84-7E2E5F6A7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64957" y="217931"/>
            <a:ext cx="10515600" cy="1325563"/>
          </a:xfrm>
        </p:spPr>
        <p:txBody>
          <a:bodyPr/>
          <a:lstStyle/>
          <a:p>
            <a:pPr algn="ctr"/>
            <a:r>
              <a:rPr lang="cs-CZ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přeshraniční spolupráce </a:t>
            </a:r>
            <a:br>
              <a:rPr lang="cs-CZ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cs-CZ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Interreg Slovensko - Česko 2021-2027</a:t>
            </a:r>
            <a:endParaRPr lang="cs-CZ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6D8CF8-1B82-19F9-407C-61B97FE031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1091863" cy="4351338"/>
          </a:xfrm>
        </p:spPr>
        <p:txBody>
          <a:bodyPr>
            <a:normAutofit fontScale="92500"/>
          </a:bodyPr>
          <a:lstStyle/>
          <a:p>
            <a:r>
              <a:rPr lang="cs-CZ" b="1"/>
              <a:t>program EK schválen – 4.10.2022</a:t>
            </a:r>
          </a:p>
          <a:p>
            <a:endParaRPr lang="cs-CZ"/>
          </a:p>
          <a:p>
            <a:r>
              <a:rPr lang="cs-CZ"/>
              <a:t>změna oproti období 2014-2020 – výše podpory </a:t>
            </a:r>
            <a:r>
              <a:rPr lang="cs-CZ" b="1"/>
              <a:t>max. 80 % EFRR + SR ČR/SK</a:t>
            </a:r>
          </a:p>
          <a:p>
            <a:r>
              <a:rPr lang="cs-CZ"/>
              <a:t>důraz na „unikátního“ žadatele – </a:t>
            </a:r>
            <a:r>
              <a:rPr lang="cs-CZ">
                <a:solidFill>
                  <a:srgbClr val="FF0000"/>
                </a:solidFill>
              </a:rPr>
              <a:t>nové partnerství</a:t>
            </a:r>
          </a:p>
          <a:p>
            <a:r>
              <a:rPr lang="cs-CZ"/>
              <a:t>celková alokace z ERDF </a:t>
            </a:r>
            <a:r>
              <a:rPr lang="sk-SK" sz="2800"/>
              <a:t>85 323 597 EUR </a:t>
            </a:r>
            <a:r>
              <a:rPr lang="cs-CZ"/>
              <a:t>(nižší oproti 2014-2020)</a:t>
            </a:r>
          </a:p>
          <a:p>
            <a:r>
              <a:rPr lang="cs-CZ"/>
              <a:t>oblasti spolupráce – životní prostředí, vzdělávání, kultura a cestovní ruch (</a:t>
            </a:r>
            <a:r>
              <a:rPr lang="cs-CZ">
                <a:solidFill>
                  <a:srgbClr val="FF0000"/>
                </a:solidFill>
              </a:rPr>
              <a:t>zahrnuje částečně i FMP</a:t>
            </a:r>
            <a:r>
              <a:rPr lang="cs-CZ"/>
              <a:t>), institucionální spolupráce, místní iniciativy (FMP)</a:t>
            </a:r>
          </a:p>
          <a:p>
            <a:endParaRPr lang="cs-CZ"/>
          </a:p>
          <a:p>
            <a:r>
              <a:rPr lang="cs-CZ" b="1"/>
              <a:t>10 % </a:t>
            </a:r>
            <a:r>
              <a:rPr lang="cs-CZ"/>
              <a:t>programu vyčleněno </a:t>
            </a:r>
            <a:r>
              <a:rPr lang="cs-CZ" b="1"/>
              <a:t>na FMP</a:t>
            </a:r>
            <a:endParaRPr lang="cs-CZ" b="1" dirty="0"/>
          </a:p>
        </p:txBody>
      </p:sp>
      <p:pic>
        <p:nvPicPr>
          <p:cNvPr id="6" name="Obrázok 3">
            <a:extLst>
              <a:ext uri="{FF2B5EF4-FFF2-40B4-BE49-F238E27FC236}">
                <a16:creationId xmlns:a16="http://schemas.microsoft.com/office/drawing/2014/main" id="{DD7C4CE6-4DB5-D17B-EB9B-DB9E09FB59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1092" y="185387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0537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6CD869-5571-75F7-276D-0E9FC2C1F9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6694" y="1636295"/>
            <a:ext cx="11165305" cy="4348162"/>
          </a:xfrm>
        </p:spPr>
        <p:txBody>
          <a:bodyPr/>
          <a:lstStyle/>
          <a:p>
            <a:pPr marL="0" indent="0" algn="just">
              <a:buNone/>
            </a:pPr>
            <a:r>
              <a:rPr lang="cs-CZ" sz="3500" b="1" i="0" dirty="0">
                <a:effectLst/>
              </a:rPr>
              <a:t>Program se zaměřuje na následující klíčové oblasti: 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0" i="0" dirty="0">
                <a:effectLst/>
              </a:rPr>
              <a:t>Priorita 1.1: Životné </a:t>
            </a:r>
            <a:r>
              <a:rPr lang="cs-CZ" sz="3500" b="0" i="0" dirty="0" err="1">
                <a:effectLst/>
              </a:rPr>
              <a:t>prostredie</a:t>
            </a:r>
            <a:r>
              <a:rPr lang="cs-CZ" sz="3500" b="0" i="0" dirty="0">
                <a:effectLst/>
              </a:rPr>
              <a:t> (25% alokace)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0" i="0" dirty="0">
                <a:effectLst/>
              </a:rPr>
              <a:t>Priorita 2.1: </a:t>
            </a:r>
            <a:r>
              <a:rPr lang="cs-CZ" sz="3500" b="0" i="0" dirty="0" err="1">
                <a:effectLst/>
              </a:rPr>
              <a:t>Vzdelávanie</a:t>
            </a:r>
            <a:r>
              <a:rPr lang="cs-CZ" sz="3500" b="0" i="0" dirty="0">
                <a:effectLst/>
              </a:rPr>
              <a:t> (9% alokace)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0" i="0" dirty="0">
                <a:effectLst/>
              </a:rPr>
              <a:t>Priorita 2.2: </a:t>
            </a:r>
            <a:r>
              <a:rPr lang="cs-CZ" sz="3500" b="0" i="0" dirty="0" err="1">
                <a:effectLst/>
              </a:rPr>
              <a:t>Kultúra</a:t>
            </a:r>
            <a:r>
              <a:rPr lang="cs-CZ" sz="3500" b="0" i="0" dirty="0">
                <a:effectLst/>
              </a:rPr>
              <a:t> a </a:t>
            </a:r>
            <a:r>
              <a:rPr lang="cs-CZ" sz="3500" b="0" i="0" dirty="0" err="1">
                <a:effectLst/>
              </a:rPr>
              <a:t>cestovný</a:t>
            </a:r>
            <a:r>
              <a:rPr lang="cs-CZ" sz="3500" b="0" i="0" dirty="0">
                <a:effectLst/>
              </a:rPr>
              <a:t> ruch (54% alokace)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0" i="0" dirty="0">
                <a:effectLst/>
              </a:rPr>
              <a:t>Priorita 3.1: </a:t>
            </a:r>
            <a:r>
              <a:rPr lang="cs-CZ" sz="3500" b="0" i="0" dirty="0" err="1">
                <a:effectLst/>
              </a:rPr>
              <a:t>Inštitucionálna</a:t>
            </a:r>
            <a:r>
              <a:rPr lang="cs-CZ" sz="3500" b="0" i="0" dirty="0">
                <a:effectLst/>
              </a:rPr>
              <a:t> </a:t>
            </a:r>
            <a:r>
              <a:rPr lang="cs-CZ" sz="3500" b="0" i="0" dirty="0" err="1">
                <a:effectLst/>
              </a:rPr>
              <a:t>spolupráca</a:t>
            </a:r>
            <a:r>
              <a:rPr lang="cs-CZ" sz="3500" b="0" i="0" dirty="0">
                <a:effectLst/>
              </a:rPr>
              <a:t> (6% alokace)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cs-CZ" sz="3500" b="0" i="0" dirty="0">
                <a:effectLst/>
              </a:rPr>
              <a:t>Priorita 3.2: </a:t>
            </a:r>
            <a:r>
              <a:rPr lang="cs-CZ" sz="3500" b="0" i="0" dirty="0" err="1">
                <a:effectLst/>
              </a:rPr>
              <a:t>Miestne</a:t>
            </a:r>
            <a:r>
              <a:rPr lang="cs-CZ" sz="3500" b="0" i="0" dirty="0">
                <a:effectLst/>
              </a:rPr>
              <a:t> </a:t>
            </a:r>
            <a:r>
              <a:rPr lang="cs-CZ" sz="3500" b="0" i="0" dirty="0" err="1">
                <a:effectLst/>
              </a:rPr>
              <a:t>iniciatívy</a:t>
            </a:r>
            <a:r>
              <a:rPr lang="cs-CZ" sz="3500" b="0" i="0" dirty="0">
                <a:effectLst/>
              </a:rPr>
              <a:t> – Fond malých </a:t>
            </a:r>
            <a:r>
              <a:rPr lang="cs-CZ" sz="3500" b="0" i="0" dirty="0" err="1">
                <a:effectLst/>
              </a:rPr>
              <a:t>projektov</a:t>
            </a:r>
            <a:r>
              <a:rPr lang="cs-CZ" sz="3500" b="0" i="0" dirty="0">
                <a:effectLst/>
              </a:rPr>
              <a:t>  								(6% alokace)</a:t>
            </a:r>
          </a:p>
          <a:p>
            <a:endParaRPr lang="cs-CZ" dirty="0"/>
          </a:p>
        </p:txBody>
      </p:sp>
      <p:sp>
        <p:nvSpPr>
          <p:cNvPr id="4" name="TextovéPole 3">
            <a:extLst>
              <a:ext uri="{FF2B5EF4-FFF2-40B4-BE49-F238E27FC236}">
                <a16:creationId xmlns:a16="http://schemas.microsoft.com/office/drawing/2014/main" id="{1C177016-2D44-B7ED-3768-9484D6DF10B2}"/>
              </a:ext>
            </a:extLst>
          </p:cNvPr>
          <p:cNvSpPr txBox="1"/>
          <p:nvPr/>
        </p:nvSpPr>
        <p:spPr>
          <a:xfrm>
            <a:off x="1096325" y="698011"/>
            <a:ext cx="95011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600" b="1" dirty="0"/>
              <a:t>INTERREG SLOVENSKO – ČESKO 2021 - 2027</a:t>
            </a:r>
          </a:p>
        </p:txBody>
      </p:sp>
      <p:pic>
        <p:nvPicPr>
          <p:cNvPr id="2" name="Obrázok 3">
            <a:extLst>
              <a:ext uri="{FF2B5EF4-FFF2-40B4-BE49-F238E27FC236}">
                <a16:creationId xmlns:a16="http://schemas.microsoft.com/office/drawing/2014/main" id="{BA8709A0-3394-06C4-ED3C-4B16090F36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3029" y="0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994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084079-1CF1-A899-96EE-197E7F558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4494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cs-CZ" b="1" dirty="0"/>
              <a:t>Aktualizovaný indikativní harmonogram vyhlášení výzev na předkládání Žádostí o NFP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97BEE041-A3C0-9C23-2969-B99DFE4CDE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63" y="1657197"/>
            <a:ext cx="11839074" cy="3543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949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4AC5506-6312-4701-8D3C-40187889A9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651752"/>
            <a:ext cx="12192000" cy="73655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5A36A06-17BE-F666-6116-E7C2C944C6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8266" y="500005"/>
            <a:ext cx="11635468" cy="1031760"/>
          </a:xfr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Vyhlášení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výzev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na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předkládání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projektových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žádostí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programu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INTERREG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Slovensko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– </a:t>
            </a:r>
            <a:r>
              <a:rPr lang="en-US" sz="2500" b="1" kern="1200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Česko</a:t>
            </a:r>
            <a:r>
              <a:rPr lang="en-US" sz="2500" b="1" kern="12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2021-2027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09F6041A-CC1B-9BAE-6ABC-13BA6BDA81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323" y="1675227"/>
            <a:ext cx="9399354" cy="4394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3588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097280" y="1019384"/>
            <a:ext cx="9702099" cy="717976"/>
          </a:xfrm>
        </p:spPr>
        <p:txBody>
          <a:bodyPr>
            <a:normAutofit/>
          </a:bodyPr>
          <a:lstStyle/>
          <a:p>
            <a:r>
              <a:rPr lang="sk-SK" sz="3200" b="1" dirty="0"/>
              <a:t>Výzva č. 1 - Životné prostredie – Klíma  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910243" y="1863088"/>
            <a:ext cx="10432473" cy="4470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1.1 Podpora adaptácie na zmenu klímy a prevencie rizika katastrof, ako aj odolnosti, a to s prihliadnutím na ekosystémové prístupy: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Transfer know-how v súvislosti s manažmentom katastrof;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Realizácia spoločných opatrení – pilotné akcie;</a:t>
            </a:r>
          </a:p>
          <a:p>
            <a:pPr marL="354013" marR="0" lvl="0" indent="-265113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Zvyšovanie informovanosti;</a:t>
            </a:r>
          </a:p>
          <a:p>
            <a:pPr marL="354013" marR="0" lvl="0" indent="-265113" algn="l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sk-SK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Tvorba spoločných systémov integrovaného rizikového manažmentu.</a:t>
            </a:r>
            <a:endParaRPr kumimoji="0" lang="sk-SK" sz="12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sng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</a:t>
            </a: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vhodné opatrenia a realizované pilotné projekty                     s cezhraničným presahom, zníženiu negatívnych dopadov klimatických zmien  a informovaná verejnosť posilnené väzby medzi príslušnými inštitúciami a odborníkmi,.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FA9E8222-60AA-2A59-2ABB-A4851822C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20" y="198330"/>
            <a:ext cx="3188970" cy="69532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2426DF6F-9BF5-99D7-2349-35D2052BEFE6}"/>
              </a:ext>
            </a:extLst>
          </p:cNvPr>
          <p:cNvSpPr txBox="1"/>
          <p:nvPr/>
        </p:nvSpPr>
        <p:spPr>
          <a:xfrm>
            <a:off x="8446168" y="1183362"/>
            <a:ext cx="25115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dirty="0">
                <a:solidFill>
                  <a:srgbClr val="FF0000"/>
                </a:solidFill>
              </a:rPr>
              <a:t>10,3 mil. EUR</a:t>
            </a:r>
          </a:p>
        </p:txBody>
      </p:sp>
    </p:spTree>
    <p:extLst>
      <p:ext uri="{BB962C8B-B14F-4D97-AF65-F5344CB8AC3E}">
        <p14:creationId xmlns:p14="http://schemas.microsoft.com/office/powerpoint/2010/main" val="40022896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200" b="1" dirty="0"/>
              <a:t>Výzva č. 2 - Kultúra a cestovný ruch 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793630" y="1894346"/>
            <a:ext cx="11093569" cy="43334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2.2 Posilnenie úlohy kultúry a udržateľného cestovného ruchu v oblasti hospodárskeho rozvoja, sociálneho začlenenia a sociálnej inovácie: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Zachovanie a obnova kultúrneho a prírodného dedičstva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;</a:t>
            </a: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Spolupráca a výmena skúseností pri vytváraní a propagácii komplexných produktov cestovného ruchu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.</a:t>
            </a:r>
          </a:p>
          <a:p>
            <a:pPr marL="8890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 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zlepšenie </a:t>
            </a:r>
            <a:r>
              <a:rPr kumimoji="0" lang="sv-S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kvalit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y </a:t>
            </a:r>
            <a:r>
              <a:rPr kumimoji="0" lang="sv-SE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služieb v cestovnom ruchu v cezhraničnom regióne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, nárast návštevnosti, budovanie infraštruktúry – pešia a cyklistická, obnova kultúrneho dedičstva, rozvoj menej známych destinácií, zlepšení technického stavu pamiatok</a:t>
            </a:r>
            <a:r>
              <a:rPr lang="sk-SK" sz="2400" dirty="0">
                <a:solidFill>
                  <a:prstClr val="black">
                    <a:lumMod val="75000"/>
                    <a:lumOff val="25000"/>
                  </a:prstClr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, podpora informovanosti o možnostiach využívania kultúrneho a prírodného dedičstva, ....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Obrázok 3">
            <a:extLst>
              <a:ext uri="{FF2B5EF4-FFF2-40B4-BE49-F238E27FC236}">
                <a16:creationId xmlns:a16="http://schemas.microsoft.com/office/drawing/2014/main" id="{B0E2BC9F-0CEA-A7B2-75C5-3618DD48A3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16656"/>
            <a:ext cx="3188970" cy="695325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5FF48CE-1E03-B436-BDBA-F8BE15665356}"/>
              </a:ext>
            </a:extLst>
          </p:cNvPr>
          <p:cNvSpPr txBox="1"/>
          <p:nvPr/>
        </p:nvSpPr>
        <p:spPr>
          <a:xfrm>
            <a:off x="8446168" y="1183362"/>
            <a:ext cx="25115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dirty="0">
                <a:solidFill>
                  <a:srgbClr val="FF0000"/>
                </a:solidFill>
              </a:rPr>
              <a:t>25,8 mil. EUR</a:t>
            </a:r>
          </a:p>
        </p:txBody>
      </p:sp>
    </p:spTree>
    <p:extLst>
      <p:ext uri="{BB962C8B-B14F-4D97-AF65-F5344CB8AC3E}">
        <p14:creationId xmlns:p14="http://schemas.microsoft.com/office/powerpoint/2010/main" val="27162927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k-SK" sz="3200" b="1" dirty="0"/>
              <a:t>Výzva č. 3 – Inštitucionálna spolupráca</a:t>
            </a:r>
          </a:p>
        </p:txBody>
      </p:sp>
      <p:sp>
        <p:nvSpPr>
          <p:cNvPr id="5" name="Zástupný symbol čísla snímky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8EE3D-8CD1-4C3F-BD1C-C98C9596463C}" type="slidenum">
              <a:rPr kumimoji="0" lang="en-US" sz="105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en-US" sz="105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Obdĺžnik 12"/>
          <p:cNvSpPr/>
          <p:nvPr/>
        </p:nvSpPr>
        <p:spPr>
          <a:xfrm>
            <a:off x="1097280" y="2011326"/>
            <a:ext cx="10432473" cy="4163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8900" marR="0" lvl="0" indent="0" algn="just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pl-PL" sz="2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ŠC 3.1 Zvyšovanie efektivity verejnej správy podporou právnej a administratívnej spolupráce a spolupráce medzi občanmi, aktérmi občianskej spoločnosti a inštitúciami, najmä s ohľadom na riešenie právnych a iných prekážok v pohraničných regiónoch:</a:t>
            </a:r>
            <a:endParaRPr kumimoji="0" lang="sk-SK" sz="27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54013" marR="0" lvl="0" indent="-265113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 typeface="Wingdings" panose="05000000000000000000" pitchFamily="2" charset="2"/>
              <a:buChar char="q"/>
              <a:tabLst/>
              <a:defRPr/>
            </a:pP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pt-B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Spolupráca verejnej správy a spolupracujúcich subjektov na oboch stranách prihraničného územia</a:t>
            </a:r>
            <a:endParaRPr kumimoji="0" lang="sk-SK" sz="2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Times New Roman" panose="02020603050405020304" pitchFamily="18" charset="0"/>
            </a:endParaRPr>
          </a:p>
          <a:p>
            <a:pPr marL="88900" marR="0" lvl="0" indent="0" algn="just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200"/>
              </a:spcAft>
              <a:buClr>
                <a:srgbClr val="1CADE4"/>
              </a:buClr>
              <a:buSzPct val="100000"/>
              <a:buFontTx/>
              <a:buNone/>
              <a:tabLst/>
              <a:defRPr/>
            </a:pPr>
            <a:r>
              <a:rPr kumimoji="0" lang="sk-SK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Očakávané výsledky: </a:t>
            </a:r>
            <a:r>
              <a:rPr kumimoji="0" lang="sk-SK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Times New Roman" panose="02020603050405020304" pitchFamily="18" charset="0"/>
              </a:rPr>
              <a:t>efektívnejšie mechanizmy verejnej správy, spoločné riešenia a ich implementácia pre efektívnejšiu spoluprácu, identifikácia a znižovanie administratívnych bariér, vytváranie a upevňovanie partnerstiev, vytváranie spoločných štúdií, ..</a:t>
            </a:r>
          </a:p>
        </p:txBody>
      </p:sp>
      <p:sp>
        <p:nvSpPr>
          <p:cNvPr id="3" name="TextovéPole 2">
            <a:extLst>
              <a:ext uri="{FF2B5EF4-FFF2-40B4-BE49-F238E27FC236}">
                <a16:creationId xmlns:a16="http://schemas.microsoft.com/office/drawing/2014/main" id="{EA3A3F4C-BA32-0B1D-3A00-041DC15E68B4}"/>
              </a:ext>
            </a:extLst>
          </p:cNvPr>
          <p:cNvSpPr txBox="1"/>
          <p:nvPr/>
        </p:nvSpPr>
        <p:spPr>
          <a:xfrm>
            <a:off x="8446168" y="1183362"/>
            <a:ext cx="25115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000" dirty="0">
                <a:solidFill>
                  <a:srgbClr val="FF0000"/>
                </a:solidFill>
              </a:rPr>
              <a:t>4,7 mil. EUR</a:t>
            </a:r>
          </a:p>
        </p:txBody>
      </p:sp>
      <p:pic>
        <p:nvPicPr>
          <p:cNvPr id="4" name="Obrázok 3">
            <a:extLst>
              <a:ext uri="{FF2B5EF4-FFF2-40B4-BE49-F238E27FC236}">
                <a16:creationId xmlns:a16="http://schemas.microsoft.com/office/drawing/2014/main" id="{E194B551-385F-814A-1EE7-E76DEC0FA9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316656"/>
            <a:ext cx="3188970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41952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Retrospekcja">
  <a:themeElements>
    <a:clrScheme name="Retrospekcja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kcj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cj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9157</TotalTime>
  <Words>1648</Words>
  <Application>Microsoft Office PowerPoint</Application>
  <PresentationFormat>Širokoúhlá obrazovka</PresentationFormat>
  <Paragraphs>193</Paragraphs>
  <Slides>21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6</vt:i4>
      </vt:variant>
      <vt:variant>
        <vt:lpstr>Motiv</vt:lpstr>
      </vt:variant>
      <vt:variant>
        <vt:i4>2</vt:i4>
      </vt:variant>
      <vt:variant>
        <vt:lpstr>Nadpisy snímků</vt:lpstr>
      </vt:variant>
      <vt:variant>
        <vt:i4>21</vt:i4>
      </vt:variant>
    </vt:vector>
  </HeadingPairs>
  <TitlesOfParts>
    <vt:vector size="29" baseType="lpstr">
      <vt:lpstr>Arial</vt:lpstr>
      <vt:lpstr>Calibri</vt:lpstr>
      <vt:lpstr>Calibri Light</vt:lpstr>
      <vt:lpstr>Times New Roman</vt:lpstr>
      <vt:lpstr>Verdana</vt:lpstr>
      <vt:lpstr>Wingdings</vt:lpstr>
      <vt:lpstr>Motiv Office</vt:lpstr>
      <vt:lpstr>Retrospekcja</vt:lpstr>
      <vt:lpstr>Prezentace aplikace PowerPoint</vt:lpstr>
      <vt:lpstr>Prezentace aplikace PowerPoint</vt:lpstr>
      <vt:lpstr>Program přeshraniční spolupráce  Interreg Slovensko - Česko 2021-2027</vt:lpstr>
      <vt:lpstr>Prezentace aplikace PowerPoint</vt:lpstr>
      <vt:lpstr>Aktualizovaný indikativní harmonogram vyhlášení výzev na předkládání Žádostí o NFP</vt:lpstr>
      <vt:lpstr>Vyhlášení výzev na předkládání projektových žádostí programu INTERREG Slovensko – Česko 2021-2027</vt:lpstr>
      <vt:lpstr>Výzva č. 1 - Životné prostredie – Klíma  </vt:lpstr>
      <vt:lpstr>Výzva č. 2 - Kultúra a cestovný ruch </vt:lpstr>
      <vt:lpstr>Výzva č. 3 – Inštitucionálna spolupráca</vt:lpstr>
      <vt:lpstr>Finanční alokace na úrovni priorit určená na výběr projektů</vt:lpstr>
      <vt:lpstr>Základní informace k vyhlášeným výzvám INTERREG Slovensko – Česko 2021 - 2027</vt:lpstr>
      <vt:lpstr>Zjednodušené vykazování - SCOs</vt:lpstr>
      <vt:lpstr>Priorita 1.1: Životné prostredie (biodiverzita) – 09/2023</vt:lpstr>
      <vt:lpstr>Priorita 2.1: Vzdelávanie – 09/2023</vt:lpstr>
      <vt:lpstr>Priorita 3.2: Miestne iniciatívy – 09/2023</vt:lpstr>
      <vt:lpstr>Fond malých projektů 2021+ územní vymezení</vt:lpstr>
      <vt:lpstr>FMP v období 2021+</vt:lpstr>
      <vt:lpstr>Základní informace FMP 2021+</vt:lpstr>
      <vt:lpstr>FMP v období 2021+</vt:lpstr>
      <vt:lpstr>Tipy na projekty z FMP</vt:lpstr>
      <vt:lpstr>Děkuji vám za pozornost!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Průběh a realizace malého projektu</dc:title>
  <dc:creator>DELL-2</dc:creator>
  <cp:lastModifiedBy>Jana Smutná</cp:lastModifiedBy>
  <cp:revision>355</cp:revision>
  <cp:lastPrinted>2021-03-31T06:06:43Z</cp:lastPrinted>
  <dcterms:created xsi:type="dcterms:W3CDTF">2018-08-14T04:53:05Z</dcterms:created>
  <dcterms:modified xsi:type="dcterms:W3CDTF">2023-05-15T21:09:31Z</dcterms:modified>
</cp:coreProperties>
</file>