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3"/>
  </p:notesMasterIdLst>
  <p:sldIdLst>
    <p:sldId id="256" r:id="rId5"/>
    <p:sldId id="275" r:id="rId6"/>
    <p:sldId id="320" r:id="rId7"/>
    <p:sldId id="345" r:id="rId8"/>
    <p:sldId id="321" r:id="rId9"/>
    <p:sldId id="343" r:id="rId10"/>
    <p:sldId id="344" r:id="rId11"/>
    <p:sldId id="346" r:id="rId12"/>
    <p:sldId id="348" r:id="rId13"/>
    <p:sldId id="339" r:id="rId14"/>
    <p:sldId id="347" r:id="rId15"/>
    <p:sldId id="349" r:id="rId16"/>
    <p:sldId id="323" r:id="rId17"/>
    <p:sldId id="350" r:id="rId18"/>
    <p:sldId id="331" r:id="rId19"/>
    <p:sldId id="336" r:id="rId20"/>
    <p:sldId id="351" r:id="rId21"/>
    <p:sldId id="352" r:id="rId22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900"/>
    <a:srgbClr val="90D7EC"/>
    <a:srgbClr val="E9959D"/>
    <a:srgbClr val="92D3C9"/>
    <a:srgbClr val="FEE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2426CE-D715-4B44-9675-11FB09EDE882}" v="6" dt="2022-03-15T08:39:37.6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30" autoAdjust="0"/>
    <p:restoredTop sz="96327"/>
  </p:normalViewPr>
  <p:slideViewPr>
    <p:cSldViewPr snapToGrid="0" snapToObjects="1">
      <p:cViewPr varScale="1">
        <p:scale>
          <a:sx n="110" d="100"/>
          <a:sy n="110" d="100"/>
        </p:scale>
        <p:origin x="12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66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65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imáček Tomáš" userId="9d41dccd-2e98-4a15-a25d-d92fa426e77f" providerId="ADAL" clId="{F12426CE-D715-4B44-9675-11FB09EDE882}"/>
    <pc:docChg chg="undo custSel delSld modSld">
      <pc:chgData name="Zimáček Tomáš" userId="9d41dccd-2e98-4a15-a25d-d92fa426e77f" providerId="ADAL" clId="{F12426CE-D715-4B44-9675-11FB09EDE882}" dt="2022-03-15T09:02:37.970" v="701" actId="5793"/>
      <pc:docMkLst>
        <pc:docMk/>
      </pc:docMkLst>
      <pc:sldChg chg="modSp mod">
        <pc:chgData name="Zimáček Tomáš" userId="9d41dccd-2e98-4a15-a25d-d92fa426e77f" providerId="ADAL" clId="{F12426CE-D715-4B44-9675-11FB09EDE882}" dt="2022-03-15T08:37:30.709" v="44" actId="20577"/>
        <pc:sldMkLst>
          <pc:docMk/>
          <pc:sldMk cId="2134653494" sldId="256"/>
        </pc:sldMkLst>
        <pc:spChg chg="mod">
          <ac:chgData name="Zimáček Tomáš" userId="9d41dccd-2e98-4a15-a25d-d92fa426e77f" providerId="ADAL" clId="{F12426CE-D715-4B44-9675-11FB09EDE882}" dt="2022-03-15T08:37:17.866" v="30" actId="20577"/>
          <ac:spMkLst>
            <pc:docMk/>
            <pc:sldMk cId="2134653494" sldId="256"/>
            <ac:spMk id="2" creationId="{6A464F62-C66D-7747-AE1D-B98617324826}"/>
          </ac:spMkLst>
        </pc:spChg>
        <pc:spChg chg="mod">
          <ac:chgData name="Zimáček Tomáš" userId="9d41dccd-2e98-4a15-a25d-d92fa426e77f" providerId="ADAL" clId="{F12426CE-D715-4B44-9675-11FB09EDE882}" dt="2022-03-15T08:37:30.709" v="44" actId="20577"/>
          <ac:spMkLst>
            <pc:docMk/>
            <pc:sldMk cId="2134653494" sldId="256"/>
            <ac:spMk id="3" creationId="{A470C84C-FA25-4B48-8EA5-40D03BC15649}"/>
          </ac:spMkLst>
        </pc:spChg>
      </pc:sldChg>
      <pc:sldChg chg="modSp mod">
        <pc:chgData name="Zimáček Tomáš" userId="9d41dccd-2e98-4a15-a25d-d92fa426e77f" providerId="ADAL" clId="{F12426CE-D715-4B44-9675-11FB09EDE882}" dt="2022-03-15T08:50:35.697" v="403" actId="5793"/>
        <pc:sldMkLst>
          <pc:docMk/>
          <pc:sldMk cId="1701272261" sldId="257"/>
        </pc:sldMkLst>
        <pc:spChg chg="mod">
          <ac:chgData name="Zimáček Tomáš" userId="9d41dccd-2e98-4a15-a25d-d92fa426e77f" providerId="ADAL" clId="{F12426CE-D715-4B44-9675-11FB09EDE882}" dt="2022-03-15T08:50:35.697" v="403" actId="5793"/>
          <ac:spMkLst>
            <pc:docMk/>
            <pc:sldMk cId="1701272261" sldId="257"/>
            <ac:spMk id="3" creationId="{90AC446F-4CCF-4040-98B5-D629E72C6432}"/>
          </ac:spMkLst>
        </pc:spChg>
        <pc:spChg chg="mod">
          <ac:chgData name="Zimáček Tomáš" userId="9d41dccd-2e98-4a15-a25d-d92fa426e77f" providerId="ADAL" clId="{F12426CE-D715-4B44-9675-11FB09EDE882}" dt="2022-03-15T08:45:52.509" v="203" actId="27636"/>
          <ac:spMkLst>
            <pc:docMk/>
            <pc:sldMk cId="1701272261" sldId="257"/>
            <ac:spMk id="4" creationId="{1B37A1BB-E573-BE45-B73F-5CCF5CD016E5}"/>
          </ac:spMkLst>
        </pc:spChg>
      </pc:sldChg>
      <pc:sldChg chg="modSp mod">
        <pc:chgData name="Zimáček Tomáš" userId="9d41dccd-2e98-4a15-a25d-d92fa426e77f" providerId="ADAL" clId="{F12426CE-D715-4B44-9675-11FB09EDE882}" dt="2022-03-15T08:44:00.906" v="178" actId="27636"/>
        <pc:sldMkLst>
          <pc:docMk/>
          <pc:sldMk cId="2843767333" sldId="258"/>
        </pc:sldMkLst>
        <pc:spChg chg="mod">
          <ac:chgData name="Zimáček Tomáš" userId="9d41dccd-2e98-4a15-a25d-d92fa426e77f" providerId="ADAL" clId="{F12426CE-D715-4B44-9675-11FB09EDE882}" dt="2022-03-15T08:44:00.906" v="178" actId="27636"/>
          <ac:spMkLst>
            <pc:docMk/>
            <pc:sldMk cId="2843767333" sldId="258"/>
            <ac:spMk id="2" creationId="{CBD21DD6-1D19-C646-8A9D-40DF9E8A5024}"/>
          </ac:spMkLst>
        </pc:spChg>
      </pc:sldChg>
      <pc:sldChg chg="modSp mod">
        <pc:chgData name="Zimáček Tomáš" userId="9d41dccd-2e98-4a15-a25d-d92fa426e77f" providerId="ADAL" clId="{F12426CE-D715-4B44-9675-11FB09EDE882}" dt="2022-03-15T08:58:56.718" v="598" actId="948"/>
        <pc:sldMkLst>
          <pc:docMk/>
          <pc:sldMk cId="4193525154" sldId="259"/>
        </pc:sldMkLst>
        <pc:spChg chg="mod">
          <ac:chgData name="Zimáček Tomáš" userId="9d41dccd-2e98-4a15-a25d-d92fa426e77f" providerId="ADAL" clId="{F12426CE-D715-4B44-9675-11FB09EDE882}" dt="2022-03-15T08:58:56.718" v="598" actId="948"/>
          <ac:spMkLst>
            <pc:docMk/>
            <pc:sldMk cId="4193525154" sldId="259"/>
            <ac:spMk id="2" creationId="{AE9F03A2-F4C6-C54A-A5C4-2CF1BB5DB16E}"/>
          </ac:spMkLst>
        </pc:spChg>
        <pc:spChg chg="mod">
          <ac:chgData name="Zimáček Tomáš" userId="9d41dccd-2e98-4a15-a25d-d92fa426e77f" providerId="ADAL" clId="{F12426CE-D715-4B44-9675-11FB09EDE882}" dt="2022-03-15T08:51:00.027" v="437" actId="20577"/>
          <ac:spMkLst>
            <pc:docMk/>
            <pc:sldMk cId="4193525154" sldId="259"/>
            <ac:spMk id="4" creationId="{46D7CB40-7719-2548-8D11-9EEE490D01D8}"/>
          </ac:spMkLst>
        </pc:spChg>
      </pc:sldChg>
      <pc:sldChg chg="modSp del mod">
        <pc:chgData name="Zimáček Tomáš" userId="9d41dccd-2e98-4a15-a25d-d92fa426e77f" providerId="ADAL" clId="{F12426CE-D715-4B44-9675-11FB09EDE882}" dt="2022-03-15T08:46:14.246" v="204" actId="2696"/>
        <pc:sldMkLst>
          <pc:docMk/>
          <pc:sldMk cId="3089584941" sldId="260"/>
        </pc:sldMkLst>
        <pc:spChg chg="mod">
          <ac:chgData name="Zimáček Tomáš" userId="9d41dccd-2e98-4a15-a25d-d92fa426e77f" providerId="ADAL" clId="{F12426CE-D715-4B44-9675-11FB09EDE882}" dt="2022-03-15T08:43:02.962" v="135" actId="14100"/>
          <ac:spMkLst>
            <pc:docMk/>
            <pc:sldMk cId="3089584941" sldId="260"/>
            <ac:spMk id="4" creationId="{8515BD68-5AA6-8E4D-971C-4E130D2645D5}"/>
          </ac:spMkLst>
        </pc:spChg>
      </pc:sldChg>
      <pc:sldChg chg="modSp mod">
        <pc:chgData name="Zimáček Tomáš" userId="9d41dccd-2e98-4a15-a25d-d92fa426e77f" providerId="ADAL" clId="{F12426CE-D715-4B44-9675-11FB09EDE882}" dt="2022-03-15T09:02:37.970" v="701" actId="5793"/>
        <pc:sldMkLst>
          <pc:docMk/>
          <pc:sldMk cId="1308633698" sldId="261"/>
        </pc:sldMkLst>
        <pc:spChg chg="mod">
          <ac:chgData name="Zimáček Tomáš" userId="9d41dccd-2e98-4a15-a25d-d92fa426e77f" providerId="ADAL" clId="{F12426CE-D715-4B44-9675-11FB09EDE882}" dt="2022-03-15T09:02:37.970" v="701" actId="5793"/>
          <ac:spMkLst>
            <pc:docMk/>
            <pc:sldMk cId="1308633698" sldId="261"/>
            <ac:spMk id="2" creationId="{AE9F03A2-F4C6-C54A-A5C4-2CF1BB5DB16E}"/>
          </ac:spMkLst>
        </pc:spChg>
        <pc:spChg chg="mod">
          <ac:chgData name="Zimáček Tomáš" userId="9d41dccd-2e98-4a15-a25d-d92fa426e77f" providerId="ADAL" clId="{F12426CE-D715-4B44-9675-11FB09EDE882}" dt="2022-03-15T08:54:42.066" v="507" actId="20577"/>
          <ac:spMkLst>
            <pc:docMk/>
            <pc:sldMk cId="1308633698" sldId="261"/>
            <ac:spMk id="4" creationId="{46D7CB40-7719-2548-8D11-9EEE490D01D8}"/>
          </ac:spMkLst>
        </pc:spChg>
      </pc:sldChg>
      <pc:sldChg chg="modSp del mod">
        <pc:chgData name="Zimáček Tomáš" userId="9d41dccd-2e98-4a15-a25d-d92fa426e77f" providerId="ADAL" clId="{F12426CE-D715-4B44-9675-11FB09EDE882}" dt="2022-03-15T08:44:15.346" v="179" actId="2696"/>
        <pc:sldMkLst>
          <pc:docMk/>
          <pc:sldMk cId="3174815548" sldId="262"/>
        </pc:sldMkLst>
        <pc:spChg chg="mod">
          <ac:chgData name="Zimáček Tomáš" userId="9d41dccd-2e98-4a15-a25d-d92fa426e77f" providerId="ADAL" clId="{F12426CE-D715-4B44-9675-11FB09EDE882}" dt="2022-03-15T08:38:30.568" v="49" actId="27636"/>
          <ac:spMkLst>
            <pc:docMk/>
            <pc:sldMk cId="3174815548" sldId="262"/>
            <ac:spMk id="2" creationId="{AE9F03A2-F4C6-C54A-A5C4-2CF1BB5DB16E}"/>
          </ac:spMkLst>
        </pc:spChg>
        <pc:spChg chg="mod">
          <ac:chgData name="Zimáček Tomáš" userId="9d41dccd-2e98-4a15-a25d-d92fa426e77f" providerId="ADAL" clId="{F12426CE-D715-4B44-9675-11FB09EDE882}" dt="2022-03-15T08:41:58.286" v="109" actId="20577"/>
          <ac:spMkLst>
            <pc:docMk/>
            <pc:sldMk cId="3174815548" sldId="262"/>
            <ac:spMk id="4" creationId="{46D7CB40-7719-2548-8D11-9EEE490D01D8}"/>
          </ac:spMkLst>
        </pc:spChg>
      </pc:sldChg>
      <pc:sldChg chg="modSp mod">
        <pc:chgData name="Zimáček Tomáš" userId="9d41dccd-2e98-4a15-a25d-d92fa426e77f" providerId="ADAL" clId="{F12426CE-D715-4B44-9675-11FB09EDE882}" dt="2022-03-15T09:02:07.994" v="679" actId="20577"/>
        <pc:sldMkLst>
          <pc:docMk/>
          <pc:sldMk cId="574807206" sldId="265"/>
        </pc:sldMkLst>
        <pc:spChg chg="mod">
          <ac:chgData name="Zimáček Tomáš" userId="9d41dccd-2e98-4a15-a25d-d92fa426e77f" providerId="ADAL" clId="{F12426CE-D715-4B44-9675-11FB09EDE882}" dt="2022-03-15T09:01:42.317" v="639" actId="20577"/>
          <ac:spMkLst>
            <pc:docMk/>
            <pc:sldMk cId="574807206" sldId="265"/>
            <ac:spMk id="2" creationId="{519D5C61-0409-8840-84F5-9858E55C04A9}"/>
          </ac:spMkLst>
        </pc:spChg>
        <pc:spChg chg="mod">
          <ac:chgData name="Zimáček Tomáš" userId="9d41dccd-2e98-4a15-a25d-d92fa426e77f" providerId="ADAL" clId="{F12426CE-D715-4B44-9675-11FB09EDE882}" dt="2022-03-15T09:01:09.569" v="611" actId="20577"/>
          <ac:spMkLst>
            <pc:docMk/>
            <pc:sldMk cId="574807206" sldId="265"/>
            <ac:spMk id="4" creationId="{0BB1690C-AAC7-F342-88F3-6582FEDBB0FE}"/>
          </ac:spMkLst>
        </pc:spChg>
        <pc:graphicFrameChg chg="modGraphic">
          <ac:chgData name="Zimáček Tomáš" userId="9d41dccd-2e98-4a15-a25d-d92fa426e77f" providerId="ADAL" clId="{F12426CE-D715-4B44-9675-11FB09EDE882}" dt="2022-03-15T09:02:07.994" v="679" actId="20577"/>
          <ac:graphicFrameMkLst>
            <pc:docMk/>
            <pc:sldMk cId="574807206" sldId="265"/>
            <ac:graphicFrameMk id="6" creationId="{B816EDED-89AB-1245-99C5-88DB7F51425D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96DCAC-CE6C-F34D-BB40-15ED19D929C0}" type="datetimeFigureOut">
              <a:rPr lang="cs-CZ" smtClean="0"/>
              <a:t>02.02.2023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D35B-1E30-6B4F-BA7A-178A1A8012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1588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413948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95421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279099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677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77578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614309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936013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22597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0711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22010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189090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02273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53304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482134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166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11101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F288479-C83F-D340-AC78-BAEA2E3FCD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406400"/>
            <a:ext cx="9144000" cy="30226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800" b="1" i="0" spc="50" baseline="0">
                <a:latin typeface="Arial" panose="020B0604020202020204" pitchFamily="34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66B8C09E-EFCA-AB4C-BA83-68F103555C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 i="0"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9E9F0EB4-8389-0C47-86B2-1847372CE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07437" y="5509395"/>
            <a:ext cx="3042271" cy="88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667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8CA75BC3-4017-C342-A2A7-3958F6DBCB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19803EF-32E5-1145-A509-F7994F4EDF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21651C8-0589-0A4E-A648-43E7970689D8}" type="datetime1">
              <a:rPr lang="cs-CZ" smtClean="0"/>
              <a:t>02.02.2023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4D0D550-6A80-2244-AA4F-0A3275A4A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5F316BE-2998-1E4A-83A9-D9050107C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7D43A2-98E4-B24E-9228-7624BE346F8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662E07EA-F260-7549-976E-B5A77B1A6F8B}"/>
              </a:ext>
            </a:extLst>
          </p:cNvPr>
          <p:cNvSpPr/>
          <p:nvPr userDrawn="1"/>
        </p:nvSpPr>
        <p:spPr>
          <a:xfrm>
            <a:off x="0" y="0"/>
            <a:ext cx="12192000" cy="1311965"/>
          </a:xfrm>
          <a:prstGeom prst="rect">
            <a:avLst/>
          </a:prstGeom>
          <a:solidFill>
            <a:srgbClr val="FFD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Nadpis 1">
            <a:extLst>
              <a:ext uri="{FF2B5EF4-FFF2-40B4-BE49-F238E27FC236}">
                <a16:creationId xmlns:a16="http://schemas.microsoft.com/office/drawing/2014/main" id="{38936CAC-5922-E64E-B61E-0EBB8C2FF1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2026" y="367388"/>
            <a:ext cx="11264900" cy="93132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b="1" i="0">
                <a:latin typeface="Arial Black" panose="020B0A04020102020204" pitchFamily="34" charset="0"/>
              </a:defRPr>
            </a:lvl1pPr>
          </a:lstStyle>
          <a:p>
            <a:r>
              <a:rPr lang="cs-CZ" sz="4000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130174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erečný slide"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>
            <a:extLst>
              <a:ext uri="{FF2B5EF4-FFF2-40B4-BE49-F238E27FC236}">
                <a16:creationId xmlns:a16="http://schemas.microsoft.com/office/drawing/2014/main" id="{5CC4AAD7-5472-9243-9B53-33AAA4C37C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5300" y="406400"/>
            <a:ext cx="9144000" cy="3022600"/>
          </a:xfrm>
          <a:prstGeom prst="rect">
            <a:avLst/>
          </a:prstGeom>
          <a:noFill/>
        </p:spPr>
        <p:txBody>
          <a:bodyPr anchor="t">
            <a:noAutofit/>
          </a:bodyPr>
          <a:lstStyle>
            <a:lvl1pPr algn="l">
              <a:lnSpc>
                <a:spcPct val="70000"/>
              </a:lnSpc>
              <a:defRPr sz="9600" b="1" i="0" spc="50" baseline="0">
                <a:latin typeface="Arial" panose="020B0604020202020204" pitchFamily="34" charset="0"/>
              </a:defRPr>
            </a:lvl1pPr>
          </a:lstStyle>
          <a:p>
            <a:r>
              <a:rPr lang="cs-CZ" dirty="0"/>
              <a:t>Děkujeme</a:t>
            </a:r>
            <a:br>
              <a:rPr lang="cs-CZ" dirty="0"/>
            </a:br>
            <a:r>
              <a:rPr lang="cs-CZ" dirty="0"/>
              <a:t>za pozornost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AAF84FE4-A791-154D-8D89-7AE14B2F073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5300" y="4736873"/>
            <a:ext cx="9144000" cy="1655762"/>
          </a:xfrm>
          <a:prstGeom prst="rect">
            <a:avLst/>
          </a:prstGeom>
          <a:noFill/>
        </p:spPr>
        <p:txBody>
          <a:bodyPr anchor="b"/>
          <a:lstStyle>
            <a:lvl1pPr marL="0" indent="0" algn="l">
              <a:lnSpc>
                <a:spcPct val="60000"/>
              </a:lnSpc>
              <a:buNone/>
              <a:defRPr sz="2400" b="0" i="0"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Krajský úřad ZK</a:t>
            </a:r>
          </a:p>
          <a:p>
            <a:r>
              <a:rPr lang="cs-CZ" dirty="0"/>
              <a:t>Třída Tomáše Bati 21</a:t>
            </a:r>
          </a:p>
          <a:p>
            <a:r>
              <a:rPr lang="cs-CZ" dirty="0"/>
              <a:t>Zlín 761 90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E34A837E-901A-C645-93E3-46FC598A67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07437" y="5509395"/>
            <a:ext cx="3042271" cy="8832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6602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délník 11">
            <a:extLst>
              <a:ext uri="{FF2B5EF4-FFF2-40B4-BE49-F238E27FC236}">
                <a16:creationId xmlns:a16="http://schemas.microsoft.com/office/drawing/2014/main" id="{A8EB467B-1B72-0844-8B4A-9B97214D320E}"/>
              </a:ext>
            </a:extLst>
          </p:cNvPr>
          <p:cNvSpPr/>
          <p:nvPr userDrawn="1"/>
        </p:nvSpPr>
        <p:spPr>
          <a:xfrm>
            <a:off x="0" y="0"/>
            <a:ext cx="12192000" cy="1311965"/>
          </a:xfrm>
          <a:prstGeom prst="rect">
            <a:avLst/>
          </a:prstGeom>
          <a:solidFill>
            <a:srgbClr val="FFD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CED2B99-8320-C74A-A004-6A87A98F44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026" y="1679353"/>
            <a:ext cx="11264900" cy="4600272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itchFamily="2" charset="2"/>
              <a:buChar char="§"/>
              <a:defRPr>
                <a:latin typeface="Arial" panose="020B0604020202020204" pitchFamily="34" charset="0"/>
              </a:defRPr>
            </a:lvl1pPr>
            <a:lvl2pPr marL="685800" indent="-228600">
              <a:buFont typeface="Wingdings" pitchFamily="2" charset="2"/>
              <a:buChar char="§"/>
              <a:defRPr>
                <a:latin typeface="Arial" panose="020B0604020202020204" pitchFamily="34" charset="0"/>
              </a:defRPr>
            </a:lvl2pPr>
            <a:lvl3pPr marL="1143000" indent="-228600">
              <a:buFont typeface="Wingdings" pitchFamily="2" charset="2"/>
              <a:buChar char="§"/>
              <a:defRPr>
                <a:latin typeface="Arial" panose="020B0604020202020204" pitchFamily="34" charset="0"/>
              </a:defRPr>
            </a:lvl3pPr>
            <a:lvl4pPr marL="1600200" indent="-228600">
              <a:buFont typeface="Wingdings" pitchFamily="2" charset="2"/>
              <a:buChar char="§"/>
              <a:defRPr>
                <a:latin typeface="Arial" panose="020B0604020202020204" pitchFamily="34" charset="0"/>
              </a:defRPr>
            </a:lvl4pPr>
            <a:lvl5pPr marL="2057400" indent="-228600">
              <a:buFont typeface="Wingdings" pitchFamily="2" charset="2"/>
              <a:buChar char="§"/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516D43F-5937-FB4B-BEE5-7334250477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2026" y="6111875"/>
            <a:ext cx="2743200" cy="365125"/>
          </a:xfrm>
          <a:prstGeom prst="rect">
            <a:avLst/>
          </a:prstGeom>
        </p:spPr>
        <p:txBody>
          <a:bodyPr anchor="b"/>
          <a:lstStyle>
            <a:lvl1pPr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298322F3-296F-D94B-BA69-5E3C08C45827}" type="datetime1">
              <a:rPr lang="cs-CZ" smtClean="0"/>
              <a:pPr/>
              <a:t>02.02.2023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E6DB1C5-5CB2-4642-83AF-2F13EDC3D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02600"/>
            <a:ext cx="4114800" cy="365125"/>
          </a:xfrm>
          <a:prstGeom prst="rect">
            <a:avLst/>
          </a:prstGeom>
        </p:spPr>
        <p:txBody>
          <a:bodyPr anchor="b"/>
          <a:lstStyle>
            <a:lvl1pPr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3B7E0B1-A765-BD4B-88A5-DD684EA5E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</p:spPr>
        <p:txBody>
          <a:bodyPr anchor="b"/>
          <a:lstStyle>
            <a:lvl1pPr>
              <a:defRPr sz="4000" b="0" i="1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157D43A2-98E4-B24E-9228-7624BE346F8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9" name="Nadpis 1">
            <a:extLst>
              <a:ext uri="{FF2B5EF4-FFF2-40B4-BE49-F238E27FC236}">
                <a16:creationId xmlns:a16="http://schemas.microsoft.com/office/drawing/2014/main" id="{B0A28088-5B5E-0D49-8009-650A01CA55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2026" y="367388"/>
            <a:ext cx="11264900" cy="93132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b="1" i="0">
                <a:latin typeface="Arial Black" panose="020B0A04020102020204" pitchFamily="34" charset="0"/>
              </a:defRPr>
            </a:lvl1pPr>
          </a:lstStyle>
          <a:p>
            <a:r>
              <a:rPr lang="cs-CZ" sz="4000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4146108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oddílu"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0FF8C54-ADC3-FB41-8FA8-5442DAA0E7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CA4094-DA60-0047-89AF-3ECD26EBCBC6}" type="datetime1">
              <a:rPr lang="cs-CZ" smtClean="0"/>
              <a:t>02.02.2023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B99A2F4-445F-3B40-9D23-8AB4D4FE0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2D341A6C-DE7B-3344-BDB9-8EFB140281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406400"/>
            <a:ext cx="5150126" cy="30226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7200" b="1" i="0" spc="50" baseline="0">
                <a:latin typeface="Arial" panose="020B0604020202020204" pitchFamily="34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D7C209FA-AB6E-2841-B554-164C048ED5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4563562"/>
            <a:ext cx="5150126" cy="1655762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2400" b="0" i="0"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A9D1F263-5082-D040-8558-9E708E7123C4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096000" y="580541"/>
            <a:ext cx="5499652" cy="5638783"/>
          </a:xfrm>
          <a:prstGeom prst="rect">
            <a:avLst/>
          </a:prstGeom>
        </p:spPr>
        <p:txBody>
          <a:bodyPr anchor="ctr"/>
          <a:lstStyle>
            <a:lvl1pPr marL="0" indent="0" algn="ctr">
              <a:buFont typeface="Wingdings" pitchFamily="2" charset="2"/>
              <a:buNone/>
              <a:defRPr b="0" i="1">
                <a:latin typeface="Arial" panose="020B0604020202020204" pitchFamily="34" charset="0"/>
              </a:defRPr>
            </a:lvl1pPr>
            <a:lvl2pPr marL="685800" indent="-228600">
              <a:buFont typeface="Wingdings" pitchFamily="2" charset="2"/>
              <a:buChar char="§"/>
              <a:defRPr/>
            </a:lvl2pPr>
            <a:lvl3pPr marL="1143000" indent="-228600">
              <a:buFont typeface="Wingdings" pitchFamily="2" charset="2"/>
              <a:buChar char="§"/>
              <a:defRPr/>
            </a:lvl3pPr>
            <a:lvl4pPr marL="1600200" indent="-228600">
              <a:buFont typeface="Wingdings" pitchFamily="2" charset="2"/>
              <a:buChar char="§"/>
              <a:defRPr/>
            </a:lvl4pPr>
            <a:lvl5pPr marL="2057400" indent="-228600"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 b="0" i="1" dirty="0">
                <a:latin typeface="Degular" pitchFamily="82" charset="0"/>
              </a:rPr>
              <a:t>zde vložte fotku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12407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38301C3-EDD8-8443-9B23-624712369A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1ABF2C62-EAA8-FD46-AB0C-AFB46182D9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81FEBD6D-B94A-4C40-AA98-1C5062D62E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144E17-280E-3341-A412-19E1FCCEF808}" type="datetime1">
              <a:rPr lang="cs-CZ" smtClean="0"/>
              <a:t>02.02.2023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86001B55-F3D8-B245-916B-3D87F5313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3B028F9-C99B-2345-BCCE-D5C768B7C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7D43A2-98E4-B24E-9228-7624BE346F8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1F83C6B9-51BF-354A-813E-1E819CCC41A1}"/>
              </a:ext>
            </a:extLst>
          </p:cNvPr>
          <p:cNvSpPr/>
          <p:nvPr userDrawn="1"/>
        </p:nvSpPr>
        <p:spPr>
          <a:xfrm>
            <a:off x="0" y="0"/>
            <a:ext cx="12192000" cy="1311965"/>
          </a:xfrm>
          <a:prstGeom prst="rect">
            <a:avLst/>
          </a:prstGeom>
          <a:solidFill>
            <a:srgbClr val="FFD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Nadpis 1">
            <a:extLst>
              <a:ext uri="{FF2B5EF4-FFF2-40B4-BE49-F238E27FC236}">
                <a16:creationId xmlns:a16="http://schemas.microsoft.com/office/drawing/2014/main" id="{0A18D240-3BE2-B74D-A516-B0F270362F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2026" y="367388"/>
            <a:ext cx="11264900" cy="93132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b="1" i="0">
                <a:latin typeface="Arial Black" panose="020B0A04020102020204" pitchFamily="34" charset="0"/>
              </a:defRPr>
            </a:lvl1pPr>
          </a:lstStyle>
          <a:p>
            <a:r>
              <a:rPr lang="cs-CZ" sz="4000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3598566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960D600-9E1D-644E-955C-AB90DEDEA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72E7F195-0ECA-5B4E-A9CE-6F805D887D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369F282E-870E-E74D-944D-04EE93DED5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715EF3A7-92DE-084B-987D-EA36395928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BC139B72-6DD2-A340-833A-5DC55CEC5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E85617-9B28-DF47-BAEC-26C747C8C48A}" type="datetime1">
              <a:rPr lang="cs-CZ" smtClean="0"/>
              <a:t>02.02.2023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4101F343-B190-BE48-9F5D-5B2FD4CDF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5E1B4949-59AC-7B49-9256-34E0F63B3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7D43A2-98E4-B24E-9228-7624BE346F8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ECF809C9-6CD1-224D-B38B-D9054EF10F1C}"/>
              </a:ext>
            </a:extLst>
          </p:cNvPr>
          <p:cNvSpPr/>
          <p:nvPr userDrawn="1"/>
        </p:nvSpPr>
        <p:spPr>
          <a:xfrm>
            <a:off x="0" y="0"/>
            <a:ext cx="12192000" cy="1311965"/>
          </a:xfrm>
          <a:prstGeom prst="rect">
            <a:avLst/>
          </a:prstGeom>
          <a:solidFill>
            <a:srgbClr val="FFD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">
            <a:extLst>
              <a:ext uri="{FF2B5EF4-FFF2-40B4-BE49-F238E27FC236}">
                <a16:creationId xmlns:a16="http://schemas.microsoft.com/office/drawing/2014/main" id="{D4AA426A-68B9-3C47-AFEB-D3AC3F0BF8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2026" y="367388"/>
            <a:ext cx="11264900" cy="93132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b="1" i="0">
                <a:latin typeface="Arial Black" panose="020B0A04020102020204" pitchFamily="34" charset="0"/>
              </a:defRPr>
            </a:lvl1pPr>
          </a:lstStyle>
          <a:p>
            <a:r>
              <a:rPr lang="cs-CZ" sz="4000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376903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467392C5-49AE-E548-81A5-FC459F4C385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A9F845A-1646-B040-9BDE-B0949ABAA815}" type="datetime1">
              <a:rPr lang="cs-CZ" smtClean="0"/>
              <a:t>02.02.2023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27EE62BF-0652-CC49-B1C6-740D979D6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A1BE27E5-F9AD-FA40-BB59-77DCC9C5F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7D43A2-98E4-B24E-9228-7624BE346F8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6B4FD313-B4A8-0A46-A50D-B31C9DA87A8E}"/>
              </a:ext>
            </a:extLst>
          </p:cNvPr>
          <p:cNvSpPr/>
          <p:nvPr userDrawn="1"/>
        </p:nvSpPr>
        <p:spPr>
          <a:xfrm>
            <a:off x="0" y="0"/>
            <a:ext cx="12192000" cy="1311965"/>
          </a:xfrm>
          <a:prstGeom prst="rect">
            <a:avLst/>
          </a:prstGeom>
          <a:solidFill>
            <a:srgbClr val="FFD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01BCA978-992E-9541-9BE1-4AF26B9D85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2026" y="367388"/>
            <a:ext cx="11264900" cy="93132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b="1" i="0">
                <a:latin typeface="Arial Black" panose="020B0A04020102020204" pitchFamily="34" charset="0"/>
              </a:defRPr>
            </a:lvl1pPr>
          </a:lstStyle>
          <a:p>
            <a:r>
              <a:rPr lang="cs-CZ" sz="4000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665731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7866500E-7FAE-3947-9DAD-FBA5BC7E95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0C0A0B-5067-DE47-AFC8-F97D18BD4B1F}" type="datetime1">
              <a:rPr lang="cs-CZ" smtClean="0"/>
              <a:t>02.02.2023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358ACE9A-9F8E-CA4C-B782-EFD36998E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A900C6D-9313-3E4C-B392-797DCC38C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7D43A2-98E4-B24E-9228-7624BE346F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2971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CC8F003-A3D3-034D-9720-A29A641DB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56C9885-78EF-7E49-B9B7-55A0262D40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9CB5D9DD-0ECA-C54D-88FB-0C68D8DF3F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430A157-10E2-3A41-9082-3C345EC031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67CFD3-BCAB-884C-9D47-4C8AA78F6E8C}" type="datetime1">
              <a:rPr lang="cs-CZ" smtClean="0"/>
              <a:t>02.02.2023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644CFB0E-3ED7-644D-9D3C-61F36A5F5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B8B83830-1354-2D43-AE7D-380C4FEA2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7D43A2-98E4-B24E-9228-7624BE346F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0881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046E36E-C6D9-964D-B45E-DBD89DD49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25845132-64BF-844A-8C4F-0A043DE08D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7262657-9F70-6F44-BA53-3669D8E34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F32EC5D-74A5-B64D-AAF7-CD3ACB694B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05ACCB-DF1B-A540-A5D2-32650422C0FD}" type="datetime1">
              <a:rPr lang="cs-CZ" smtClean="0"/>
              <a:t>02.02.2023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87C7E311-A125-DB47-B7CE-65018DAA4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F1CC73E3-49F8-B845-AD36-F5386031C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7D43A2-98E4-B24E-9228-7624BE346F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7745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68BBF5F4-3DF4-D44B-9838-6CB84E6AA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555FD67A-23F8-3A4C-8A09-6F2FFDD280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3E14E2A-7861-2E4E-AE70-2C50E156B6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A7EFC59B-10BD-D14D-AB9A-171FF071635D}" type="datetime1">
              <a:rPr lang="cs-CZ" smtClean="0"/>
              <a:pPr/>
              <a:t>02.02.2023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41FCBC8-96E6-C244-ACD4-C5CE32D244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42C4FB4-DF05-094A-A789-D60084923A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157D43A2-98E4-B24E-9228-7624BE346F8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71583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itchFamily="2" charset="2"/>
        <a:buChar char="§"/>
        <a:defRPr sz="2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24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zlin.eu/integrovane-teritorialni-investice-zlinske-aglomerace-pro-obdobi-2021-2027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smascr.cz/pro-mas/krajska-sdruzeni/ks-mas-zlinsky-kraj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sk-zk.cz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projektovezamery.cz/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mailto:david.marecek@kr-zlinsky.cz" TargetMode="Externa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aceeu.cz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otaceeu.cz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taceeu.cz/cs/jak-ziskat-dotaci/vyzvy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zemnidimenze.cz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A464F62-C66D-7747-AE1D-B986173248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4088" y="505509"/>
            <a:ext cx="10681878" cy="1645920"/>
          </a:xfrm>
        </p:spPr>
        <p:txBody>
          <a:bodyPr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cs-CZ" sz="6000" dirty="0" smtClean="0">
                <a:latin typeface="+mj-lt"/>
              </a:rPr>
              <a:t>Kohezní politika, možnosti čerpání dotací z evropských fondů</a:t>
            </a:r>
            <a:endParaRPr lang="cs-CZ" sz="6000" b="1" spc="50" dirty="0">
              <a:latin typeface="+mj-lt"/>
            </a:endParaRP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470C84C-FA25-4B48-8EA5-40D03BC156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3778" y="4599753"/>
            <a:ext cx="9144000" cy="1640337"/>
          </a:xfrm>
        </p:spPr>
        <p:txBody>
          <a:bodyPr anchor="t">
            <a:normAutofit/>
          </a:bodyPr>
          <a:lstStyle/>
          <a:p>
            <a:pPr algn="l"/>
            <a:r>
              <a:rPr lang="cs-CZ" altLang="cs-CZ" i="1" dirty="0" smtClean="0">
                <a:latin typeface="+mj-lt"/>
              </a:rPr>
              <a:t>Ing. </a:t>
            </a:r>
            <a:r>
              <a:rPr lang="cs-CZ" altLang="cs-CZ" b="1" i="1" dirty="0" smtClean="0">
                <a:latin typeface="+mj-lt"/>
              </a:rPr>
              <a:t>David Mareček</a:t>
            </a:r>
          </a:p>
          <a:p>
            <a:pPr algn="l"/>
            <a:r>
              <a:rPr lang="cs-CZ" altLang="cs-CZ" dirty="0" smtClean="0">
                <a:latin typeface="+mj-lt"/>
              </a:rPr>
              <a:t>Odbor strategického rozvoje kraje</a:t>
            </a:r>
          </a:p>
          <a:p>
            <a:pPr algn="l"/>
            <a:r>
              <a:rPr lang="cs-CZ" altLang="cs-CZ" dirty="0" smtClean="0">
                <a:latin typeface="+mj-lt"/>
              </a:rPr>
              <a:t>Krajský úřad Zlínského kraje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1B0ABEF9-ECA7-5A40-B7C6-1FD962DE9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7437" y="5509395"/>
            <a:ext cx="3042271" cy="883240"/>
          </a:xfrm>
          <a:prstGeom prst="rect">
            <a:avLst/>
          </a:prstGeom>
        </p:spPr>
      </p:pic>
      <p:sp>
        <p:nvSpPr>
          <p:cNvPr id="4" name="Obdélník 3"/>
          <p:cNvSpPr/>
          <p:nvPr/>
        </p:nvSpPr>
        <p:spPr>
          <a:xfrm>
            <a:off x="303778" y="6043223"/>
            <a:ext cx="340000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altLang="cs-CZ" sz="2600" b="1" dirty="0"/>
              <a:t>Zlín, 3. února 2023</a:t>
            </a:r>
            <a:endParaRPr lang="cs-CZ" sz="2600" b="1" dirty="0"/>
          </a:p>
        </p:txBody>
      </p:sp>
    </p:spTree>
    <p:extLst>
      <p:ext uri="{BB962C8B-B14F-4D97-AF65-F5344CB8AC3E}">
        <p14:creationId xmlns:p14="http://schemas.microsoft.com/office/powerpoint/2010/main" val="213465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10</a:t>
            </a:fld>
            <a:endParaRPr sz="3600"/>
          </a:p>
        </p:txBody>
      </p:sp>
      <p:sp>
        <p:nvSpPr>
          <p:cNvPr id="148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3000" dirty="0" smtClean="0">
                <a:solidFill>
                  <a:schemeClr val="bg1"/>
                </a:solidFill>
              </a:rPr>
              <a:t>Územní dimenze – </a:t>
            </a:r>
            <a:br>
              <a:rPr lang="cs-CZ" sz="3000" dirty="0" smtClean="0">
                <a:solidFill>
                  <a:schemeClr val="bg1"/>
                </a:solidFill>
              </a:rPr>
            </a:br>
            <a:r>
              <a:rPr lang="cs-CZ" sz="3000" dirty="0" smtClean="0">
                <a:solidFill>
                  <a:schemeClr val="bg1"/>
                </a:solidFill>
              </a:rPr>
              <a:t>ITI Zlínské aglomerace</a:t>
            </a:r>
            <a:endParaRPr sz="3000" dirty="0">
              <a:solidFill>
                <a:schemeClr val="bg1"/>
              </a:solidFill>
            </a:endParaRPr>
          </a:p>
        </p:txBody>
      </p:sp>
      <p:sp>
        <p:nvSpPr>
          <p:cNvPr id="6" name="Zástupný symbol pro obsah 1"/>
          <p:cNvSpPr txBox="1">
            <a:spLocks/>
          </p:cNvSpPr>
          <p:nvPr/>
        </p:nvSpPr>
        <p:spPr>
          <a:xfrm>
            <a:off x="7777018" y="1368292"/>
            <a:ext cx="4304146" cy="506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cs-CZ" sz="2000" b="1" i="1" dirty="0" smtClean="0"/>
              <a:t>cca 2 mld. Kč dotací z EU: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1800" i="1" dirty="0" smtClean="0"/>
              <a:t>15 výzev IROP (976 mil. Kč)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1800" i="1" dirty="0" smtClean="0"/>
              <a:t>1 výzva OP TAK (100 – 150 mil. Kč)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1800" i="1" dirty="0" smtClean="0"/>
              <a:t>1 výzva OP JAK (cca 180 mil. Kč),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1800" i="1" dirty="0" smtClean="0"/>
              <a:t>2 výzvy OP D (500 mil. Kč),</a:t>
            </a:r>
          </a:p>
          <a:p>
            <a:pPr>
              <a:lnSpc>
                <a:spcPct val="100000"/>
              </a:lnSpc>
            </a:pPr>
            <a:r>
              <a:rPr lang="cs-CZ" sz="1800" i="1" dirty="0" smtClean="0"/>
              <a:t>5 výzev OP ŽP (předpoklad 150 – 200 mil. Kč)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cs-CZ" sz="1800" b="1" dirty="0" smtClean="0"/>
              <a:t>sběr projektových záměrů do programových rámců již ukončen, kromě výzvy na MŠ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cs-CZ" sz="1800" b="1" dirty="0"/>
              <a:t>více na </a:t>
            </a:r>
            <a:r>
              <a:rPr lang="cs-CZ" sz="1800" b="1" dirty="0">
                <a:hlinkClick r:id="rId3"/>
              </a:rPr>
              <a:t>https://</a:t>
            </a:r>
            <a:r>
              <a:rPr lang="cs-CZ" sz="1800" b="1" dirty="0" smtClean="0">
                <a:hlinkClick r:id="rId3"/>
              </a:rPr>
              <a:t>www.zlin.eu/integrovane-teritorialni-investice-zlinske-aglomerace-pro-obdobi-2021-2027</a:t>
            </a:r>
            <a:r>
              <a:rPr lang="cs-CZ" sz="1800" b="1" dirty="0" smtClean="0"/>
              <a:t> 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027" y="1328210"/>
            <a:ext cx="7262628" cy="5529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72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11</a:t>
            </a:fld>
            <a:endParaRPr sz="3600"/>
          </a:p>
        </p:txBody>
      </p:sp>
      <p:sp>
        <p:nvSpPr>
          <p:cNvPr id="148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3000" dirty="0" smtClean="0">
                <a:solidFill>
                  <a:schemeClr val="bg1"/>
                </a:solidFill>
              </a:rPr>
              <a:t>Územní dimenze – </a:t>
            </a:r>
            <a:br>
              <a:rPr lang="cs-CZ" sz="3000" dirty="0" smtClean="0">
                <a:solidFill>
                  <a:schemeClr val="bg1"/>
                </a:solidFill>
              </a:rPr>
            </a:br>
            <a:r>
              <a:rPr lang="cs-CZ" sz="3000" dirty="0" smtClean="0">
                <a:solidFill>
                  <a:schemeClr val="bg1"/>
                </a:solidFill>
              </a:rPr>
              <a:t>CLLD – komunitně vedený místní rozvoj</a:t>
            </a:r>
            <a:endParaRPr sz="3000" dirty="0">
              <a:solidFill>
                <a:schemeClr val="bg1"/>
              </a:solidFill>
            </a:endParaRPr>
          </a:p>
        </p:txBody>
      </p:sp>
      <p:sp>
        <p:nvSpPr>
          <p:cNvPr id="6" name="Zástupný symbol pro obsah 1"/>
          <p:cNvSpPr txBox="1">
            <a:spLocks/>
          </p:cNvSpPr>
          <p:nvPr/>
        </p:nvSpPr>
        <p:spPr>
          <a:xfrm>
            <a:off x="8682182" y="2536034"/>
            <a:ext cx="3309544" cy="506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r>
              <a:rPr lang="cs-CZ" sz="2000" b="1" i="1" dirty="0" smtClean="0"/>
              <a:t>vlastní alokace, </a:t>
            </a:r>
          </a:p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r>
              <a:rPr lang="cs-CZ" sz="2000" b="1" i="1" dirty="0" smtClean="0"/>
              <a:t>vazba na strategie MAS,</a:t>
            </a:r>
          </a:p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r>
              <a:rPr lang="cs-CZ" sz="2000" b="1" i="1" dirty="0" smtClean="0"/>
              <a:t>samostatné výzvy,</a:t>
            </a:r>
          </a:p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r>
              <a:rPr lang="cs-CZ" sz="2000" b="1" i="1" dirty="0" smtClean="0"/>
              <a:t>podpora z IROP, OPZ+, OPJAK, OPTAK, OPTP, OPŽP a SZP (LEADER)</a:t>
            </a:r>
          </a:p>
          <a:p>
            <a:pPr marL="0" indent="0">
              <a:lnSpc>
                <a:spcPct val="100000"/>
              </a:lnSpc>
              <a:buNone/>
            </a:pPr>
            <a:endParaRPr lang="cs-CZ" sz="2000" dirty="0" smtClean="0"/>
          </a:p>
          <a:p>
            <a:pPr>
              <a:lnSpc>
                <a:spcPct val="100000"/>
              </a:lnSpc>
            </a:pPr>
            <a:endParaRPr lang="cs-CZ" sz="2000" dirty="0" smtClean="0"/>
          </a:p>
        </p:txBody>
      </p:sp>
      <p:pic>
        <p:nvPicPr>
          <p:cNvPr id="2050" name="Picture 2" descr="https://www.mmr.cz/getmedia/3a31f247-f42b-4fc8-8f0b-757681abe2f4/JZ_2021_copy.jpg.asp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376218"/>
            <a:ext cx="8708963" cy="5481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8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12</a:t>
            </a:fld>
            <a:endParaRPr sz="3600"/>
          </a:p>
        </p:txBody>
      </p:sp>
      <p:sp>
        <p:nvSpPr>
          <p:cNvPr id="148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3000" dirty="0" smtClean="0">
                <a:solidFill>
                  <a:schemeClr val="bg1"/>
                </a:solidFill>
              </a:rPr>
              <a:t>Územní dimenze – </a:t>
            </a:r>
            <a:br>
              <a:rPr lang="cs-CZ" sz="3000" dirty="0" smtClean="0">
                <a:solidFill>
                  <a:schemeClr val="bg1"/>
                </a:solidFill>
              </a:rPr>
            </a:br>
            <a:r>
              <a:rPr lang="cs-CZ" sz="3000" dirty="0" smtClean="0">
                <a:solidFill>
                  <a:schemeClr val="bg1"/>
                </a:solidFill>
              </a:rPr>
              <a:t>CLLD – komunitně vedený místní rozvoj</a:t>
            </a:r>
            <a:endParaRPr sz="3000" dirty="0">
              <a:solidFill>
                <a:schemeClr val="bg1"/>
              </a:solidFill>
            </a:endParaRPr>
          </a:p>
        </p:txBody>
      </p:sp>
      <p:sp>
        <p:nvSpPr>
          <p:cNvPr id="6" name="Zástupný symbol pro obsah 1"/>
          <p:cNvSpPr txBox="1">
            <a:spLocks/>
          </p:cNvSpPr>
          <p:nvPr/>
        </p:nvSpPr>
        <p:spPr>
          <a:xfrm>
            <a:off x="8759228" y="1547743"/>
            <a:ext cx="3309544" cy="506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r>
              <a:rPr lang="cs-CZ" sz="2000" b="1" i="1" dirty="0" smtClean="0"/>
              <a:t>Všechny MAS ve Zlínském kraji prošly úspěšně standardizací a mají schválené strategie CLLD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cs-CZ" sz="2000" i="1" dirty="0" smtClean="0"/>
              <a:t>IROP – alokace cca 600 mil. Kč z EU pro MAS ve Zlínském kraji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cs-CZ" sz="2000" i="1" dirty="0" smtClean="0"/>
              <a:t>Více informací k IROP i dalším OP u jednotlivých </a:t>
            </a:r>
            <a:r>
              <a:rPr lang="cs-CZ" sz="2000" i="1" dirty="0"/>
              <a:t>MAS – na </a:t>
            </a:r>
            <a:r>
              <a:rPr lang="cs-CZ" sz="2000" i="1" dirty="0">
                <a:hlinkClick r:id="rId3"/>
              </a:rPr>
              <a:t>https://www.nsmascr.cz/pro-mas/krajska-sdruzeni/ks-mas-zlinsky-kraj</a:t>
            </a:r>
            <a:r>
              <a:rPr lang="cs-CZ" sz="2000" i="1" dirty="0" smtClean="0">
                <a:hlinkClick r:id="rId3"/>
              </a:rPr>
              <a:t>/</a:t>
            </a:r>
            <a:r>
              <a:rPr lang="cs-CZ" sz="2000" i="1" dirty="0" smtClean="0"/>
              <a:t> </a:t>
            </a:r>
          </a:p>
          <a:p>
            <a:pPr>
              <a:lnSpc>
                <a:spcPct val="100000"/>
              </a:lnSpc>
            </a:pPr>
            <a:endParaRPr lang="cs-CZ" sz="2000" dirty="0" smtClean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026" y="1315443"/>
            <a:ext cx="7991546" cy="5546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77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13</a:t>
            </a:fld>
            <a:endParaRPr sz="3600"/>
          </a:p>
        </p:txBody>
      </p:sp>
      <p:sp>
        <p:nvSpPr>
          <p:cNvPr id="148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8642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>
              <a:buSzPct val="100000"/>
            </a:pPr>
            <a:r>
              <a:rPr lang="cs-CZ" sz="3000" dirty="0" smtClean="0">
                <a:solidFill>
                  <a:schemeClr val="bg1"/>
                </a:solidFill>
              </a:rPr>
              <a:t>Územní dimenze</a:t>
            </a:r>
            <a:br>
              <a:rPr lang="cs-CZ" sz="3000" dirty="0" smtClean="0">
                <a:solidFill>
                  <a:schemeClr val="bg1"/>
                </a:solidFill>
              </a:rPr>
            </a:br>
            <a:r>
              <a:rPr lang="cs-CZ" sz="3000" dirty="0" smtClean="0">
                <a:solidFill>
                  <a:schemeClr val="bg1"/>
                </a:solidFill>
              </a:rPr>
              <a:t>RAP – Regionální akční plány (pouze IROP)</a:t>
            </a:r>
            <a:endParaRPr sz="3000" dirty="0">
              <a:solidFill>
                <a:schemeClr val="bg1"/>
              </a:solidFill>
            </a:endParaRPr>
          </a:p>
        </p:txBody>
      </p:sp>
      <p:sp>
        <p:nvSpPr>
          <p:cNvPr id="6" name="Zástupný symbol pro obsah 1"/>
          <p:cNvSpPr txBox="1">
            <a:spLocks/>
          </p:cNvSpPr>
          <p:nvPr/>
        </p:nvSpPr>
        <p:spPr>
          <a:xfrm>
            <a:off x="329663" y="4094337"/>
            <a:ext cx="11264900" cy="506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r>
              <a:rPr lang="cs-CZ" sz="2400" b="1" i="1" dirty="0" smtClean="0"/>
              <a:t>Řešená témata RAP: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střední školství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speciální </a:t>
            </a:r>
            <a:r>
              <a:rPr lang="cs-CZ" sz="2000" dirty="0" smtClean="0"/>
              <a:t>školství (bez vyčleněné alokace pro kraje)</a:t>
            </a:r>
            <a:endParaRPr lang="cs-CZ" sz="2000" dirty="0" smtClean="0"/>
          </a:p>
          <a:p>
            <a:pPr>
              <a:lnSpc>
                <a:spcPct val="100000"/>
              </a:lnSpc>
            </a:pPr>
            <a:r>
              <a:rPr lang="cs-CZ" sz="2000" dirty="0" err="1" smtClean="0"/>
              <a:t>deinstitucionalizace</a:t>
            </a:r>
            <a:r>
              <a:rPr lang="cs-CZ" sz="2000" dirty="0" smtClean="0"/>
              <a:t> sociálních služeb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silnice II. tříd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zdravotnická záchranná služba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026" y="1751910"/>
            <a:ext cx="10221772" cy="2125531"/>
          </a:xfrm>
          <a:prstGeom prst="rect">
            <a:avLst/>
          </a:prstGeom>
        </p:spPr>
      </p:pic>
      <p:sp>
        <p:nvSpPr>
          <p:cNvPr id="2" name="Obdélník 1"/>
          <p:cNvSpPr/>
          <p:nvPr/>
        </p:nvSpPr>
        <p:spPr>
          <a:xfrm>
            <a:off x="422026" y="1399741"/>
            <a:ext cx="46067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i="1" dirty="0"/>
              <a:t>Územní dimenze alokace IROP 21+ v Kč:</a:t>
            </a:r>
          </a:p>
        </p:txBody>
      </p:sp>
    </p:spTree>
    <p:extLst>
      <p:ext uri="{BB962C8B-B14F-4D97-AF65-F5344CB8AC3E}">
        <p14:creationId xmlns:p14="http://schemas.microsoft.com/office/powerpoint/2010/main" val="263931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14</a:t>
            </a:fld>
            <a:endParaRPr sz="3600"/>
          </a:p>
        </p:txBody>
      </p:sp>
      <p:sp>
        <p:nvSpPr>
          <p:cNvPr id="148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8642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>
              <a:buSzPct val="100000"/>
            </a:pPr>
            <a:r>
              <a:rPr lang="cs-CZ" sz="3000" dirty="0" smtClean="0">
                <a:solidFill>
                  <a:schemeClr val="bg1"/>
                </a:solidFill>
              </a:rPr>
              <a:t>Územní dimenze</a:t>
            </a:r>
            <a:br>
              <a:rPr lang="cs-CZ" sz="3000" dirty="0" smtClean="0">
                <a:solidFill>
                  <a:schemeClr val="bg1"/>
                </a:solidFill>
              </a:rPr>
            </a:br>
            <a:r>
              <a:rPr lang="cs-CZ" sz="3000" dirty="0" smtClean="0">
                <a:solidFill>
                  <a:schemeClr val="bg1"/>
                </a:solidFill>
              </a:rPr>
              <a:t>RAP a RSK (Regionální stálá konference) ve Zlínském kraji</a:t>
            </a:r>
            <a:endParaRPr sz="3000" dirty="0">
              <a:solidFill>
                <a:schemeClr val="bg1"/>
              </a:solidFill>
            </a:endParaRPr>
          </a:p>
        </p:txBody>
      </p:sp>
      <p:sp>
        <p:nvSpPr>
          <p:cNvPr id="6" name="Zástupný symbol pro obsah 1"/>
          <p:cNvSpPr txBox="1">
            <a:spLocks/>
          </p:cNvSpPr>
          <p:nvPr/>
        </p:nvSpPr>
        <p:spPr>
          <a:xfrm>
            <a:off x="422026" y="1341896"/>
            <a:ext cx="11264900" cy="506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cs-CZ" sz="2400" b="1" i="1" dirty="0" smtClean="0"/>
              <a:t>RAP pro Zlínský kraj – schváleno RSK 30. 6. 2022 a 23. 11. 2022: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1800" b="1" dirty="0" smtClean="0"/>
              <a:t>střední školství </a:t>
            </a:r>
            <a:r>
              <a:rPr lang="cs-CZ" sz="1800" dirty="0" smtClean="0"/>
              <a:t>– cca 223 mil. Kč z EU, resp. 289 mil. Kč (130 % alokace), v přípravě 11 škol zřizovaných krajem + 6 jiných zřizovatelů, 4 již předloženy do vyhlášené výzvy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1800" b="1" dirty="0" smtClean="0"/>
              <a:t>speciální školství </a:t>
            </a:r>
            <a:r>
              <a:rPr lang="cs-CZ" sz="1800" dirty="0" smtClean="0"/>
              <a:t>– alokace pro Zlínský kraj není stanovena, výzva očekávaná v 06/2023, soutěž projektů zařazených do RAP (obdobně jako u MAP)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1800" b="1" dirty="0" err="1" smtClean="0"/>
              <a:t>deinstitucionalizace</a:t>
            </a:r>
            <a:r>
              <a:rPr lang="cs-CZ" sz="1800" b="1" dirty="0" smtClean="0"/>
              <a:t> sociálních služeb </a:t>
            </a:r>
            <a:r>
              <a:rPr lang="cs-CZ" sz="1800" dirty="0" smtClean="0"/>
              <a:t>– cca 465 mil. Kč z EU, resp. 604 mil. Kč (130 % alokace), do seznamu zařazeno 13 záměrů kraje (jeho organizací) a Sociálních služeb Města Kroměříže, výzva očekávaná v 04/2023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1800" b="1" dirty="0" smtClean="0"/>
              <a:t>silnice II. tříd </a:t>
            </a:r>
            <a:r>
              <a:rPr lang="cs-CZ" sz="1800" dirty="0" smtClean="0"/>
              <a:t>– cca 618 mil. Kč z EU, resp. 803 mil. Kč (130 % alokace), v přípravě 6 projektů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1800" b="1" dirty="0" smtClean="0"/>
              <a:t>zdravotnická záchranná služba </a:t>
            </a:r>
            <a:r>
              <a:rPr lang="cs-CZ" sz="1800" dirty="0" smtClean="0"/>
              <a:t>– cca 105 mil. Kč z EU, resp. 136 mil. Kč (130 % alokace), 3 projekty Zdravotnické záchranné služby Zlínského kraje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cs-CZ" sz="1800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2400" b="1" i="1" dirty="0" smtClean="0"/>
              <a:t>RSK ve Zlínském kraji (</a:t>
            </a:r>
            <a:r>
              <a:rPr lang="cs-CZ" sz="2400" b="1" i="1" dirty="0" smtClean="0">
                <a:hlinkClick r:id="rId3"/>
              </a:rPr>
              <a:t>www.rsk-zk.cz</a:t>
            </a:r>
            <a:r>
              <a:rPr lang="cs-CZ" sz="2400" b="1" i="1" dirty="0" smtClean="0"/>
              <a:t>):</a:t>
            </a:r>
            <a:endParaRPr lang="cs-CZ" sz="2400" b="1" i="1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1800" dirty="0" smtClean="0"/>
              <a:t>platforma </a:t>
            </a:r>
            <a:r>
              <a:rPr lang="cs-CZ" sz="1800" dirty="0"/>
              <a:t>pro koordinaci a plánování integrovaných nástrojů, implementaci územní dimenze a spolupráci mezi významnými regionálními aktéry v tématech souvisejících s využitím fondů EU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1800" dirty="0" smtClean="0"/>
              <a:t>zahrnuje pracovní skupiny Vzdělávání, SMART Region, Cestovní ruch a Absorpční kapacita</a:t>
            </a:r>
          </a:p>
        </p:txBody>
      </p:sp>
    </p:spTree>
    <p:extLst>
      <p:ext uri="{BB962C8B-B14F-4D97-AF65-F5344CB8AC3E}">
        <p14:creationId xmlns:p14="http://schemas.microsoft.com/office/powerpoint/2010/main" val="29127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15</a:t>
            </a:fld>
            <a:endParaRPr sz="3600"/>
          </a:p>
        </p:txBody>
      </p:sp>
      <p:sp>
        <p:nvSpPr>
          <p:cNvPr id="148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3000" dirty="0" smtClean="0">
                <a:solidFill>
                  <a:schemeClr val="bg1"/>
                </a:solidFill>
              </a:rPr>
              <a:t>NÁRODNÍ PLÁN OBNOVY (NPO)</a:t>
            </a:r>
            <a:endParaRPr sz="3000" dirty="0">
              <a:solidFill>
                <a:schemeClr val="bg1"/>
              </a:solidFill>
            </a:endParaRPr>
          </a:p>
        </p:txBody>
      </p:sp>
      <p:sp>
        <p:nvSpPr>
          <p:cNvPr id="6" name="Zástupný symbol pro obsah 1"/>
          <p:cNvSpPr txBox="1">
            <a:spLocks/>
          </p:cNvSpPr>
          <p:nvPr/>
        </p:nvSpPr>
        <p:spPr>
          <a:xfrm>
            <a:off x="422026" y="1396000"/>
            <a:ext cx="11264900" cy="506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cs-CZ" sz="2000" b="1" dirty="0" smtClean="0"/>
              <a:t>NPO</a:t>
            </a:r>
            <a:r>
              <a:rPr lang="cs-CZ" sz="2000" dirty="0" smtClean="0"/>
              <a:t> = souhrn reforem a investic na podporu odolnosti a oživení, tj. zmírnění dopadu pandemie COVID, zvýšení udržitelnosti a ekonomiky a společnosti a příprava na výzvy zelené a digitální transformace. Celkem k dispozici pro ČR </a:t>
            </a:r>
            <a:r>
              <a:rPr lang="cs-CZ" sz="2000" b="1" dirty="0" smtClean="0"/>
              <a:t>cca 179 + dodatečných 14 + 16,7 mld. Kč.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2000" b="1" dirty="0" smtClean="0"/>
              <a:t>Pilíře a jejich relevance pro Zlínský kraj: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cs-CZ" sz="1800" b="1" dirty="0" smtClean="0"/>
              <a:t>Digitální transformace </a:t>
            </a:r>
            <a:r>
              <a:rPr lang="cs-CZ" sz="1800" dirty="0" smtClean="0"/>
              <a:t>– </a:t>
            </a:r>
            <a:r>
              <a:rPr lang="cs-CZ" sz="1800" dirty="0" err="1" smtClean="0"/>
              <a:t>eGovernment</a:t>
            </a:r>
            <a:r>
              <a:rPr lang="cs-CZ" sz="1800" dirty="0" smtClean="0"/>
              <a:t>, </a:t>
            </a:r>
            <a:r>
              <a:rPr lang="cs-CZ" sz="1800" b="1" u="sng" dirty="0" smtClean="0"/>
              <a:t>5G sítě</a:t>
            </a:r>
            <a:r>
              <a:rPr lang="cs-CZ" sz="1800" dirty="0" smtClean="0"/>
              <a:t>, podpora inovativních start-</a:t>
            </a:r>
            <a:r>
              <a:rPr lang="cs-CZ" sz="1800" dirty="0" err="1" smtClean="0"/>
              <a:t>upů</a:t>
            </a:r>
            <a:r>
              <a:rPr lang="cs-CZ" sz="1800" dirty="0" smtClean="0"/>
              <a:t>, …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cs-CZ" sz="1800" b="1" dirty="0" smtClean="0"/>
              <a:t>Fyzická infrastruktura a zelená </a:t>
            </a:r>
            <a:r>
              <a:rPr lang="cs-CZ" sz="1800" b="1" dirty="0" err="1" smtClean="0"/>
              <a:t>tranzice</a:t>
            </a:r>
            <a:r>
              <a:rPr lang="cs-CZ" sz="1800" b="1" dirty="0" smtClean="0"/>
              <a:t> </a:t>
            </a:r>
            <a:r>
              <a:rPr lang="cs-CZ" sz="1800" dirty="0" smtClean="0"/>
              <a:t>– krajské a obecní </a:t>
            </a:r>
            <a:r>
              <a:rPr lang="cs-CZ" sz="1800" b="1" u="sng" dirty="0" err="1" smtClean="0"/>
              <a:t>brownfieldy</a:t>
            </a:r>
            <a:r>
              <a:rPr lang="cs-CZ" sz="1800" dirty="0" smtClean="0"/>
              <a:t>, snižování </a:t>
            </a:r>
            <a:r>
              <a:rPr lang="cs-CZ" sz="1800" dirty="0" err="1" smtClean="0"/>
              <a:t>energ</a:t>
            </a:r>
            <a:r>
              <a:rPr lang="cs-CZ" sz="1800" dirty="0" smtClean="0"/>
              <a:t>. náročnosti veř. osvětlení a budov, distribuce tepla, elektromobily, H2 vozidla, revitalizace budov, adaptace na klimatickou změnu, recyklační infrastruktura…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cs-CZ" sz="1800" b="1" dirty="0" smtClean="0"/>
              <a:t>Vzdělávání a trh práce </a:t>
            </a:r>
            <a:r>
              <a:rPr lang="cs-CZ" sz="1800" dirty="0" smtClean="0"/>
              <a:t>– digitalizace na ZŠ, SŠ, kapacity předškolního vzdělávání, modernizace soc. služeb…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cs-CZ" sz="1800" b="1" dirty="0" smtClean="0"/>
              <a:t>Instituce a regulace a podpora podnikání v reakci na COVID 19 </a:t>
            </a:r>
            <a:r>
              <a:rPr lang="cs-CZ" sz="1800" dirty="0" smtClean="0"/>
              <a:t>– podpora přípravy projektů, rozvoj kulturního a kreativního sektoru (</a:t>
            </a:r>
            <a:r>
              <a:rPr lang="cs-CZ" sz="1800" b="1" u="sng" dirty="0" smtClean="0"/>
              <a:t>kulturní a kreativní centra, mapování a strategie kulturních a kreativních odvětví</a:t>
            </a:r>
            <a:r>
              <a:rPr lang="cs-CZ" sz="1800" dirty="0" smtClean="0"/>
              <a:t>)…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cs-CZ" sz="1800" b="1" dirty="0" smtClean="0"/>
              <a:t>Výzkum, vývoj a inovace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cs-CZ" sz="1800" b="1" dirty="0" smtClean="0"/>
              <a:t>Zdraví a odolnost obyvatel </a:t>
            </a:r>
            <a:r>
              <a:rPr lang="cs-CZ" sz="1800" dirty="0" smtClean="0"/>
              <a:t>– dostupnost a rozvoj komplexní rehabilitační péče, centra     specializované péče (</a:t>
            </a:r>
            <a:r>
              <a:rPr lang="cs-CZ" sz="1800" dirty="0" err="1" smtClean="0"/>
              <a:t>hematoonkologické</a:t>
            </a:r>
            <a:r>
              <a:rPr lang="cs-CZ" sz="1800" dirty="0" smtClean="0"/>
              <a:t> a onkologické)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endParaRPr lang="cs-CZ" sz="1600" dirty="0" smtClean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cs-CZ" sz="2000" dirty="0" smtClean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cs-CZ" sz="1600" dirty="0" smtClean="0"/>
          </a:p>
        </p:txBody>
      </p:sp>
    </p:spTree>
    <p:extLst>
      <p:ext uri="{BB962C8B-B14F-4D97-AF65-F5344CB8AC3E}">
        <p14:creationId xmlns:p14="http://schemas.microsoft.com/office/powerpoint/2010/main" val="378013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16</a:t>
            </a:fld>
            <a:endParaRPr sz="3600"/>
          </a:p>
        </p:txBody>
      </p:sp>
      <p:sp>
        <p:nvSpPr>
          <p:cNvPr id="148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3000" dirty="0" smtClean="0">
                <a:solidFill>
                  <a:schemeClr val="bg1"/>
                </a:solidFill>
              </a:rPr>
              <a:t>NÁRODNÍ PLÁN OBNOVY</a:t>
            </a:r>
            <a:br>
              <a:rPr lang="cs-CZ" sz="3000" dirty="0" smtClean="0">
                <a:solidFill>
                  <a:schemeClr val="bg1"/>
                </a:solidFill>
              </a:rPr>
            </a:br>
            <a:r>
              <a:rPr lang="cs-CZ" sz="3000" dirty="0" smtClean="0">
                <a:solidFill>
                  <a:schemeClr val="bg1"/>
                </a:solidFill>
              </a:rPr>
              <a:t>Nově navrhované komponenty</a:t>
            </a:r>
            <a:endParaRPr sz="3000" dirty="0">
              <a:solidFill>
                <a:schemeClr val="bg1"/>
              </a:solidFill>
            </a:endParaRPr>
          </a:p>
        </p:txBody>
      </p:sp>
      <p:sp>
        <p:nvSpPr>
          <p:cNvPr id="6" name="Zástupný symbol pro obsah 1"/>
          <p:cNvSpPr txBox="1">
            <a:spLocks/>
          </p:cNvSpPr>
          <p:nvPr/>
        </p:nvSpPr>
        <p:spPr>
          <a:xfrm>
            <a:off x="422026" y="1506832"/>
            <a:ext cx="11264900" cy="506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r>
              <a:rPr lang="cs-CZ" sz="2400" b="1" i="1" dirty="0" smtClean="0"/>
              <a:t>Jde zatím o předběžné návrhy, relevantní pro kraj a obce (leden 2023):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výměna plynových kotlů u nízkopříjmových domácností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infrastruktura pro energetické využití odpadů</a:t>
            </a:r>
          </a:p>
          <a:p>
            <a:pPr>
              <a:lnSpc>
                <a:spcPct val="100000"/>
              </a:lnSpc>
            </a:pPr>
            <a:r>
              <a:rPr lang="cs-CZ" sz="2000" b="1" dirty="0" smtClean="0"/>
              <a:t>transformace cestovního ruchu – digitalizace a energetické úspory u památkových objektů, lyžařských středisek, lázeňství, ubytovacích zařízení, parkování, aquaparků, koupališť – </a:t>
            </a:r>
            <a:r>
              <a:rPr lang="cs-CZ" sz="2000" b="1" u="sng" dirty="0" smtClean="0"/>
              <a:t>aktuálně sbíráme pro MMR projektové záměry do 10. 2. 2023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finanční nástroje pro výstavbu nájemního bydlení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podpora přípravy projektů veřejných investic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transformace pobytových zařízení pro ohrožené děti a rodiny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adaptace školních programů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geriatrické ambulance a následná péče</a:t>
            </a:r>
            <a:endParaRPr lang="cs-CZ" sz="1600" dirty="0" smtClean="0"/>
          </a:p>
          <a:p>
            <a:pPr>
              <a:lnSpc>
                <a:spcPct val="100000"/>
              </a:lnSpc>
            </a:pPr>
            <a:endParaRPr lang="cs-CZ" sz="2000" dirty="0" smtClean="0"/>
          </a:p>
          <a:p>
            <a:pPr>
              <a:lnSpc>
                <a:spcPct val="100000"/>
              </a:lnSpc>
            </a:pPr>
            <a:endParaRPr lang="cs-CZ" sz="1600" dirty="0" smtClean="0"/>
          </a:p>
        </p:txBody>
      </p:sp>
    </p:spTree>
    <p:extLst>
      <p:ext uri="{BB962C8B-B14F-4D97-AF65-F5344CB8AC3E}">
        <p14:creationId xmlns:p14="http://schemas.microsoft.com/office/powerpoint/2010/main" val="243482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17</a:t>
            </a:fld>
            <a:endParaRPr sz="3600"/>
          </a:p>
        </p:txBody>
      </p:sp>
      <p:sp>
        <p:nvSpPr>
          <p:cNvPr id="148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3000" dirty="0" smtClean="0">
                <a:solidFill>
                  <a:schemeClr val="bg1"/>
                </a:solidFill>
              </a:rPr>
              <a:t>INFORMAČNÍ SYSTÉM PROJEKTOVÝCH ZÁMĚRŮ (ISPZ)</a:t>
            </a:r>
            <a:endParaRPr sz="3000" dirty="0">
              <a:solidFill>
                <a:schemeClr val="bg1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8449" y="3517546"/>
            <a:ext cx="7854580" cy="3340454"/>
          </a:xfrm>
          <a:prstGeom prst="rect">
            <a:avLst/>
          </a:prstGeom>
        </p:spPr>
      </p:pic>
      <p:sp>
        <p:nvSpPr>
          <p:cNvPr id="6" name="Zástupný symbol pro obsah 1"/>
          <p:cNvSpPr txBox="1">
            <a:spLocks/>
          </p:cNvSpPr>
          <p:nvPr/>
        </p:nvSpPr>
        <p:spPr>
          <a:xfrm>
            <a:off x="422026" y="1396000"/>
            <a:ext cx="11264900" cy="26772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cs-CZ" sz="2400" b="1" i="1" dirty="0" smtClean="0">
                <a:hlinkClick r:id="rId4"/>
              </a:rPr>
              <a:t>https</a:t>
            </a:r>
            <a:r>
              <a:rPr lang="cs-CZ" sz="2400" b="1" i="1" dirty="0">
                <a:hlinkClick r:id="rId4"/>
              </a:rPr>
              <a:t>://www.projektovezamery.cz</a:t>
            </a:r>
            <a:r>
              <a:rPr lang="cs-CZ" sz="2400" b="1" i="1" dirty="0" smtClean="0">
                <a:hlinkClick r:id="rId4"/>
              </a:rPr>
              <a:t>/</a:t>
            </a:r>
            <a:endParaRPr lang="cs-CZ" sz="2400" b="1" i="1" dirty="0" smtClean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1800" dirty="0" smtClean="0"/>
              <a:t>provozuje MMR, přihlašování přes JIP, NIA nebo ISDS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1800" dirty="0" smtClean="0"/>
              <a:t>není provázán se systémy předkládání žádostí (MS2021+) či národních dotačních titulů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1800" dirty="0" smtClean="0"/>
              <a:t>za území ZLK obsahuje záměry sbírané sekretariátem RSK v letech 2016 – 2018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1800" dirty="0" smtClean="0"/>
              <a:t>MMR řeší aktualizaci, do budoucna předpokládáme návaznost na národní dotační tituly a </a:t>
            </a:r>
            <a:r>
              <a:rPr lang="cs-CZ" sz="1800" b="1" dirty="0" smtClean="0"/>
              <a:t>jsme připraveni pomoci s aktualizací či vyplněním nových záměrů obcí či jiných nositelů v ZLK do systému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216022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E52FA94F-0539-5D48-AA3C-3C74ED6243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406400"/>
            <a:ext cx="11336482" cy="2466109"/>
          </a:xfrm>
        </p:spPr>
        <p:txBody>
          <a:bodyPr/>
          <a:lstStyle/>
          <a:p>
            <a:r>
              <a:rPr lang="cs-CZ" sz="9000" dirty="0" smtClean="0"/>
              <a:t>Děkuji </a:t>
            </a:r>
            <a:r>
              <a:rPr lang="cs-CZ" sz="9000" dirty="0"/>
              <a:t/>
            </a:r>
            <a:br>
              <a:rPr lang="cs-CZ" sz="9000" dirty="0"/>
            </a:br>
            <a:r>
              <a:rPr lang="cs-CZ" sz="9000" dirty="0"/>
              <a:t>za </a:t>
            </a:r>
            <a:r>
              <a:rPr lang="cs-CZ" sz="9000" dirty="0" smtClean="0"/>
              <a:t>pozornost </a:t>
            </a:r>
            <a:r>
              <a:rPr lang="cs-CZ" sz="6000" dirty="0" smtClean="0"/>
              <a:t/>
            </a:r>
            <a:br>
              <a:rPr lang="cs-CZ" sz="6000" dirty="0" smtClean="0"/>
            </a:br>
            <a:r>
              <a:rPr lang="cs-CZ" sz="4000" dirty="0" smtClean="0"/>
              <a:t>(a spolupráci při zjišťování absorpční kapacity v kraji)</a:t>
            </a:r>
            <a:endParaRPr lang="cs-CZ" sz="4000" dirty="0"/>
          </a:p>
        </p:txBody>
      </p:sp>
      <p:sp>
        <p:nvSpPr>
          <p:cNvPr id="7" name="Podnadpis 2">
            <a:extLst>
              <a:ext uri="{FF2B5EF4-FFF2-40B4-BE49-F238E27FC236}">
                <a16:creationId xmlns:a16="http://schemas.microsoft.com/office/drawing/2014/main" id="{A470C84C-FA25-4B48-8EA5-40D03BC156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3778" y="4599753"/>
            <a:ext cx="9144000" cy="1640337"/>
          </a:xfrm>
        </p:spPr>
        <p:txBody>
          <a:bodyPr anchor="t">
            <a:normAutofit/>
          </a:bodyPr>
          <a:lstStyle/>
          <a:p>
            <a:pPr algn="l"/>
            <a:r>
              <a:rPr lang="cs-CZ" altLang="cs-CZ" i="1" dirty="0" smtClean="0">
                <a:latin typeface="+mj-lt"/>
              </a:rPr>
              <a:t>Ing. </a:t>
            </a:r>
            <a:r>
              <a:rPr lang="cs-CZ" altLang="cs-CZ" b="1" i="1" dirty="0" smtClean="0">
                <a:latin typeface="+mj-lt"/>
              </a:rPr>
              <a:t>David Mareček</a:t>
            </a:r>
          </a:p>
          <a:p>
            <a:pPr algn="l"/>
            <a:r>
              <a:rPr lang="cs-CZ" altLang="cs-CZ" dirty="0" smtClean="0">
                <a:latin typeface="+mj-lt"/>
              </a:rPr>
              <a:t>Odbor strategického rozvoje kraje</a:t>
            </a:r>
          </a:p>
          <a:p>
            <a:pPr algn="l"/>
            <a:r>
              <a:rPr lang="cs-CZ" altLang="cs-CZ" dirty="0" smtClean="0">
                <a:latin typeface="+mj-lt"/>
              </a:rPr>
              <a:t>Krajský úřad Zlínského kraje</a:t>
            </a:r>
          </a:p>
          <a:p>
            <a:pPr algn="l"/>
            <a:r>
              <a:rPr lang="cs-CZ" altLang="cs-CZ" dirty="0" smtClean="0">
                <a:latin typeface="+mj-lt"/>
                <a:hlinkClick r:id="rId2"/>
              </a:rPr>
              <a:t>david.marecek@kr-zlinsky.cz</a:t>
            </a:r>
            <a:r>
              <a:rPr lang="cs-CZ" altLang="cs-CZ" dirty="0" smtClean="0">
                <a:latin typeface="+mj-lt"/>
              </a:rPr>
              <a:t>, 577 043 413</a:t>
            </a:r>
          </a:p>
        </p:txBody>
      </p:sp>
    </p:spTree>
    <p:extLst>
      <p:ext uri="{BB962C8B-B14F-4D97-AF65-F5344CB8AC3E}">
        <p14:creationId xmlns:p14="http://schemas.microsoft.com/office/powerpoint/2010/main" val="265371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2</a:t>
            </a:fld>
            <a:endParaRPr sz="3600"/>
          </a:p>
        </p:txBody>
      </p:sp>
      <p:sp>
        <p:nvSpPr>
          <p:cNvPr id="148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3"/>
            <a:ext cx="11264900" cy="53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3000" dirty="0" smtClean="0">
                <a:solidFill>
                  <a:schemeClr val="bg1"/>
                </a:solidFill>
              </a:rPr>
              <a:t>Možnosti čerpání dotací z evropských fondů</a:t>
            </a:r>
            <a:endParaRPr sz="3000" dirty="0">
              <a:solidFill>
                <a:schemeClr val="bg1"/>
              </a:solidFill>
            </a:endParaRPr>
          </a:p>
        </p:txBody>
      </p:sp>
      <p:sp>
        <p:nvSpPr>
          <p:cNvPr id="2" name="Bublinový popisek se šipkou doprava 1"/>
          <p:cNvSpPr/>
          <p:nvPr/>
        </p:nvSpPr>
        <p:spPr>
          <a:xfrm>
            <a:off x="489527" y="1403947"/>
            <a:ext cx="3297382" cy="2660073"/>
          </a:xfrm>
          <a:prstGeom prst="rightArrowCallout">
            <a:avLst/>
          </a:prstGeom>
          <a:solidFill>
            <a:srgbClr val="FFD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Kohezní politika EU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7" name="Bublinový popisek se šipkou doprava 6"/>
          <p:cNvSpPr/>
          <p:nvPr/>
        </p:nvSpPr>
        <p:spPr>
          <a:xfrm>
            <a:off x="489527" y="4188702"/>
            <a:ext cx="3297382" cy="900546"/>
          </a:xfrm>
          <a:prstGeom prst="right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b="1" dirty="0" smtClean="0">
                <a:solidFill>
                  <a:schemeClr val="tx1"/>
                </a:solidFill>
              </a:rPr>
              <a:t>Společná zemědělská politika</a:t>
            </a:r>
            <a:endParaRPr lang="cs-CZ" sz="2000" b="1" dirty="0">
              <a:solidFill>
                <a:schemeClr val="tx1"/>
              </a:solidFill>
            </a:endParaRPr>
          </a:p>
        </p:txBody>
      </p:sp>
      <p:sp>
        <p:nvSpPr>
          <p:cNvPr id="8" name="Bublinový popisek se šipkou doprava 7"/>
          <p:cNvSpPr/>
          <p:nvPr/>
        </p:nvSpPr>
        <p:spPr>
          <a:xfrm>
            <a:off x="489527" y="5269356"/>
            <a:ext cx="3297382" cy="1246908"/>
          </a:xfrm>
          <a:prstGeom prst="right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200" b="1" dirty="0" smtClean="0">
                <a:solidFill>
                  <a:schemeClr val="tx1"/>
                </a:solidFill>
              </a:rPr>
              <a:t>Další nástroje a iniciativy EU</a:t>
            </a:r>
            <a:endParaRPr lang="cs-CZ" sz="2200" b="1" dirty="0">
              <a:solidFill>
                <a:schemeClr val="tx1"/>
              </a:solidFill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3943972" y="1403937"/>
            <a:ext cx="3943927" cy="1274618"/>
          </a:xfrm>
          <a:prstGeom prst="rect">
            <a:avLst/>
          </a:prstGeom>
          <a:solidFill>
            <a:srgbClr val="FFD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tx1"/>
                </a:solidFill>
              </a:rPr>
              <a:t>operační programy administrované ministerstvy v ČR </a:t>
            </a:r>
            <a:r>
              <a:rPr lang="cs-CZ" dirty="0" smtClean="0">
                <a:solidFill>
                  <a:schemeClr val="tx1"/>
                </a:solidFill>
              </a:rPr>
              <a:t>(IROP, OPŽP, OPJAK, OPZ+, OPTAK, OPTP, OPD…)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8007925" y="1422406"/>
            <a:ext cx="3943930" cy="1274618"/>
          </a:xfrm>
          <a:prstGeom prst="rect">
            <a:avLst/>
          </a:prstGeom>
          <a:solidFill>
            <a:srgbClr val="FFD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tx1"/>
                </a:solidFill>
              </a:rPr>
              <a:t>programy evropské územní spolupráce </a:t>
            </a:r>
          </a:p>
          <a:p>
            <a:pPr algn="ctr"/>
            <a:r>
              <a:rPr lang="cs-CZ" dirty="0" smtClean="0">
                <a:solidFill>
                  <a:schemeClr val="tx1"/>
                </a:solidFill>
              </a:rPr>
              <a:t>(</a:t>
            </a:r>
            <a:r>
              <a:rPr lang="cs-CZ" dirty="0" err="1" smtClean="0">
                <a:solidFill>
                  <a:schemeClr val="tx1"/>
                </a:solidFill>
              </a:rPr>
              <a:t>Interreg</a:t>
            </a:r>
            <a:r>
              <a:rPr lang="cs-CZ" dirty="0" smtClean="0">
                <a:solidFill>
                  <a:schemeClr val="tx1"/>
                </a:solidFill>
              </a:rPr>
              <a:t> SR – ČR, </a:t>
            </a:r>
            <a:r>
              <a:rPr lang="cs-CZ" dirty="0" err="1" smtClean="0">
                <a:solidFill>
                  <a:schemeClr val="tx1"/>
                </a:solidFill>
              </a:rPr>
              <a:t>Central</a:t>
            </a:r>
            <a:r>
              <a:rPr lang="cs-CZ" dirty="0" smtClean="0">
                <a:solidFill>
                  <a:schemeClr val="tx1"/>
                </a:solidFill>
              </a:rPr>
              <a:t> </a:t>
            </a:r>
            <a:r>
              <a:rPr lang="cs-CZ" dirty="0" err="1" smtClean="0">
                <a:solidFill>
                  <a:schemeClr val="tx1"/>
                </a:solidFill>
              </a:rPr>
              <a:t>Europe</a:t>
            </a:r>
            <a:r>
              <a:rPr lang="cs-CZ" dirty="0" smtClean="0">
                <a:solidFill>
                  <a:schemeClr val="tx1"/>
                </a:solidFill>
              </a:rPr>
              <a:t>, </a:t>
            </a:r>
            <a:r>
              <a:rPr lang="cs-CZ" dirty="0" err="1" smtClean="0">
                <a:solidFill>
                  <a:schemeClr val="tx1"/>
                </a:solidFill>
              </a:rPr>
              <a:t>Danube</a:t>
            </a:r>
            <a:r>
              <a:rPr lang="cs-CZ" dirty="0" smtClean="0">
                <a:solidFill>
                  <a:schemeClr val="tx1"/>
                </a:solidFill>
              </a:rPr>
              <a:t>, </a:t>
            </a:r>
            <a:r>
              <a:rPr lang="cs-CZ" dirty="0" err="1" smtClean="0">
                <a:solidFill>
                  <a:schemeClr val="tx1"/>
                </a:solidFill>
              </a:rPr>
              <a:t>Europe</a:t>
            </a:r>
            <a:r>
              <a:rPr lang="cs-CZ" dirty="0" smtClean="0">
                <a:solidFill>
                  <a:schemeClr val="tx1"/>
                </a:solidFill>
              </a:rPr>
              <a:t>, ESPON)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0" name="Zástupný symbol pro obsah 1"/>
          <p:cNvSpPr txBox="1">
            <a:spLocks/>
          </p:cNvSpPr>
          <p:nvPr/>
        </p:nvSpPr>
        <p:spPr>
          <a:xfrm>
            <a:off x="422026" y="783448"/>
            <a:ext cx="11264900" cy="506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cs-CZ" sz="2400" b="1" i="1" dirty="0" smtClean="0"/>
              <a:t>Kompletní informace naleznete na </a:t>
            </a:r>
            <a:r>
              <a:rPr lang="cs-CZ" sz="2400" b="1" i="1" dirty="0" smtClean="0">
                <a:hlinkClick r:id="rId3"/>
              </a:rPr>
              <a:t>www.dotaceeu.cz</a:t>
            </a:r>
            <a:r>
              <a:rPr lang="cs-CZ" sz="2400" b="1" i="1" dirty="0" smtClean="0"/>
              <a:t> 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3943971" y="2757062"/>
            <a:ext cx="3943927" cy="1274618"/>
          </a:xfrm>
          <a:prstGeom prst="rect">
            <a:avLst/>
          </a:prstGeom>
          <a:solidFill>
            <a:srgbClr val="FFD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tx1"/>
                </a:solidFill>
              </a:rPr>
              <a:t>Unijní programy </a:t>
            </a:r>
          </a:p>
          <a:p>
            <a:pPr algn="ctr"/>
            <a:r>
              <a:rPr lang="cs-CZ" dirty="0" smtClean="0">
                <a:solidFill>
                  <a:schemeClr val="tx1"/>
                </a:solidFill>
              </a:rPr>
              <a:t>(</a:t>
            </a:r>
            <a:r>
              <a:rPr lang="cs-CZ" dirty="0" err="1" smtClean="0">
                <a:solidFill>
                  <a:schemeClr val="tx1"/>
                </a:solidFill>
              </a:rPr>
              <a:t>Horizon</a:t>
            </a:r>
            <a:r>
              <a:rPr lang="cs-CZ" dirty="0" smtClean="0">
                <a:solidFill>
                  <a:schemeClr val="tx1"/>
                </a:solidFill>
              </a:rPr>
              <a:t>, Digital </a:t>
            </a:r>
            <a:r>
              <a:rPr lang="cs-CZ" dirty="0" err="1" smtClean="0">
                <a:solidFill>
                  <a:schemeClr val="tx1"/>
                </a:solidFill>
              </a:rPr>
              <a:t>Europe</a:t>
            </a:r>
            <a:r>
              <a:rPr lang="cs-CZ" dirty="0" smtClean="0">
                <a:solidFill>
                  <a:schemeClr val="tx1"/>
                </a:solidFill>
              </a:rPr>
              <a:t>, LIFE, EU4Health, </a:t>
            </a:r>
            <a:r>
              <a:rPr lang="cs-CZ" dirty="0" err="1" smtClean="0">
                <a:solidFill>
                  <a:schemeClr val="tx1"/>
                </a:solidFill>
              </a:rPr>
              <a:t>Creative</a:t>
            </a:r>
            <a:r>
              <a:rPr lang="cs-CZ" dirty="0" smtClean="0">
                <a:solidFill>
                  <a:schemeClr val="tx1"/>
                </a:solidFill>
              </a:rPr>
              <a:t> </a:t>
            </a:r>
            <a:r>
              <a:rPr lang="cs-CZ" dirty="0" err="1" smtClean="0">
                <a:solidFill>
                  <a:schemeClr val="tx1"/>
                </a:solidFill>
              </a:rPr>
              <a:t>Europe</a:t>
            </a:r>
            <a:r>
              <a:rPr lang="cs-CZ" dirty="0" smtClean="0">
                <a:solidFill>
                  <a:schemeClr val="tx1"/>
                </a:solidFill>
              </a:rPr>
              <a:t>, Erasmus+, CEF2,…)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8007925" y="2784772"/>
            <a:ext cx="3943930" cy="1246908"/>
          </a:xfrm>
          <a:prstGeom prst="rect">
            <a:avLst/>
          </a:prstGeom>
          <a:solidFill>
            <a:srgbClr val="FFD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tx1"/>
                </a:solidFill>
              </a:rPr>
              <a:t>programy v oblasti vnitřních věcí </a:t>
            </a:r>
            <a:r>
              <a:rPr lang="cs-CZ" dirty="0" smtClean="0">
                <a:solidFill>
                  <a:schemeClr val="tx1"/>
                </a:solidFill>
              </a:rPr>
              <a:t>(OP Azylového, integračního a migračního fondu, OP Fondu pro vnitřní bezpečnost, …)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3943972" y="4188702"/>
            <a:ext cx="8007883" cy="90054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tx1"/>
                </a:solidFill>
              </a:rPr>
              <a:t>Strategický plán SZP na období 2023 – 2027 </a:t>
            </a:r>
          </a:p>
          <a:p>
            <a:pPr algn="ctr"/>
            <a:r>
              <a:rPr lang="cs-CZ" dirty="0" smtClean="0">
                <a:solidFill>
                  <a:schemeClr val="tx1"/>
                </a:solidFill>
              </a:rPr>
              <a:t>(včetně nástroje CLLD/LEADER)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3943972" y="5227785"/>
            <a:ext cx="2438349" cy="127461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tx1"/>
                </a:solidFill>
              </a:rPr>
              <a:t>Národní plán obnovy</a:t>
            </a:r>
            <a:endParaRPr lang="cs-CZ" b="1" dirty="0">
              <a:solidFill>
                <a:schemeClr val="tx1"/>
              </a:solidFill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6470118" y="5227785"/>
            <a:ext cx="2221299" cy="127461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tx1"/>
                </a:solidFill>
              </a:rPr>
              <a:t>Modernizační fond</a:t>
            </a:r>
            <a:endParaRPr lang="cs-CZ" b="1" dirty="0">
              <a:solidFill>
                <a:schemeClr val="tx1"/>
              </a:solidFill>
            </a:endParaRPr>
          </a:p>
        </p:txBody>
      </p:sp>
      <p:sp>
        <p:nvSpPr>
          <p:cNvPr id="16" name="Obdélník 15"/>
          <p:cNvSpPr/>
          <p:nvPr/>
        </p:nvSpPr>
        <p:spPr>
          <a:xfrm>
            <a:off x="8779214" y="5227785"/>
            <a:ext cx="2572271" cy="127461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tx1"/>
                </a:solidFill>
              </a:rPr>
              <a:t>Invest EU </a:t>
            </a:r>
            <a:r>
              <a:rPr lang="cs-CZ" dirty="0" smtClean="0">
                <a:solidFill>
                  <a:schemeClr val="tx1"/>
                </a:solidFill>
              </a:rPr>
              <a:t>(</a:t>
            </a:r>
            <a:r>
              <a:rPr lang="cs-CZ" dirty="0" err="1" smtClean="0">
                <a:solidFill>
                  <a:schemeClr val="tx1"/>
                </a:solidFill>
              </a:rPr>
              <a:t>fin</a:t>
            </a:r>
            <a:r>
              <a:rPr lang="cs-CZ" dirty="0" smtClean="0">
                <a:solidFill>
                  <a:schemeClr val="tx1"/>
                </a:solidFill>
              </a:rPr>
              <a:t>. nástroj)</a:t>
            </a: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42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3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3</a:t>
            </a:fld>
            <a:endParaRPr sz="3600"/>
          </a:p>
        </p:txBody>
      </p:sp>
      <p:sp>
        <p:nvSpPr>
          <p:cNvPr id="148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9267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3000" dirty="0" smtClean="0">
                <a:solidFill>
                  <a:schemeClr val="bg1"/>
                </a:solidFill>
              </a:rPr>
              <a:t>Prostředky kohezní politiky pro ČR v programovém období 2021-2027</a:t>
            </a:r>
            <a:endParaRPr sz="3000" dirty="0">
              <a:solidFill>
                <a:schemeClr val="bg1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84143"/>
            <a:ext cx="12192000" cy="4407047"/>
          </a:xfrm>
          <a:prstGeom prst="rect">
            <a:avLst/>
          </a:prstGeom>
        </p:spPr>
      </p:pic>
      <p:sp>
        <p:nvSpPr>
          <p:cNvPr id="9" name="Zástupný symbol pro obsah 1"/>
          <p:cNvSpPr txBox="1">
            <a:spLocks/>
          </p:cNvSpPr>
          <p:nvPr/>
        </p:nvSpPr>
        <p:spPr>
          <a:xfrm>
            <a:off x="422026" y="6140552"/>
            <a:ext cx="11264900" cy="506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cs-CZ" sz="2400" b="1" i="1" dirty="0" smtClean="0"/>
              <a:t>Zdroj tohoto a následujících obrázků: </a:t>
            </a:r>
            <a:r>
              <a:rPr lang="cs-CZ" sz="2400" b="1" i="1" dirty="0" smtClean="0">
                <a:hlinkClick r:id="rId4"/>
              </a:rPr>
              <a:t>www.dotaceeu.cz</a:t>
            </a:r>
            <a:r>
              <a:rPr lang="cs-CZ" sz="2400" b="1" i="1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217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4</a:t>
            </a:fld>
            <a:endParaRPr sz="360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7428"/>
            <a:ext cx="12192000" cy="6220572"/>
          </a:xfrm>
          <a:prstGeom prst="rect">
            <a:avLst/>
          </a:prstGeom>
        </p:spPr>
      </p:pic>
      <p:sp>
        <p:nvSpPr>
          <p:cNvPr id="4" name="Obdélník 3"/>
          <p:cNvSpPr/>
          <p:nvPr/>
        </p:nvSpPr>
        <p:spPr>
          <a:xfrm>
            <a:off x="112143" y="6305909"/>
            <a:ext cx="1742536" cy="552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0" y="5026152"/>
            <a:ext cx="2570672" cy="183184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+ NPO </a:t>
            </a:r>
          </a:p>
          <a:p>
            <a:pPr algn="ctr"/>
            <a:r>
              <a:rPr lang="cs-CZ" dirty="0">
                <a:solidFill>
                  <a:schemeClr val="tx1"/>
                </a:solidFill>
              </a:rPr>
              <a:t>(</a:t>
            </a:r>
            <a:r>
              <a:rPr lang="cs-CZ" dirty="0" smtClean="0">
                <a:solidFill>
                  <a:schemeClr val="tx1"/>
                </a:solidFill>
              </a:rPr>
              <a:t>179 + dodatečných 14 + 16,7 mld. Kč)</a:t>
            </a:r>
          </a:p>
          <a:p>
            <a:pPr algn="ctr"/>
            <a:r>
              <a:rPr lang="cs-CZ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+ </a:t>
            </a:r>
            <a:r>
              <a:rPr lang="cs-CZ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ModFond</a:t>
            </a:r>
            <a:r>
              <a:rPr lang="cs-CZ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cs-CZ" dirty="0" smtClean="0">
                <a:solidFill>
                  <a:schemeClr val="tx1"/>
                </a:solidFill>
                <a:latin typeface="+mj-lt"/>
              </a:rPr>
              <a:t>(300 mld. Kč)</a:t>
            </a:r>
            <a:endParaRPr lang="cs-CZ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3525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5</a:t>
            </a:fld>
            <a:endParaRPr sz="3600"/>
          </a:p>
        </p:txBody>
      </p:sp>
      <p:sp>
        <p:nvSpPr>
          <p:cNvPr id="148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302019"/>
            <a:ext cx="11264900" cy="6727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3000" dirty="0" smtClean="0">
                <a:solidFill>
                  <a:schemeClr val="bg1"/>
                </a:solidFill>
              </a:rPr>
              <a:t>Operační programy 2021-27</a:t>
            </a:r>
            <a:endParaRPr sz="3000" dirty="0">
              <a:solidFill>
                <a:schemeClr val="bg1"/>
              </a:solidFill>
            </a:endParaRPr>
          </a:p>
        </p:txBody>
      </p:sp>
      <p:sp>
        <p:nvSpPr>
          <p:cNvPr id="6" name="Zástupný symbol pro obsah 1"/>
          <p:cNvSpPr txBox="1">
            <a:spLocks/>
          </p:cNvSpPr>
          <p:nvPr/>
        </p:nvSpPr>
        <p:spPr>
          <a:xfrm>
            <a:off x="422026" y="1357363"/>
            <a:ext cx="11264900" cy="506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cs-CZ" sz="2400" b="1" i="1" dirty="0" smtClean="0"/>
              <a:t>Hlavní zásady, které sleduje EU nově v období 2021 – 2027:</a:t>
            </a:r>
          </a:p>
          <a:p>
            <a:pPr lvl="1">
              <a:lnSpc>
                <a:spcPct val="100000"/>
              </a:lnSpc>
            </a:pPr>
            <a:r>
              <a:rPr lang="cs-CZ" sz="2000" b="1" i="1" dirty="0" smtClean="0"/>
              <a:t>tematická koncentrace velké části prostředků EFRR na „zelené“ a „digitální“ cíle</a:t>
            </a:r>
          </a:p>
          <a:p>
            <a:pPr lvl="1">
              <a:lnSpc>
                <a:spcPct val="100000"/>
              </a:lnSpc>
            </a:pPr>
            <a:r>
              <a:rPr lang="cs-CZ" sz="2000" b="1" i="1" dirty="0" smtClean="0"/>
              <a:t>důraz na příspěvek projektů ke zmírnění klimatických změn</a:t>
            </a:r>
          </a:p>
          <a:p>
            <a:pPr lvl="1">
              <a:lnSpc>
                <a:spcPct val="100000"/>
              </a:lnSpc>
            </a:pPr>
            <a:r>
              <a:rPr lang="cs-CZ" sz="2000" b="1" i="1" dirty="0" smtClean="0"/>
              <a:t>3 kategorie regionů v ČR (a rozdílné EU podíly i alokace pro tyto jednotlivé kategorie)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85614"/>
            <a:ext cx="9504947" cy="380533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7116" y="4286959"/>
            <a:ext cx="6144883" cy="2555528"/>
          </a:xfrm>
          <a:prstGeom prst="rect">
            <a:avLst/>
          </a:prstGeom>
        </p:spPr>
      </p:pic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553265"/>
              </p:ext>
            </p:extLst>
          </p:nvPr>
        </p:nvGraphicFramePr>
        <p:xfrm>
          <a:off x="4701396" y="2939590"/>
          <a:ext cx="4753153" cy="1341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88257">
                  <a:extLst>
                    <a:ext uri="{9D8B030D-6E8A-4147-A177-3AD203B41FA5}">
                      <a16:colId xmlns:a16="http://schemas.microsoft.com/office/drawing/2014/main" val="2373761675"/>
                    </a:ext>
                  </a:extLst>
                </a:gridCol>
                <a:gridCol w="1664896">
                  <a:extLst>
                    <a:ext uri="{9D8B030D-6E8A-4147-A177-3AD203B41FA5}">
                      <a16:colId xmlns:a16="http://schemas.microsoft.com/office/drawing/2014/main" val="3946992946"/>
                    </a:ext>
                  </a:extLst>
                </a:gridCol>
              </a:tblGrid>
              <a:tr h="322246">
                <a:tc>
                  <a:txBody>
                    <a:bodyPr/>
                    <a:lstStyle/>
                    <a:p>
                      <a:r>
                        <a:rPr lang="cs-CZ" sz="1600" b="1" dirty="0" smtClean="0"/>
                        <a:t>Kategorie regionu</a:t>
                      </a:r>
                      <a:endParaRPr lang="cs-CZ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b="1" dirty="0" smtClean="0"/>
                        <a:t>max. EU podíl</a:t>
                      </a:r>
                      <a:endParaRPr lang="cs-CZ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654650"/>
                  </a:ext>
                </a:extLst>
              </a:tr>
              <a:tr h="322246">
                <a:tc>
                  <a:txBody>
                    <a:bodyPr/>
                    <a:lstStyle/>
                    <a:p>
                      <a:r>
                        <a:rPr lang="cs-CZ" sz="1600" b="1" dirty="0" smtClean="0"/>
                        <a:t>Méně rozvinutý region (MRR)</a:t>
                      </a:r>
                      <a:endParaRPr lang="cs-CZ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D7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b="1" dirty="0" smtClean="0"/>
                        <a:t>85 %</a:t>
                      </a:r>
                      <a:endParaRPr lang="cs-CZ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D7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6178160"/>
                  </a:ext>
                </a:extLst>
              </a:tr>
              <a:tr h="322246">
                <a:tc>
                  <a:txBody>
                    <a:bodyPr/>
                    <a:lstStyle/>
                    <a:p>
                      <a:r>
                        <a:rPr lang="cs-CZ" sz="1600" b="1" dirty="0" smtClean="0"/>
                        <a:t>Přechodový</a:t>
                      </a:r>
                      <a:r>
                        <a:rPr lang="cs-CZ" sz="1600" b="1" baseline="0" dirty="0" smtClean="0"/>
                        <a:t> region (PR)</a:t>
                      </a:r>
                      <a:endParaRPr lang="cs-CZ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3C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b="1" dirty="0" smtClean="0"/>
                        <a:t>70 %</a:t>
                      </a:r>
                      <a:endParaRPr lang="cs-CZ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3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924886"/>
                  </a:ext>
                </a:extLst>
              </a:tr>
              <a:tr h="322246">
                <a:tc>
                  <a:txBody>
                    <a:bodyPr/>
                    <a:lstStyle/>
                    <a:p>
                      <a:r>
                        <a:rPr lang="cs-CZ" sz="1600" b="1" dirty="0" smtClean="0"/>
                        <a:t>Více rozvinutý region (VRR)</a:t>
                      </a:r>
                      <a:endParaRPr lang="cs-CZ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95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b="1" dirty="0" smtClean="0"/>
                        <a:t>40 %</a:t>
                      </a:r>
                      <a:endParaRPr lang="cs-CZ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95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8151114"/>
                  </a:ext>
                </a:extLst>
              </a:tr>
            </a:tbl>
          </a:graphicData>
        </a:graphic>
      </p:graphicFrame>
      <p:sp>
        <p:nvSpPr>
          <p:cNvPr id="8" name="Ohnutá šipka 7"/>
          <p:cNvSpPr/>
          <p:nvPr/>
        </p:nvSpPr>
        <p:spPr>
          <a:xfrm rot="5400000">
            <a:off x="9540133" y="3268731"/>
            <a:ext cx="832449" cy="902822"/>
          </a:xfrm>
          <a:prstGeom prst="bentArrow">
            <a:avLst/>
          </a:prstGeom>
          <a:solidFill>
            <a:srgbClr val="90D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76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6</a:t>
            </a:fld>
            <a:endParaRPr sz="3600"/>
          </a:p>
        </p:txBody>
      </p:sp>
      <p:sp>
        <p:nvSpPr>
          <p:cNvPr id="148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302019"/>
            <a:ext cx="11264900" cy="6727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3000" dirty="0" smtClean="0">
                <a:solidFill>
                  <a:schemeClr val="bg1"/>
                </a:solidFill>
              </a:rPr>
              <a:t>Implementace operačních programů 2021-27</a:t>
            </a:r>
            <a:endParaRPr sz="3000" dirty="0">
              <a:solidFill>
                <a:schemeClr val="bg1"/>
              </a:solidFill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2476" y="1310133"/>
            <a:ext cx="8643999" cy="5487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74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7</a:t>
            </a:fld>
            <a:endParaRPr sz="3600" dirty="0"/>
          </a:p>
        </p:txBody>
      </p:sp>
      <p:sp>
        <p:nvSpPr>
          <p:cNvPr id="148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302019"/>
            <a:ext cx="11264900" cy="5261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3000" dirty="0" smtClean="0">
                <a:solidFill>
                  <a:schemeClr val="bg1"/>
                </a:solidFill>
              </a:rPr>
              <a:t>Výzvy v OP 2021-27 vyhlášené v roce 2022</a:t>
            </a:r>
            <a:endParaRPr sz="3000" dirty="0">
              <a:solidFill>
                <a:schemeClr val="bg1"/>
              </a:solidFill>
            </a:endParaRPr>
          </a:p>
        </p:txBody>
      </p:sp>
      <p:sp>
        <p:nvSpPr>
          <p:cNvPr id="6" name="Zástupný symbol pro obsah 1"/>
          <p:cNvSpPr txBox="1">
            <a:spLocks/>
          </p:cNvSpPr>
          <p:nvPr/>
        </p:nvSpPr>
        <p:spPr>
          <a:xfrm>
            <a:off x="8540151" y="2496653"/>
            <a:ext cx="3390181" cy="506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cs-CZ" sz="2000" b="1" i="1" dirty="0"/>
              <a:t>Výzvy jsou postupně vyhlašované od 2. pololetí 2022.</a:t>
            </a:r>
          </a:p>
          <a:p>
            <a:pPr>
              <a:lnSpc>
                <a:spcPct val="100000"/>
              </a:lnSpc>
            </a:pPr>
            <a:r>
              <a:rPr lang="cs-CZ" sz="2000" b="1" i="1" dirty="0" smtClean="0"/>
              <a:t>Pravidlo </a:t>
            </a:r>
            <a:r>
              <a:rPr lang="cs-CZ" sz="2000" b="1" i="1" dirty="0"/>
              <a:t>N+3 znamená tlak na předkládání a rychlé zahajování </a:t>
            </a:r>
            <a:r>
              <a:rPr lang="cs-CZ" sz="2000" b="1" i="1" dirty="0" smtClean="0"/>
              <a:t>realizaci </a:t>
            </a:r>
            <a:r>
              <a:rPr lang="cs-CZ" sz="2000" b="1" i="1" dirty="0"/>
              <a:t>projektů</a:t>
            </a:r>
            <a:r>
              <a:rPr lang="cs-CZ" sz="2000" b="1" i="1" dirty="0" smtClean="0"/>
              <a:t>.</a:t>
            </a:r>
            <a:endParaRPr lang="cs-CZ" sz="2000" b="1" i="1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37" y="1307947"/>
            <a:ext cx="8376249" cy="5479270"/>
          </a:xfrm>
          <a:prstGeom prst="rect">
            <a:avLst/>
          </a:prstGeom>
        </p:spPr>
      </p:pic>
      <p:sp>
        <p:nvSpPr>
          <p:cNvPr id="8" name="Obdélník 7"/>
          <p:cNvSpPr/>
          <p:nvPr/>
        </p:nvSpPr>
        <p:spPr>
          <a:xfrm>
            <a:off x="8074325" y="1424912"/>
            <a:ext cx="448574" cy="4354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8071927" y="6051726"/>
            <a:ext cx="448574" cy="390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04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8</a:t>
            </a:fld>
            <a:endParaRPr sz="3600"/>
          </a:p>
        </p:txBody>
      </p:sp>
      <p:sp>
        <p:nvSpPr>
          <p:cNvPr id="148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302019"/>
            <a:ext cx="11264900" cy="5261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3000" dirty="0" smtClean="0">
                <a:solidFill>
                  <a:schemeClr val="bg1"/>
                </a:solidFill>
              </a:rPr>
              <a:t>Výzvy vyhlášené v roce 2022</a:t>
            </a:r>
            <a:endParaRPr sz="3000" dirty="0">
              <a:solidFill>
                <a:schemeClr val="bg1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026" y="1332782"/>
            <a:ext cx="6884548" cy="5492370"/>
          </a:xfrm>
          <a:prstGeom prst="rect">
            <a:avLst/>
          </a:prstGeom>
        </p:spPr>
      </p:pic>
      <p:sp>
        <p:nvSpPr>
          <p:cNvPr id="8" name="Obdélník 7"/>
          <p:cNvSpPr/>
          <p:nvPr/>
        </p:nvSpPr>
        <p:spPr>
          <a:xfrm>
            <a:off x="8158192" y="3040803"/>
            <a:ext cx="33384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i="1" dirty="0" smtClean="0"/>
              <a:t>Více informací na </a:t>
            </a:r>
            <a:r>
              <a:rPr lang="cs-CZ" b="1" i="1" dirty="0" smtClean="0">
                <a:hlinkClick r:id="rId4"/>
              </a:rPr>
              <a:t>https</a:t>
            </a:r>
            <a:r>
              <a:rPr lang="cs-CZ" b="1" i="1" dirty="0">
                <a:hlinkClick r:id="rId4"/>
              </a:rPr>
              <a:t>://</a:t>
            </a:r>
            <a:r>
              <a:rPr lang="cs-CZ" b="1" i="1" dirty="0" smtClean="0">
                <a:hlinkClick r:id="rId4"/>
              </a:rPr>
              <a:t>dotaceeu.cz/cs/jak-ziskat-dotaci/vyzvy</a:t>
            </a:r>
            <a:r>
              <a:rPr lang="cs-CZ" b="1" i="1" dirty="0" smtClean="0"/>
              <a:t> </a:t>
            </a:r>
            <a:endParaRPr lang="cs-CZ" b="1" i="1" dirty="0"/>
          </a:p>
        </p:txBody>
      </p:sp>
    </p:spTree>
    <p:extLst>
      <p:ext uri="{BB962C8B-B14F-4D97-AF65-F5344CB8AC3E}">
        <p14:creationId xmlns:p14="http://schemas.microsoft.com/office/powerpoint/2010/main" val="58180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9</a:t>
            </a:fld>
            <a:endParaRPr sz="3600" dirty="0"/>
          </a:p>
        </p:txBody>
      </p:sp>
      <p:sp>
        <p:nvSpPr>
          <p:cNvPr id="148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3000" dirty="0" smtClean="0">
                <a:solidFill>
                  <a:schemeClr val="bg1"/>
                </a:solidFill>
              </a:rPr>
              <a:t>Územní dimenze – </a:t>
            </a:r>
            <a:br>
              <a:rPr lang="cs-CZ" sz="3000" dirty="0" smtClean="0">
                <a:solidFill>
                  <a:schemeClr val="bg1"/>
                </a:solidFill>
              </a:rPr>
            </a:br>
            <a:r>
              <a:rPr lang="cs-CZ" sz="3000" dirty="0" smtClean="0">
                <a:solidFill>
                  <a:schemeClr val="bg1"/>
                </a:solidFill>
              </a:rPr>
              <a:t>ITI (Integrované teritoriální investice)</a:t>
            </a:r>
            <a:endParaRPr sz="3000" dirty="0">
              <a:solidFill>
                <a:schemeClr val="bg1"/>
              </a:solidFill>
            </a:endParaRPr>
          </a:p>
        </p:txBody>
      </p:sp>
      <p:sp>
        <p:nvSpPr>
          <p:cNvPr id="6" name="Zástupný symbol pro obsah 1"/>
          <p:cNvSpPr txBox="1">
            <a:spLocks/>
          </p:cNvSpPr>
          <p:nvPr/>
        </p:nvSpPr>
        <p:spPr>
          <a:xfrm>
            <a:off x="8312727" y="2338105"/>
            <a:ext cx="3374199" cy="506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r>
              <a:rPr lang="cs-CZ" sz="2000" b="1" i="1" dirty="0" smtClean="0"/>
              <a:t>vyčleněné alokace pro metropole a aglomerace</a:t>
            </a:r>
          </a:p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r>
              <a:rPr lang="cs-CZ" sz="2000" b="1" i="1" dirty="0" smtClean="0"/>
              <a:t>samostatné výzvy</a:t>
            </a:r>
          </a:p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r>
              <a:rPr lang="cs-CZ" sz="2000" b="1" i="1" dirty="0" smtClean="0"/>
              <a:t>podpora z IROP, OPJAK, OPTAK, OPD, OPŽP</a:t>
            </a:r>
            <a:endParaRPr lang="cs-CZ" sz="20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cs-CZ" sz="2000" b="1" i="1" dirty="0" smtClean="0"/>
              <a:t>…více na </a:t>
            </a:r>
            <a:r>
              <a:rPr lang="cs-CZ" sz="2000" b="1" i="1" dirty="0" smtClean="0">
                <a:hlinkClick r:id="rId3"/>
              </a:rPr>
              <a:t>www.uzemnidimenze.cz</a:t>
            </a:r>
            <a:r>
              <a:rPr lang="cs-CZ" sz="2000" b="1" i="1" dirty="0" smtClean="0"/>
              <a:t> </a:t>
            </a:r>
          </a:p>
        </p:txBody>
      </p:sp>
      <p:pic>
        <p:nvPicPr>
          <p:cNvPr id="1026" name="Picture 2" descr="https://www.mmr.cz/getmedia/6e3eecd3-0e14-45c3-9ff0-29420eb607a8/Vymezeni_ITI_202003.jpg.aspx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63" y="1320800"/>
            <a:ext cx="7765904" cy="5490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508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466A0AEA8275449A40F47CEDD0DD1E0" ma:contentTypeVersion="14" ma:contentTypeDescription="Vytvoří nový dokument" ma:contentTypeScope="" ma:versionID="662425ab17f89ffda18a40e97f9a9377">
  <xsd:schema xmlns:xsd="http://www.w3.org/2001/XMLSchema" xmlns:xs="http://www.w3.org/2001/XMLSchema" xmlns:p="http://schemas.microsoft.com/office/2006/metadata/properties" xmlns:ns3="6b830806-c99e-4935-a26c-f2d6d26fca1c" xmlns:ns4="21975d8c-116d-44df-a884-e662c9ebcfd9" targetNamespace="http://schemas.microsoft.com/office/2006/metadata/properties" ma:root="true" ma:fieldsID="54acba0b8b5b2e3a082b2c90f6f6bd11" ns3:_="" ns4:_="">
    <xsd:import namespace="6b830806-c99e-4935-a26c-f2d6d26fca1c"/>
    <xsd:import namespace="21975d8c-116d-44df-a884-e662c9ebcfd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LengthInSeconds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830806-c99e-4935-a26c-f2d6d26fca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odnota hash upozornění na sdílení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975d8c-116d-44df-a884-e662c9ebcf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6B64E36-090D-455E-90C5-25C29B8A672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ECCD0A7-669D-4EA7-ABC3-C7292F9C29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b830806-c99e-4935-a26c-f2d6d26fca1c"/>
    <ds:schemaRef ds:uri="21975d8c-116d-44df-a884-e662c9ebcf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AF4C9AC-F9F6-466B-B3F9-29C7E60380F5}">
  <ds:schemaRefs>
    <ds:schemaRef ds:uri="6b830806-c99e-4935-a26c-f2d6d26fca1c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21975d8c-116d-44df-a884-e662c9ebcfd9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5954</TotalTime>
  <Words>1245</Words>
  <Application>Microsoft Office PowerPoint</Application>
  <PresentationFormat>Širokoúhlá obrazovka</PresentationFormat>
  <Paragraphs>134</Paragraphs>
  <Slides>18</Slides>
  <Notes>16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24" baseType="lpstr">
      <vt:lpstr>Arial</vt:lpstr>
      <vt:lpstr>Arial Black</vt:lpstr>
      <vt:lpstr>Calibri</vt:lpstr>
      <vt:lpstr>Degular</vt:lpstr>
      <vt:lpstr>Wingdings</vt:lpstr>
      <vt:lpstr>Motiv Office</vt:lpstr>
      <vt:lpstr>Kohezní politika, možnosti čerpání dotací z evropských fondů</vt:lpstr>
      <vt:lpstr>Možnosti čerpání dotací z evropských fondů</vt:lpstr>
      <vt:lpstr>Prostředky kohezní politiky pro ČR v programovém období 2021-2027</vt:lpstr>
      <vt:lpstr>Prezentace aplikace PowerPoint</vt:lpstr>
      <vt:lpstr>Operační programy 2021-27</vt:lpstr>
      <vt:lpstr>Implementace operačních programů 2021-27</vt:lpstr>
      <vt:lpstr>Výzvy v OP 2021-27 vyhlášené v roce 2022</vt:lpstr>
      <vt:lpstr>Výzvy vyhlášené v roce 2022</vt:lpstr>
      <vt:lpstr>Územní dimenze –  ITI (Integrované teritoriální investice)</vt:lpstr>
      <vt:lpstr>Územní dimenze –  ITI Zlínské aglomerace</vt:lpstr>
      <vt:lpstr>Územní dimenze –  CLLD – komunitně vedený místní rozvoj</vt:lpstr>
      <vt:lpstr>Územní dimenze –  CLLD – komunitně vedený místní rozvoj</vt:lpstr>
      <vt:lpstr>Územní dimenze RAP – Regionální akční plány (pouze IROP)</vt:lpstr>
      <vt:lpstr>Územní dimenze RAP a RSK (Regionální stálá konference) ve Zlínském kraji</vt:lpstr>
      <vt:lpstr>NÁRODNÍ PLÁN OBNOVY (NPO)</vt:lpstr>
      <vt:lpstr>NÁRODNÍ PLÁN OBNOVY Nově navrhované komponenty</vt:lpstr>
      <vt:lpstr>INFORMAČNÍ SYSTÉM PROJEKTOVÝCH ZÁMĚRŮ (ISPZ)</vt:lpstr>
      <vt:lpstr>Děkuji  za pozornost  (a spolupráci při zjišťování absorpční kapacity v kraji)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Zajištění veřejné dopravy ZK od 15.12.2019</dc:title>
  <dc:creator>Quang Milan Nguyen</dc:creator>
  <cp:lastModifiedBy>Mareček David</cp:lastModifiedBy>
  <cp:revision>174</cp:revision>
  <dcterms:created xsi:type="dcterms:W3CDTF">2021-08-21T22:30:26Z</dcterms:created>
  <dcterms:modified xsi:type="dcterms:W3CDTF">2023-02-02T09:50:59Z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0x0101002466A0AEA8275449A40F47CEDD0DD1E0</vt:lpwstr>
  </property>
</Properties>
</file>