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6" r:id="rId2"/>
    <p:sldId id="275" r:id="rId3"/>
    <p:sldId id="279" r:id="rId4"/>
    <p:sldId id="259" r:id="rId5"/>
    <p:sldId id="282" r:id="rId6"/>
    <p:sldId id="267" r:id="rId7"/>
    <p:sldId id="277" r:id="rId8"/>
    <p:sldId id="278" r:id="rId9"/>
    <p:sldId id="280" r:id="rId10"/>
    <p:sldId id="276" r:id="rId11"/>
    <p:sldId id="269" r:id="rId12"/>
    <p:sldId id="272" r:id="rId13"/>
    <p:sldId id="281" r:id="rId14"/>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900"/>
    <a:srgbClr val="FEEF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12426CE-D715-4B44-9675-11FB09EDE882}" v="6" dt="2022-03-15T08:39:37.661"/>
  </p1510:revLst>
</p1510:revInfo>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1" autoAdjust="0"/>
    <p:restoredTop sz="96327"/>
  </p:normalViewPr>
  <p:slideViewPr>
    <p:cSldViewPr snapToGrid="0" snapToObjects="1">
      <p:cViewPr varScale="1">
        <p:scale>
          <a:sx n="114" d="100"/>
          <a:sy n="114" d="100"/>
        </p:scale>
        <p:origin x="36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imáček Tomáš" userId="9d41dccd-2e98-4a15-a25d-d92fa426e77f" providerId="ADAL" clId="{F12426CE-D715-4B44-9675-11FB09EDE882}"/>
    <pc:docChg chg="undo custSel delSld modSld">
      <pc:chgData name="Zimáček Tomáš" userId="9d41dccd-2e98-4a15-a25d-d92fa426e77f" providerId="ADAL" clId="{F12426CE-D715-4B44-9675-11FB09EDE882}" dt="2022-03-15T09:02:37.970" v="701" actId="5793"/>
      <pc:docMkLst>
        <pc:docMk/>
      </pc:docMkLst>
      <pc:sldChg chg="modSp mod">
        <pc:chgData name="Zimáček Tomáš" userId="9d41dccd-2e98-4a15-a25d-d92fa426e77f" providerId="ADAL" clId="{F12426CE-D715-4B44-9675-11FB09EDE882}" dt="2022-03-15T08:37:30.709" v="44" actId="20577"/>
        <pc:sldMkLst>
          <pc:docMk/>
          <pc:sldMk cId="2134653494" sldId="256"/>
        </pc:sldMkLst>
        <pc:spChg chg="mod">
          <ac:chgData name="Zimáček Tomáš" userId="9d41dccd-2e98-4a15-a25d-d92fa426e77f" providerId="ADAL" clId="{F12426CE-D715-4B44-9675-11FB09EDE882}" dt="2022-03-15T08:37:17.866" v="30" actId="20577"/>
          <ac:spMkLst>
            <pc:docMk/>
            <pc:sldMk cId="2134653494" sldId="256"/>
            <ac:spMk id="2" creationId="{6A464F62-C66D-7747-AE1D-B98617324826}"/>
          </ac:spMkLst>
        </pc:spChg>
        <pc:spChg chg="mod">
          <ac:chgData name="Zimáček Tomáš" userId="9d41dccd-2e98-4a15-a25d-d92fa426e77f" providerId="ADAL" clId="{F12426CE-D715-4B44-9675-11FB09EDE882}" dt="2022-03-15T08:37:30.709" v="44" actId="20577"/>
          <ac:spMkLst>
            <pc:docMk/>
            <pc:sldMk cId="2134653494" sldId="256"/>
            <ac:spMk id="3" creationId="{A470C84C-FA25-4B48-8EA5-40D03BC15649}"/>
          </ac:spMkLst>
        </pc:spChg>
      </pc:sldChg>
      <pc:sldChg chg="modSp mod">
        <pc:chgData name="Zimáček Tomáš" userId="9d41dccd-2e98-4a15-a25d-d92fa426e77f" providerId="ADAL" clId="{F12426CE-D715-4B44-9675-11FB09EDE882}" dt="2022-03-15T08:50:35.697" v="403" actId="5793"/>
        <pc:sldMkLst>
          <pc:docMk/>
          <pc:sldMk cId="1701272261" sldId="257"/>
        </pc:sldMkLst>
        <pc:spChg chg="mod">
          <ac:chgData name="Zimáček Tomáš" userId="9d41dccd-2e98-4a15-a25d-d92fa426e77f" providerId="ADAL" clId="{F12426CE-D715-4B44-9675-11FB09EDE882}" dt="2022-03-15T08:50:35.697" v="403" actId="5793"/>
          <ac:spMkLst>
            <pc:docMk/>
            <pc:sldMk cId="1701272261" sldId="257"/>
            <ac:spMk id="3" creationId="{90AC446F-4CCF-4040-98B5-D629E72C6432}"/>
          </ac:spMkLst>
        </pc:spChg>
        <pc:spChg chg="mod">
          <ac:chgData name="Zimáček Tomáš" userId="9d41dccd-2e98-4a15-a25d-d92fa426e77f" providerId="ADAL" clId="{F12426CE-D715-4B44-9675-11FB09EDE882}" dt="2022-03-15T08:45:52.509" v="203" actId="27636"/>
          <ac:spMkLst>
            <pc:docMk/>
            <pc:sldMk cId="1701272261" sldId="257"/>
            <ac:spMk id="4" creationId="{1B37A1BB-E573-BE45-B73F-5CCF5CD016E5}"/>
          </ac:spMkLst>
        </pc:spChg>
      </pc:sldChg>
      <pc:sldChg chg="modSp mod">
        <pc:chgData name="Zimáček Tomáš" userId="9d41dccd-2e98-4a15-a25d-d92fa426e77f" providerId="ADAL" clId="{F12426CE-D715-4B44-9675-11FB09EDE882}" dt="2022-03-15T08:44:00.906" v="178" actId="27636"/>
        <pc:sldMkLst>
          <pc:docMk/>
          <pc:sldMk cId="2843767333" sldId="258"/>
        </pc:sldMkLst>
        <pc:spChg chg="mod">
          <ac:chgData name="Zimáček Tomáš" userId="9d41dccd-2e98-4a15-a25d-d92fa426e77f" providerId="ADAL" clId="{F12426CE-D715-4B44-9675-11FB09EDE882}" dt="2022-03-15T08:44:00.906" v="178" actId="27636"/>
          <ac:spMkLst>
            <pc:docMk/>
            <pc:sldMk cId="2843767333" sldId="258"/>
            <ac:spMk id="2" creationId="{CBD21DD6-1D19-C646-8A9D-40DF9E8A5024}"/>
          </ac:spMkLst>
        </pc:spChg>
      </pc:sldChg>
      <pc:sldChg chg="modSp mod">
        <pc:chgData name="Zimáček Tomáš" userId="9d41dccd-2e98-4a15-a25d-d92fa426e77f" providerId="ADAL" clId="{F12426CE-D715-4B44-9675-11FB09EDE882}" dt="2022-03-15T08:58:56.718" v="598" actId="948"/>
        <pc:sldMkLst>
          <pc:docMk/>
          <pc:sldMk cId="4193525154" sldId="259"/>
        </pc:sldMkLst>
        <pc:spChg chg="mod">
          <ac:chgData name="Zimáček Tomáš" userId="9d41dccd-2e98-4a15-a25d-d92fa426e77f" providerId="ADAL" clId="{F12426CE-D715-4B44-9675-11FB09EDE882}" dt="2022-03-15T08:58:56.718" v="598" actId="948"/>
          <ac:spMkLst>
            <pc:docMk/>
            <pc:sldMk cId="4193525154" sldId="259"/>
            <ac:spMk id="2" creationId="{AE9F03A2-F4C6-C54A-A5C4-2CF1BB5DB16E}"/>
          </ac:spMkLst>
        </pc:spChg>
        <pc:spChg chg="mod">
          <ac:chgData name="Zimáček Tomáš" userId="9d41dccd-2e98-4a15-a25d-d92fa426e77f" providerId="ADAL" clId="{F12426CE-D715-4B44-9675-11FB09EDE882}" dt="2022-03-15T08:51:00.027" v="437" actId="20577"/>
          <ac:spMkLst>
            <pc:docMk/>
            <pc:sldMk cId="4193525154" sldId="259"/>
            <ac:spMk id="4" creationId="{46D7CB40-7719-2548-8D11-9EEE490D01D8}"/>
          </ac:spMkLst>
        </pc:spChg>
      </pc:sldChg>
      <pc:sldChg chg="modSp del mod">
        <pc:chgData name="Zimáček Tomáš" userId="9d41dccd-2e98-4a15-a25d-d92fa426e77f" providerId="ADAL" clId="{F12426CE-D715-4B44-9675-11FB09EDE882}" dt="2022-03-15T08:46:14.246" v="204" actId="2696"/>
        <pc:sldMkLst>
          <pc:docMk/>
          <pc:sldMk cId="3089584941" sldId="260"/>
        </pc:sldMkLst>
        <pc:spChg chg="mod">
          <ac:chgData name="Zimáček Tomáš" userId="9d41dccd-2e98-4a15-a25d-d92fa426e77f" providerId="ADAL" clId="{F12426CE-D715-4B44-9675-11FB09EDE882}" dt="2022-03-15T08:43:02.962" v="135" actId="14100"/>
          <ac:spMkLst>
            <pc:docMk/>
            <pc:sldMk cId="3089584941" sldId="260"/>
            <ac:spMk id="4" creationId="{8515BD68-5AA6-8E4D-971C-4E130D2645D5}"/>
          </ac:spMkLst>
        </pc:spChg>
      </pc:sldChg>
      <pc:sldChg chg="modSp mod">
        <pc:chgData name="Zimáček Tomáš" userId="9d41dccd-2e98-4a15-a25d-d92fa426e77f" providerId="ADAL" clId="{F12426CE-D715-4B44-9675-11FB09EDE882}" dt="2022-03-15T09:02:37.970" v="701" actId="5793"/>
        <pc:sldMkLst>
          <pc:docMk/>
          <pc:sldMk cId="1308633698" sldId="261"/>
        </pc:sldMkLst>
        <pc:spChg chg="mod">
          <ac:chgData name="Zimáček Tomáš" userId="9d41dccd-2e98-4a15-a25d-d92fa426e77f" providerId="ADAL" clId="{F12426CE-D715-4B44-9675-11FB09EDE882}" dt="2022-03-15T09:02:37.970" v="701" actId="5793"/>
          <ac:spMkLst>
            <pc:docMk/>
            <pc:sldMk cId="1308633698" sldId="261"/>
            <ac:spMk id="2" creationId="{AE9F03A2-F4C6-C54A-A5C4-2CF1BB5DB16E}"/>
          </ac:spMkLst>
        </pc:spChg>
        <pc:spChg chg="mod">
          <ac:chgData name="Zimáček Tomáš" userId="9d41dccd-2e98-4a15-a25d-d92fa426e77f" providerId="ADAL" clId="{F12426CE-D715-4B44-9675-11FB09EDE882}" dt="2022-03-15T08:54:42.066" v="507" actId="20577"/>
          <ac:spMkLst>
            <pc:docMk/>
            <pc:sldMk cId="1308633698" sldId="261"/>
            <ac:spMk id="4" creationId="{46D7CB40-7719-2548-8D11-9EEE490D01D8}"/>
          </ac:spMkLst>
        </pc:spChg>
      </pc:sldChg>
      <pc:sldChg chg="modSp del mod">
        <pc:chgData name="Zimáček Tomáš" userId="9d41dccd-2e98-4a15-a25d-d92fa426e77f" providerId="ADAL" clId="{F12426CE-D715-4B44-9675-11FB09EDE882}" dt="2022-03-15T08:44:15.346" v="179" actId="2696"/>
        <pc:sldMkLst>
          <pc:docMk/>
          <pc:sldMk cId="3174815548" sldId="262"/>
        </pc:sldMkLst>
        <pc:spChg chg="mod">
          <ac:chgData name="Zimáček Tomáš" userId="9d41dccd-2e98-4a15-a25d-d92fa426e77f" providerId="ADAL" clId="{F12426CE-D715-4B44-9675-11FB09EDE882}" dt="2022-03-15T08:38:30.568" v="49" actId="27636"/>
          <ac:spMkLst>
            <pc:docMk/>
            <pc:sldMk cId="3174815548" sldId="262"/>
            <ac:spMk id="2" creationId="{AE9F03A2-F4C6-C54A-A5C4-2CF1BB5DB16E}"/>
          </ac:spMkLst>
        </pc:spChg>
        <pc:spChg chg="mod">
          <ac:chgData name="Zimáček Tomáš" userId="9d41dccd-2e98-4a15-a25d-d92fa426e77f" providerId="ADAL" clId="{F12426CE-D715-4B44-9675-11FB09EDE882}" dt="2022-03-15T08:41:58.286" v="109" actId="20577"/>
          <ac:spMkLst>
            <pc:docMk/>
            <pc:sldMk cId="3174815548" sldId="262"/>
            <ac:spMk id="4" creationId="{46D7CB40-7719-2548-8D11-9EEE490D01D8}"/>
          </ac:spMkLst>
        </pc:spChg>
      </pc:sldChg>
      <pc:sldChg chg="modSp mod">
        <pc:chgData name="Zimáček Tomáš" userId="9d41dccd-2e98-4a15-a25d-d92fa426e77f" providerId="ADAL" clId="{F12426CE-D715-4B44-9675-11FB09EDE882}" dt="2022-03-15T09:02:07.994" v="679" actId="20577"/>
        <pc:sldMkLst>
          <pc:docMk/>
          <pc:sldMk cId="574807206" sldId="265"/>
        </pc:sldMkLst>
        <pc:spChg chg="mod">
          <ac:chgData name="Zimáček Tomáš" userId="9d41dccd-2e98-4a15-a25d-d92fa426e77f" providerId="ADAL" clId="{F12426CE-D715-4B44-9675-11FB09EDE882}" dt="2022-03-15T09:01:42.317" v="639" actId="20577"/>
          <ac:spMkLst>
            <pc:docMk/>
            <pc:sldMk cId="574807206" sldId="265"/>
            <ac:spMk id="2" creationId="{519D5C61-0409-8840-84F5-9858E55C04A9}"/>
          </ac:spMkLst>
        </pc:spChg>
        <pc:spChg chg="mod">
          <ac:chgData name="Zimáček Tomáš" userId="9d41dccd-2e98-4a15-a25d-d92fa426e77f" providerId="ADAL" clId="{F12426CE-D715-4B44-9675-11FB09EDE882}" dt="2022-03-15T09:01:09.569" v="611" actId="20577"/>
          <ac:spMkLst>
            <pc:docMk/>
            <pc:sldMk cId="574807206" sldId="265"/>
            <ac:spMk id="4" creationId="{0BB1690C-AAC7-F342-88F3-6582FEDBB0FE}"/>
          </ac:spMkLst>
        </pc:spChg>
        <pc:graphicFrameChg chg="modGraphic">
          <ac:chgData name="Zimáček Tomáš" userId="9d41dccd-2e98-4a15-a25d-d92fa426e77f" providerId="ADAL" clId="{F12426CE-D715-4B44-9675-11FB09EDE882}" dt="2022-03-15T09:02:07.994" v="679" actId="20577"/>
          <ac:graphicFrameMkLst>
            <pc:docMk/>
            <pc:sldMk cId="574807206" sldId="265"/>
            <ac:graphicFrameMk id="6" creationId="{B816EDED-89AB-1245-99C5-88DB7F51425D}"/>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B96DCAC-CE6C-F34D-BB40-15ED19D929C0}" type="datetimeFigureOut">
              <a:rPr lang="cs-CZ" smtClean="0"/>
              <a:t>22.11.2023</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DDD35B-1E30-6B4F-BA7A-178A1A8012AE}" type="slidenum">
              <a:rPr lang="cs-CZ" smtClean="0"/>
              <a:t>‹#›</a:t>
            </a:fld>
            <a:endParaRPr lang="cs-CZ"/>
          </a:p>
        </p:txBody>
      </p:sp>
    </p:spTree>
    <p:extLst>
      <p:ext uri="{BB962C8B-B14F-4D97-AF65-F5344CB8AC3E}">
        <p14:creationId xmlns:p14="http://schemas.microsoft.com/office/powerpoint/2010/main" val="27615883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Přes 200 výzev</a:t>
            </a:r>
            <a:endParaRPr lang="cs-CZ" dirty="0"/>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DDD35B-1E30-6B4F-BA7A-178A1A8012AE}" type="slidenum">
              <a:rPr kumimoji="0" lang="cs-CZ"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cs-CZ"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482211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36DDD35B-1E30-6B4F-BA7A-178A1A8012AE}" type="slidenum">
              <a:rPr lang="cs-CZ" smtClean="0"/>
              <a:t>10</a:t>
            </a:fld>
            <a:endParaRPr lang="cs-CZ"/>
          </a:p>
        </p:txBody>
      </p:sp>
    </p:spTree>
    <p:extLst>
      <p:ext uri="{BB962C8B-B14F-4D97-AF65-F5344CB8AC3E}">
        <p14:creationId xmlns:p14="http://schemas.microsoft.com/office/powerpoint/2010/main" val="21738304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bg>
      <p:bgPr>
        <a:solidFill>
          <a:srgbClr val="FFD900"/>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F288479-C83F-D340-AC78-BAEA2E3FCD6E}"/>
              </a:ext>
            </a:extLst>
          </p:cNvPr>
          <p:cNvSpPr>
            <a:spLocks noGrp="1"/>
          </p:cNvSpPr>
          <p:nvPr>
            <p:ph type="ctrTitle"/>
          </p:nvPr>
        </p:nvSpPr>
        <p:spPr>
          <a:xfrm>
            <a:off x="495300" y="406400"/>
            <a:ext cx="9144000" cy="3022600"/>
          </a:xfrm>
          <a:prstGeom prst="rect">
            <a:avLst/>
          </a:prstGeom>
        </p:spPr>
        <p:txBody>
          <a:bodyPr anchor="t">
            <a:noAutofit/>
          </a:bodyPr>
          <a:lstStyle>
            <a:lvl1pPr algn="l">
              <a:lnSpc>
                <a:spcPct val="80000"/>
              </a:lnSpc>
              <a:defRPr sz="8800" b="1" i="0" spc="50" baseline="0">
                <a:latin typeface="Arial" panose="020B0604020202020204" pitchFamily="34" charset="0"/>
              </a:defRPr>
            </a:lvl1pPr>
          </a:lstStyle>
          <a:p>
            <a:r>
              <a:rPr lang="cs-CZ" dirty="0"/>
              <a:t>Kliknutím lze upravit styl.</a:t>
            </a:r>
          </a:p>
        </p:txBody>
      </p:sp>
      <p:sp>
        <p:nvSpPr>
          <p:cNvPr id="3" name="Podnadpis 2">
            <a:extLst>
              <a:ext uri="{FF2B5EF4-FFF2-40B4-BE49-F238E27FC236}">
                <a16:creationId xmlns:a16="http://schemas.microsoft.com/office/drawing/2014/main" id="{66B8C09E-EFCA-AB4C-BA83-68F103555CEF}"/>
              </a:ext>
            </a:extLst>
          </p:cNvPr>
          <p:cNvSpPr>
            <a:spLocks noGrp="1"/>
          </p:cNvSpPr>
          <p:nvPr>
            <p:ph type="subTitle" idx="1"/>
          </p:nvPr>
        </p:nvSpPr>
        <p:spPr>
          <a:xfrm>
            <a:off x="495300" y="3429000"/>
            <a:ext cx="9144000" cy="1655762"/>
          </a:xfrm>
          <a:prstGeom prst="rect">
            <a:avLst/>
          </a:prstGeom>
        </p:spPr>
        <p:txBody>
          <a:bodyPr/>
          <a:lstStyle>
            <a:lvl1pPr marL="0" indent="0" algn="l">
              <a:buNone/>
              <a:defRPr sz="2400" b="0" i="0">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dirty="0"/>
              <a:t>Kliknutím můžete upravit styl předlohy.</a:t>
            </a:r>
          </a:p>
        </p:txBody>
      </p:sp>
      <p:pic>
        <p:nvPicPr>
          <p:cNvPr id="9" name="Obrázek 8">
            <a:extLst>
              <a:ext uri="{FF2B5EF4-FFF2-40B4-BE49-F238E27FC236}">
                <a16:creationId xmlns:a16="http://schemas.microsoft.com/office/drawing/2014/main" id="{9E9F0EB4-8389-0C47-86B2-1847372CE24D}"/>
              </a:ext>
            </a:extLst>
          </p:cNvPr>
          <p:cNvPicPr>
            <a:picLocks noChangeAspect="1"/>
          </p:cNvPicPr>
          <p:nvPr userDrawn="1"/>
        </p:nvPicPr>
        <p:blipFill>
          <a:blip r:embed="rId2"/>
          <a:stretch>
            <a:fillRect/>
          </a:stretch>
        </p:blipFill>
        <p:spPr>
          <a:xfrm>
            <a:off x="8707437" y="5509395"/>
            <a:ext cx="3042271" cy="883240"/>
          </a:xfrm>
          <a:prstGeom prst="rect">
            <a:avLst/>
          </a:prstGeom>
        </p:spPr>
      </p:pic>
    </p:spTree>
    <p:extLst>
      <p:ext uri="{BB962C8B-B14F-4D97-AF65-F5344CB8AC3E}">
        <p14:creationId xmlns:p14="http://schemas.microsoft.com/office/powerpoint/2010/main" val="40226673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Nadpis a svislý text">
    <p:spTree>
      <p:nvGrpSpPr>
        <p:cNvPr id="1" name=""/>
        <p:cNvGrpSpPr/>
        <p:nvPr/>
      </p:nvGrpSpPr>
      <p:grpSpPr>
        <a:xfrm>
          <a:off x="0" y="0"/>
          <a:ext cx="0" cy="0"/>
          <a:chOff x="0" y="0"/>
          <a:chExt cx="0" cy="0"/>
        </a:xfrm>
      </p:grpSpPr>
      <p:sp>
        <p:nvSpPr>
          <p:cNvPr id="3" name="Zástupný symbol pro svislý text 2">
            <a:extLst>
              <a:ext uri="{FF2B5EF4-FFF2-40B4-BE49-F238E27FC236}">
                <a16:creationId xmlns:a16="http://schemas.microsoft.com/office/drawing/2014/main" id="{8CA75BC3-4017-C342-A2A7-3958F6DBCB60}"/>
              </a:ext>
            </a:extLst>
          </p:cNvPr>
          <p:cNvSpPr>
            <a:spLocks noGrp="1"/>
          </p:cNvSpPr>
          <p:nvPr>
            <p:ph type="body" orient="vert" idx="1"/>
          </p:nvPr>
        </p:nvSpPr>
        <p:spPr>
          <a:xfrm>
            <a:off x="838200" y="1825625"/>
            <a:ext cx="10515600" cy="4351338"/>
          </a:xfrm>
          <a:prstGeom prst="rect">
            <a:avLst/>
          </a:prstGeo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819803EF-32E5-1145-A509-F7994F4EDF71}"/>
              </a:ext>
            </a:extLst>
          </p:cNvPr>
          <p:cNvSpPr>
            <a:spLocks noGrp="1"/>
          </p:cNvSpPr>
          <p:nvPr>
            <p:ph type="dt" sz="half" idx="10"/>
          </p:nvPr>
        </p:nvSpPr>
        <p:spPr>
          <a:xfrm>
            <a:off x="838200" y="6356350"/>
            <a:ext cx="2743200" cy="365125"/>
          </a:xfrm>
          <a:prstGeom prst="rect">
            <a:avLst/>
          </a:prstGeom>
        </p:spPr>
        <p:txBody>
          <a:bodyPr/>
          <a:lstStyle/>
          <a:p>
            <a:fld id="{221651C8-0589-0A4E-A648-43E7970689D8}" type="datetime1">
              <a:rPr lang="cs-CZ" smtClean="0"/>
              <a:t>22.11.2023</a:t>
            </a:fld>
            <a:endParaRPr lang="cs-CZ"/>
          </a:p>
        </p:txBody>
      </p:sp>
      <p:sp>
        <p:nvSpPr>
          <p:cNvPr id="5" name="Zástupný symbol pro zápatí 4">
            <a:extLst>
              <a:ext uri="{FF2B5EF4-FFF2-40B4-BE49-F238E27FC236}">
                <a16:creationId xmlns:a16="http://schemas.microsoft.com/office/drawing/2014/main" id="{E4D0D550-6A80-2244-AA4F-0A3275A4AF59}"/>
              </a:ext>
            </a:extLst>
          </p:cNvPr>
          <p:cNvSpPr>
            <a:spLocks noGrp="1"/>
          </p:cNvSpPr>
          <p:nvPr>
            <p:ph type="ftr" sz="quarter" idx="11"/>
          </p:nvPr>
        </p:nvSpPr>
        <p:spPr>
          <a:xfrm>
            <a:off x="4038600" y="6356350"/>
            <a:ext cx="4114800" cy="365125"/>
          </a:xfrm>
          <a:prstGeom prst="rect">
            <a:avLst/>
          </a:prstGeom>
        </p:spPr>
        <p:txBody>
          <a:bodyPr/>
          <a:lstStyle/>
          <a:p>
            <a:endParaRPr lang="cs-CZ"/>
          </a:p>
        </p:txBody>
      </p:sp>
      <p:sp>
        <p:nvSpPr>
          <p:cNvPr id="6" name="Zástupný symbol pro číslo snímku 5">
            <a:extLst>
              <a:ext uri="{FF2B5EF4-FFF2-40B4-BE49-F238E27FC236}">
                <a16:creationId xmlns:a16="http://schemas.microsoft.com/office/drawing/2014/main" id="{25F316BE-2998-1E4A-83A9-D9050107CAF2}"/>
              </a:ext>
            </a:extLst>
          </p:cNvPr>
          <p:cNvSpPr>
            <a:spLocks noGrp="1"/>
          </p:cNvSpPr>
          <p:nvPr>
            <p:ph type="sldNum" sz="quarter" idx="12"/>
          </p:nvPr>
        </p:nvSpPr>
        <p:spPr>
          <a:xfrm>
            <a:off x="8610600" y="6356350"/>
            <a:ext cx="2743200" cy="365125"/>
          </a:xfrm>
          <a:prstGeom prst="rect">
            <a:avLst/>
          </a:prstGeom>
        </p:spPr>
        <p:txBody>
          <a:bodyPr/>
          <a:lstStyle/>
          <a:p>
            <a:fld id="{157D43A2-98E4-B24E-9228-7624BE346F8E}" type="slidenum">
              <a:rPr lang="cs-CZ" smtClean="0"/>
              <a:t>‹#›</a:t>
            </a:fld>
            <a:endParaRPr lang="cs-CZ"/>
          </a:p>
        </p:txBody>
      </p:sp>
      <p:sp>
        <p:nvSpPr>
          <p:cNvPr id="7" name="Obdélník 6">
            <a:extLst>
              <a:ext uri="{FF2B5EF4-FFF2-40B4-BE49-F238E27FC236}">
                <a16:creationId xmlns:a16="http://schemas.microsoft.com/office/drawing/2014/main" id="{662E07EA-F260-7549-976E-B5A77B1A6F8B}"/>
              </a:ext>
            </a:extLst>
          </p:cNvPr>
          <p:cNvSpPr/>
          <p:nvPr userDrawn="1"/>
        </p:nvSpPr>
        <p:spPr>
          <a:xfrm>
            <a:off x="0" y="0"/>
            <a:ext cx="12192000" cy="1311965"/>
          </a:xfrm>
          <a:prstGeom prst="rect">
            <a:avLst/>
          </a:prstGeom>
          <a:solidFill>
            <a:srgbClr val="FFD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8" name="Nadpis 1">
            <a:extLst>
              <a:ext uri="{FF2B5EF4-FFF2-40B4-BE49-F238E27FC236}">
                <a16:creationId xmlns:a16="http://schemas.microsoft.com/office/drawing/2014/main" id="{38936CAC-5922-E64E-B61E-0EBB8C2FF15B}"/>
              </a:ext>
            </a:extLst>
          </p:cNvPr>
          <p:cNvSpPr>
            <a:spLocks noGrp="1"/>
          </p:cNvSpPr>
          <p:nvPr>
            <p:ph type="title" hasCustomPrompt="1"/>
          </p:nvPr>
        </p:nvSpPr>
        <p:spPr>
          <a:xfrm>
            <a:off x="422026" y="367388"/>
            <a:ext cx="11264900" cy="931325"/>
          </a:xfrm>
          <a:prstGeom prst="rect">
            <a:avLst/>
          </a:prstGeom>
        </p:spPr>
        <p:txBody>
          <a:bodyPr anchor="t">
            <a:normAutofit/>
          </a:bodyPr>
          <a:lstStyle>
            <a:lvl1pPr>
              <a:defRPr b="1" i="0">
                <a:latin typeface="Arial Black" panose="020B0A04020102020204" pitchFamily="34" charset="0"/>
              </a:defRPr>
            </a:lvl1pPr>
          </a:lstStyle>
          <a:p>
            <a:r>
              <a:rPr lang="cs-CZ" sz="4000" dirty="0"/>
              <a:t>Nadpis</a:t>
            </a:r>
          </a:p>
        </p:txBody>
      </p:sp>
    </p:spTree>
    <p:extLst>
      <p:ext uri="{BB962C8B-B14F-4D97-AF65-F5344CB8AC3E}">
        <p14:creationId xmlns:p14="http://schemas.microsoft.com/office/powerpoint/2010/main" val="130174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Záverečný slide">
    <p:bg>
      <p:bgPr>
        <a:solidFill>
          <a:srgbClr val="FFD900"/>
        </a:solidFill>
        <a:effectLst/>
      </p:bgPr>
    </p:bg>
    <p:spTree>
      <p:nvGrpSpPr>
        <p:cNvPr id="1" name=""/>
        <p:cNvGrpSpPr/>
        <p:nvPr/>
      </p:nvGrpSpPr>
      <p:grpSpPr>
        <a:xfrm>
          <a:off x="0" y="0"/>
          <a:ext cx="0" cy="0"/>
          <a:chOff x="0" y="0"/>
          <a:chExt cx="0" cy="0"/>
        </a:xfrm>
      </p:grpSpPr>
      <p:sp>
        <p:nvSpPr>
          <p:cNvPr id="7" name="Nadpis 1">
            <a:extLst>
              <a:ext uri="{FF2B5EF4-FFF2-40B4-BE49-F238E27FC236}">
                <a16:creationId xmlns:a16="http://schemas.microsoft.com/office/drawing/2014/main" id="{5CC4AAD7-5472-9243-9B53-33AAA4C37C18}"/>
              </a:ext>
            </a:extLst>
          </p:cNvPr>
          <p:cNvSpPr>
            <a:spLocks noGrp="1"/>
          </p:cNvSpPr>
          <p:nvPr>
            <p:ph type="ctrTitle" hasCustomPrompt="1"/>
          </p:nvPr>
        </p:nvSpPr>
        <p:spPr>
          <a:xfrm>
            <a:off x="495300" y="406400"/>
            <a:ext cx="9144000" cy="3022600"/>
          </a:xfrm>
          <a:prstGeom prst="rect">
            <a:avLst/>
          </a:prstGeom>
          <a:noFill/>
        </p:spPr>
        <p:txBody>
          <a:bodyPr anchor="t">
            <a:noAutofit/>
          </a:bodyPr>
          <a:lstStyle>
            <a:lvl1pPr algn="l">
              <a:lnSpc>
                <a:spcPct val="70000"/>
              </a:lnSpc>
              <a:defRPr sz="9600" b="1" i="0" spc="50" baseline="0">
                <a:latin typeface="Arial" panose="020B0604020202020204" pitchFamily="34" charset="0"/>
              </a:defRPr>
            </a:lvl1pPr>
          </a:lstStyle>
          <a:p>
            <a:r>
              <a:rPr lang="cs-CZ" dirty="0"/>
              <a:t>Děkujeme</a:t>
            </a:r>
            <a:br>
              <a:rPr lang="cs-CZ" dirty="0"/>
            </a:br>
            <a:r>
              <a:rPr lang="cs-CZ" dirty="0"/>
              <a:t>za pozornost</a:t>
            </a:r>
          </a:p>
        </p:txBody>
      </p:sp>
      <p:sp>
        <p:nvSpPr>
          <p:cNvPr id="8" name="Podnadpis 2">
            <a:extLst>
              <a:ext uri="{FF2B5EF4-FFF2-40B4-BE49-F238E27FC236}">
                <a16:creationId xmlns:a16="http://schemas.microsoft.com/office/drawing/2014/main" id="{AAF84FE4-A791-154D-8D89-7AE14B2F073F}"/>
              </a:ext>
            </a:extLst>
          </p:cNvPr>
          <p:cNvSpPr>
            <a:spLocks noGrp="1"/>
          </p:cNvSpPr>
          <p:nvPr>
            <p:ph type="subTitle" idx="1" hasCustomPrompt="1"/>
          </p:nvPr>
        </p:nvSpPr>
        <p:spPr>
          <a:xfrm>
            <a:off x="495300" y="4736873"/>
            <a:ext cx="9144000" cy="1655762"/>
          </a:xfrm>
          <a:prstGeom prst="rect">
            <a:avLst/>
          </a:prstGeom>
          <a:noFill/>
        </p:spPr>
        <p:txBody>
          <a:bodyPr anchor="b"/>
          <a:lstStyle>
            <a:lvl1pPr marL="0" indent="0" algn="l">
              <a:lnSpc>
                <a:spcPct val="60000"/>
              </a:lnSpc>
              <a:buNone/>
              <a:defRPr sz="2400" b="0" i="0">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dirty="0"/>
              <a:t>Krajský úřad ZK</a:t>
            </a:r>
          </a:p>
          <a:p>
            <a:r>
              <a:rPr lang="cs-CZ" dirty="0"/>
              <a:t>Třída Tomáše Bati 21</a:t>
            </a:r>
          </a:p>
          <a:p>
            <a:r>
              <a:rPr lang="cs-CZ" dirty="0"/>
              <a:t>Zlín 761 90</a:t>
            </a:r>
          </a:p>
        </p:txBody>
      </p:sp>
      <p:pic>
        <p:nvPicPr>
          <p:cNvPr id="9" name="Obrázek 8">
            <a:extLst>
              <a:ext uri="{FF2B5EF4-FFF2-40B4-BE49-F238E27FC236}">
                <a16:creationId xmlns:a16="http://schemas.microsoft.com/office/drawing/2014/main" id="{E34A837E-901A-C645-93E3-46FC598A675D}"/>
              </a:ext>
            </a:extLst>
          </p:cNvPr>
          <p:cNvPicPr>
            <a:picLocks noChangeAspect="1"/>
          </p:cNvPicPr>
          <p:nvPr userDrawn="1"/>
        </p:nvPicPr>
        <p:blipFill>
          <a:blip r:embed="rId2"/>
          <a:stretch>
            <a:fillRect/>
          </a:stretch>
        </p:blipFill>
        <p:spPr>
          <a:xfrm>
            <a:off x="8707437" y="5509395"/>
            <a:ext cx="3042271" cy="883240"/>
          </a:xfrm>
          <a:prstGeom prst="rect">
            <a:avLst/>
          </a:prstGeom>
          <a:noFill/>
        </p:spPr>
      </p:pic>
    </p:spTree>
    <p:extLst>
      <p:ext uri="{BB962C8B-B14F-4D97-AF65-F5344CB8AC3E}">
        <p14:creationId xmlns:p14="http://schemas.microsoft.com/office/powerpoint/2010/main" val="1356602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Nadpis a obsah">
    <p:spTree>
      <p:nvGrpSpPr>
        <p:cNvPr id="1" name=""/>
        <p:cNvGrpSpPr/>
        <p:nvPr/>
      </p:nvGrpSpPr>
      <p:grpSpPr>
        <a:xfrm>
          <a:off x="0" y="0"/>
          <a:ext cx="0" cy="0"/>
          <a:chOff x="0" y="0"/>
          <a:chExt cx="0" cy="0"/>
        </a:xfrm>
      </p:grpSpPr>
      <p:sp>
        <p:nvSpPr>
          <p:cNvPr id="12" name="Obdélník 11">
            <a:extLst>
              <a:ext uri="{FF2B5EF4-FFF2-40B4-BE49-F238E27FC236}">
                <a16:creationId xmlns:a16="http://schemas.microsoft.com/office/drawing/2014/main" id="{A8EB467B-1B72-0844-8B4A-9B97214D320E}"/>
              </a:ext>
            </a:extLst>
          </p:cNvPr>
          <p:cNvSpPr/>
          <p:nvPr userDrawn="1"/>
        </p:nvSpPr>
        <p:spPr>
          <a:xfrm>
            <a:off x="0" y="0"/>
            <a:ext cx="12192000" cy="1311965"/>
          </a:xfrm>
          <a:prstGeom prst="rect">
            <a:avLst/>
          </a:prstGeom>
          <a:solidFill>
            <a:srgbClr val="FFD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 name="Zástupný obsah 2">
            <a:extLst>
              <a:ext uri="{FF2B5EF4-FFF2-40B4-BE49-F238E27FC236}">
                <a16:creationId xmlns:a16="http://schemas.microsoft.com/office/drawing/2014/main" id="{0CED2B99-8320-C74A-A004-6A87A98F4461}"/>
              </a:ext>
            </a:extLst>
          </p:cNvPr>
          <p:cNvSpPr>
            <a:spLocks noGrp="1"/>
          </p:cNvSpPr>
          <p:nvPr>
            <p:ph idx="1"/>
          </p:nvPr>
        </p:nvSpPr>
        <p:spPr>
          <a:xfrm>
            <a:off x="422026" y="1679353"/>
            <a:ext cx="11264900" cy="4600272"/>
          </a:xfrm>
          <a:prstGeom prst="rect">
            <a:avLst/>
          </a:prstGeom>
        </p:spPr>
        <p:txBody>
          <a:bodyPr/>
          <a:lstStyle>
            <a:lvl1pPr marL="228600" indent="-228600">
              <a:buFont typeface="Wingdings" pitchFamily="2" charset="2"/>
              <a:buChar char="§"/>
              <a:defRPr>
                <a:latin typeface="Arial" panose="020B0604020202020204" pitchFamily="34" charset="0"/>
              </a:defRPr>
            </a:lvl1pPr>
            <a:lvl2pPr marL="685800" indent="-228600">
              <a:buFont typeface="Wingdings" pitchFamily="2" charset="2"/>
              <a:buChar char="§"/>
              <a:defRPr>
                <a:latin typeface="Arial" panose="020B0604020202020204" pitchFamily="34" charset="0"/>
              </a:defRPr>
            </a:lvl2pPr>
            <a:lvl3pPr marL="1143000" indent="-228600">
              <a:buFont typeface="Wingdings" pitchFamily="2" charset="2"/>
              <a:buChar char="§"/>
              <a:defRPr>
                <a:latin typeface="Arial" panose="020B0604020202020204" pitchFamily="34" charset="0"/>
              </a:defRPr>
            </a:lvl3pPr>
            <a:lvl4pPr marL="1600200" indent="-228600">
              <a:buFont typeface="Wingdings" pitchFamily="2" charset="2"/>
              <a:buChar char="§"/>
              <a:defRPr>
                <a:latin typeface="Arial" panose="020B0604020202020204" pitchFamily="34" charset="0"/>
              </a:defRPr>
            </a:lvl4pPr>
            <a:lvl5pPr marL="2057400" indent="-228600">
              <a:buFont typeface="Wingdings" pitchFamily="2" charset="2"/>
              <a:buChar char="§"/>
              <a:defRPr>
                <a:latin typeface="Arial" panose="020B0604020202020204" pitchFamily="34" charset="0"/>
              </a:defRPr>
            </a:lvl5p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datum 3">
            <a:extLst>
              <a:ext uri="{FF2B5EF4-FFF2-40B4-BE49-F238E27FC236}">
                <a16:creationId xmlns:a16="http://schemas.microsoft.com/office/drawing/2014/main" id="{A516D43F-5937-FB4B-BEE5-73342504779B}"/>
              </a:ext>
            </a:extLst>
          </p:cNvPr>
          <p:cNvSpPr>
            <a:spLocks noGrp="1"/>
          </p:cNvSpPr>
          <p:nvPr>
            <p:ph type="dt" sz="half" idx="10"/>
          </p:nvPr>
        </p:nvSpPr>
        <p:spPr>
          <a:xfrm>
            <a:off x="422026" y="6111875"/>
            <a:ext cx="2743200" cy="365125"/>
          </a:xfrm>
          <a:prstGeom prst="rect">
            <a:avLst/>
          </a:prstGeom>
        </p:spPr>
        <p:txBody>
          <a:bodyPr anchor="b"/>
          <a:lstStyle>
            <a:lvl1pPr>
              <a:defRPr b="0" i="0">
                <a:solidFill>
                  <a:schemeClr val="tx1"/>
                </a:solidFill>
                <a:latin typeface="Arial" panose="020B0604020202020204" pitchFamily="34" charset="0"/>
              </a:defRPr>
            </a:lvl1pPr>
          </a:lstStyle>
          <a:p>
            <a:fld id="{298322F3-296F-D94B-BA69-5E3C08C45827}" type="datetime1">
              <a:rPr lang="cs-CZ" smtClean="0"/>
              <a:pPr/>
              <a:t>22.11.2023</a:t>
            </a:fld>
            <a:endParaRPr lang="cs-CZ" dirty="0"/>
          </a:p>
        </p:txBody>
      </p:sp>
      <p:sp>
        <p:nvSpPr>
          <p:cNvPr id="5" name="Zástupný symbol pro zápatí 4">
            <a:extLst>
              <a:ext uri="{FF2B5EF4-FFF2-40B4-BE49-F238E27FC236}">
                <a16:creationId xmlns:a16="http://schemas.microsoft.com/office/drawing/2014/main" id="{0E6DB1C5-5CB2-4642-83AF-2F13EDC3DBF8}"/>
              </a:ext>
            </a:extLst>
          </p:cNvPr>
          <p:cNvSpPr>
            <a:spLocks noGrp="1"/>
          </p:cNvSpPr>
          <p:nvPr>
            <p:ph type="ftr" sz="quarter" idx="11"/>
          </p:nvPr>
        </p:nvSpPr>
        <p:spPr>
          <a:xfrm>
            <a:off x="4038600" y="6102600"/>
            <a:ext cx="4114800" cy="365125"/>
          </a:xfrm>
          <a:prstGeom prst="rect">
            <a:avLst/>
          </a:prstGeom>
        </p:spPr>
        <p:txBody>
          <a:bodyPr anchor="b"/>
          <a:lstStyle>
            <a:lvl1pPr>
              <a:defRPr b="0" i="0">
                <a:solidFill>
                  <a:schemeClr val="tx1"/>
                </a:solidFill>
                <a:latin typeface="Arial" panose="020B0604020202020204" pitchFamily="34" charset="0"/>
              </a:defRPr>
            </a:lvl1pPr>
          </a:lstStyle>
          <a:p>
            <a:endParaRPr lang="cs-CZ" dirty="0"/>
          </a:p>
        </p:txBody>
      </p:sp>
      <p:sp>
        <p:nvSpPr>
          <p:cNvPr id="6" name="Zástupný symbol pro číslo snímku 5">
            <a:extLst>
              <a:ext uri="{FF2B5EF4-FFF2-40B4-BE49-F238E27FC236}">
                <a16:creationId xmlns:a16="http://schemas.microsoft.com/office/drawing/2014/main" id="{43B7E0B1-A765-BD4B-88A5-DD684EA5E1C2}"/>
              </a:ext>
            </a:extLst>
          </p:cNvPr>
          <p:cNvSpPr>
            <a:spLocks noGrp="1"/>
          </p:cNvSpPr>
          <p:nvPr>
            <p:ph type="sldNum" sz="quarter" idx="12"/>
          </p:nvPr>
        </p:nvSpPr>
        <p:spPr>
          <a:xfrm>
            <a:off x="9042400" y="5951387"/>
            <a:ext cx="2743200" cy="525613"/>
          </a:xfrm>
          <a:prstGeom prst="rect">
            <a:avLst/>
          </a:prstGeom>
        </p:spPr>
        <p:txBody>
          <a:bodyPr anchor="b"/>
          <a:lstStyle>
            <a:lvl1pPr>
              <a:defRPr sz="4000" b="0" i="1">
                <a:solidFill>
                  <a:schemeClr val="tx1"/>
                </a:solidFill>
                <a:latin typeface="Arial" panose="020B0604020202020204" pitchFamily="34" charset="0"/>
              </a:defRPr>
            </a:lvl1pPr>
          </a:lstStyle>
          <a:p>
            <a:fld id="{157D43A2-98E4-B24E-9228-7624BE346F8E}" type="slidenum">
              <a:rPr lang="cs-CZ" smtClean="0"/>
              <a:pPr/>
              <a:t>‹#›</a:t>
            </a:fld>
            <a:endParaRPr lang="cs-CZ" dirty="0"/>
          </a:p>
        </p:txBody>
      </p:sp>
      <p:sp>
        <p:nvSpPr>
          <p:cNvPr id="9" name="Nadpis 1">
            <a:extLst>
              <a:ext uri="{FF2B5EF4-FFF2-40B4-BE49-F238E27FC236}">
                <a16:creationId xmlns:a16="http://schemas.microsoft.com/office/drawing/2014/main" id="{B0A28088-5B5E-0D49-8009-650A01CA5588}"/>
              </a:ext>
            </a:extLst>
          </p:cNvPr>
          <p:cNvSpPr>
            <a:spLocks noGrp="1"/>
          </p:cNvSpPr>
          <p:nvPr>
            <p:ph type="title" hasCustomPrompt="1"/>
          </p:nvPr>
        </p:nvSpPr>
        <p:spPr>
          <a:xfrm>
            <a:off x="422026" y="367388"/>
            <a:ext cx="11264900" cy="931325"/>
          </a:xfrm>
          <a:prstGeom prst="rect">
            <a:avLst/>
          </a:prstGeom>
        </p:spPr>
        <p:txBody>
          <a:bodyPr anchor="t">
            <a:normAutofit/>
          </a:bodyPr>
          <a:lstStyle>
            <a:lvl1pPr>
              <a:defRPr b="1" i="0">
                <a:latin typeface="Arial Black" panose="020B0A04020102020204" pitchFamily="34" charset="0"/>
              </a:defRPr>
            </a:lvl1pPr>
          </a:lstStyle>
          <a:p>
            <a:r>
              <a:rPr lang="cs-CZ" sz="4000" dirty="0"/>
              <a:t>Nadpis</a:t>
            </a:r>
          </a:p>
        </p:txBody>
      </p:sp>
    </p:spTree>
    <p:extLst>
      <p:ext uri="{BB962C8B-B14F-4D97-AF65-F5344CB8AC3E}">
        <p14:creationId xmlns:p14="http://schemas.microsoft.com/office/powerpoint/2010/main" val="41461082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Záhlaví oddílu">
    <p:bg>
      <p:bgPr>
        <a:solidFill>
          <a:srgbClr val="FFD900"/>
        </a:solidFill>
        <a:effectLst/>
      </p:bgPr>
    </p:bg>
    <p:spTree>
      <p:nvGrpSpPr>
        <p:cNvPr id="1" name=""/>
        <p:cNvGrpSpPr/>
        <p:nvPr/>
      </p:nvGrpSpPr>
      <p:grpSpPr>
        <a:xfrm>
          <a:off x="0" y="0"/>
          <a:ext cx="0" cy="0"/>
          <a:chOff x="0" y="0"/>
          <a:chExt cx="0" cy="0"/>
        </a:xfrm>
      </p:grpSpPr>
      <p:sp>
        <p:nvSpPr>
          <p:cNvPr id="4" name="Zástupný symbol pro datum 3">
            <a:extLst>
              <a:ext uri="{FF2B5EF4-FFF2-40B4-BE49-F238E27FC236}">
                <a16:creationId xmlns:a16="http://schemas.microsoft.com/office/drawing/2014/main" id="{A0FF8C54-ADC3-FB41-8FA8-5442DAA0E790}"/>
              </a:ext>
            </a:extLst>
          </p:cNvPr>
          <p:cNvSpPr>
            <a:spLocks noGrp="1"/>
          </p:cNvSpPr>
          <p:nvPr>
            <p:ph type="dt" sz="half" idx="10"/>
          </p:nvPr>
        </p:nvSpPr>
        <p:spPr>
          <a:xfrm>
            <a:off x="495300" y="6356350"/>
            <a:ext cx="2743200" cy="365125"/>
          </a:xfrm>
          <a:prstGeom prst="rect">
            <a:avLst/>
          </a:prstGeom>
        </p:spPr>
        <p:txBody>
          <a:bodyPr/>
          <a:lstStyle/>
          <a:p>
            <a:fld id="{08CA4094-DA60-0047-89AF-3ECD26EBCBC6}" type="datetime1">
              <a:rPr lang="cs-CZ" smtClean="0"/>
              <a:t>22.11.2023</a:t>
            </a:fld>
            <a:endParaRPr lang="cs-CZ"/>
          </a:p>
        </p:txBody>
      </p:sp>
      <p:sp>
        <p:nvSpPr>
          <p:cNvPr id="5" name="Zástupný symbol pro zápatí 4">
            <a:extLst>
              <a:ext uri="{FF2B5EF4-FFF2-40B4-BE49-F238E27FC236}">
                <a16:creationId xmlns:a16="http://schemas.microsoft.com/office/drawing/2014/main" id="{4B99A2F4-445F-3B40-9D23-8AB4D4FE04B7}"/>
              </a:ext>
            </a:extLst>
          </p:cNvPr>
          <p:cNvSpPr>
            <a:spLocks noGrp="1"/>
          </p:cNvSpPr>
          <p:nvPr>
            <p:ph type="ftr" sz="quarter" idx="11"/>
          </p:nvPr>
        </p:nvSpPr>
        <p:spPr>
          <a:xfrm>
            <a:off x="4038600" y="6356350"/>
            <a:ext cx="4114800" cy="365125"/>
          </a:xfrm>
          <a:prstGeom prst="rect">
            <a:avLst/>
          </a:prstGeom>
        </p:spPr>
        <p:txBody>
          <a:bodyPr/>
          <a:lstStyle/>
          <a:p>
            <a:endParaRPr lang="cs-CZ"/>
          </a:p>
        </p:txBody>
      </p:sp>
      <p:sp>
        <p:nvSpPr>
          <p:cNvPr id="7" name="Nadpis 1">
            <a:extLst>
              <a:ext uri="{FF2B5EF4-FFF2-40B4-BE49-F238E27FC236}">
                <a16:creationId xmlns:a16="http://schemas.microsoft.com/office/drawing/2014/main" id="{2D341A6C-DE7B-3344-BDB9-8EFB1402813B}"/>
              </a:ext>
            </a:extLst>
          </p:cNvPr>
          <p:cNvSpPr>
            <a:spLocks noGrp="1"/>
          </p:cNvSpPr>
          <p:nvPr>
            <p:ph type="ctrTitle"/>
          </p:nvPr>
        </p:nvSpPr>
        <p:spPr>
          <a:xfrm>
            <a:off x="495300" y="406400"/>
            <a:ext cx="5150126" cy="3022600"/>
          </a:xfrm>
          <a:prstGeom prst="rect">
            <a:avLst/>
          </a:prstGeom>
        </p:spPr>
        <p:txBody>
          <a:bodyPr anchor="t">
            <a:noAutofit/>
          </a:bodyPr>
          <a:lstStyle>
            <a:lvl1pPr algn="l">
              <a:lnSpc>
                <a:spcPct val="80000"/>
              </a:lnSpc>
              <a:defRPr sz="7200" b="1" i="0" spc="50" baseline="0">
                <a:latin typeface="Arial" panose="020B0604020202020204" pitchFamily="34" charset="0"/>
              </a:defRPr>
            </a:lvl1pPr>
          </a:lstStyle>
          <a:p>
            <a:r>
              <a:rPr lang="cs-CZ" dirty="0"/>
              <a:t>Kliknutím lze upravit styl.</a:t>
            </a:r>
          </a:p>
        </p:txBody>
      </p:sp>
      <p:sp>
        <p:nvSpPr>
          <p:cNvPr id="8" name="Podnadpis 2">
            <a:extLst>
              <a:ext uri="{FF2B5EF4-FFF2-40B4-BE49-F238E27FC236}">
                <a16:creationId xmlns:a16="http://schemas.microsoft.com/office/drawing/2014/main" id="{D7C209FA-AB6E-2841-B554-164C048ED5D5}"/>
              </a:ext>
            </a:extLst>
          </p:cNvPr>
          <p:cNvSpPr>
            <a:spLocks noGrp="1"/>
          </p:cNvSpPr>
          <p:nvPr>
            <p:ph type="subTitle" idx="1"/>
          </p:nvPr>
        </p:nvSpPr>
        <p:spPr>
          <a:xfrm>
            <a:off x="495300" y="4563562"/>
            <a:ext cx="5150126" cy="1655762"/>
          </a:xfrm>
          <a:prstGeom prst="rect">
            <a:avLst/>
          </a:prstGeom>
        </p:spPr>
        <p:txBody>
          <a:bodyPr anchor="b"/>
          <a:lstStyle>
            <a:lvl1pPr marL="0" indent="0" algn="l">
              <a:buNone/>
              <a:defRPr sz="2400" b="0" i="0">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dirty="0"/>
              <a:t>Kliknutím můžete upravit styl předlohy.</a:t>
            </a:r>
          </a:p>
        </p:txBody>
      </p:sp>
      <p:sp>
        <p:nvSpPr>
          <p:cNvPr id="10" name="Zástupný obsah 2">
            <a:extLst>
              <a:ext uri="{FF2B5EF4-FFF2-40B4-BE49-F238E27FC236}">
                <a16:creationId xmlns:a16="http://schemas.microsoft.com/office/drawing/2014/main" id="{A9D1F263-5082-D040-8558-9E708E7123C4}"/>
              </a:ext>
            </a:extLst>
          </p:cNvPr>
          <p:cNvSpPr>
            <a:spLocks noGrp="1"/>
          </p:cNvSpPr>
          <p:nvPr>
            <p:ph sz="half" idx="13" hasCustomPrompt="1"/>
          </p:nvPr>
        </p:nvSpPr>
        <p:spPr>
          <a:xfrm>
            <a:off x="6096000" y="580541"/>
            <a:ext cx="5499652" cy="5638783"/>
          </a:xfrm>
          <a:prstGeom prst="rect">
            <a:avLst/>
          </a:prstGeom>
        </p:spPr>
        <p:txBody>
          <a:bodyPr anchor="ctr"/>
          <a:lstStyle>
            <a:lvl1pPr marL="0" indent="0" algn="ctr">
              <a:buFont typeface="Wingdings" pitchFamily="2" charset="2"/>
              <a:buNone/>
              <a:defRPr b="0" i="1">
                <a:latin typeface="Arial" panose="020B0604020202020204" pitchFamily="34" charset="0"/>
              </a:defRPr>
            </a:lvl1pPr>
            <a:lvl2pPr marL="685800" indent="-228600">
              <a:buFont typeface="Wingdings" pitchFamily="2" charset="2"/>
              <a:buChar char="§"/>
              <a:defRPr/>
            </a:lvl2pPr>
            <a:lvl3pPr marL="1143000" indent="-228600">
              <a:buFont typeface="Wingdings" pitchFamily="2" charset="2"/>
              <a:buChar char="§"/>
              <a:defRPr/>
            </a:lvl3pPr>
            <a:lvl4pPr marL="1600200" indent="-228600">
              <a:buFont typeface="Wingdings" pitchFamily="2" charset="2"/>
              <a:buChar char="§"/>
              <a:defRPr/>
            </a:lvl4pPr>
            <a:lvl5pPr marL="2057400" indent="-228600">
              <a:buFont typeface="Wingdings" pitchFamily="2" charset="2"/>
              <a:buChar char="§"/>
              <a:defRPr/>
            </a:lvl5pPr>
          </a:lstStyle>
          <a:p>
            <a:pPr lvl="0"/>
            <a:r>
              <a:rPr lang="cs-CZ" b="0" i="1" dirty="0">
                <a:latin typeface="Degular" pitchFamily="82" charset="0"/>
              </a:rPr>
              <a:t>zde vložte fotku</a:t>
            </a:r>
            <a:endParaRPr lang="cs-CZ" dirty="0"/>
          </a:p>
        </p:txBody>
      </p:sp>
    </p:spTree>
    <p:extLst>
      <p:ext uri="{BB962C8B-B14F-4D97-AF65-F5344CB8AC3E}">
        <p14:creationId xmlns:p14="http://schemas.microsoft.com/office/powerpoint/2010/main" val="612407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va obsahy">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138301C3-EDD8-8443-9B23-624712369A19}"/>
              </a:ext>
            </a:extLst>
          </p:cNvPr>
          <p:cNvSpPr>
            <a:spLocks noGrp="1"/>
          </p:cNvSpPr>
          <p:nvPr>
            <p:ph sz="half" idx="1"/>
          </p:nvPr>
        </p:nvSpPr>
        <p:spPr>
          <a:xfrm>
            <a:off x="838200" y="1825625"/>
            <a:ext cx="5181600" cy="4351338"/>
          </a:xfrm>
          <a:prstGeom prst="rect">
            <a:avLst/>
          </a:prstGeom>
        </p:spPr>
        <p:txBody>
          <a:body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obsah 3">
            <a:extLst>
              <a:ext uri="{FF2B5EF4-FFF2-40B4-BE49-F238E27FC236}">
                <a16:creationId xmlns:a16="http://schemas.microsoft.com/office/drawing/2014/main" id="{1ABF2C62-EAA8-FD46-AB0C-AFB46182D940}"/>
              </a:ext>
            </a:extLst>
          </p:cNvPr>
          <p:cNvSpPr>
            <a:spLocks noGrp="1"/>
          </p:cNvSpPr>
          <p:nvPr>
            <p:ph sz="half" idx="2"/>
          </p:nvPr>
        </p:nvSpPr>
        <p:spPr>
          <a:xfrm>
            <a:off x="6172200" y="1825625"/>
            <a:ext cx="5181600" cy="4351338"/>
          </a:xfrm>
          <a:prstGeom prst="rect">
            <a:avLst/>
          </a:prstGeo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81FEBD6D-B94A-4C40-AA98-1C5062D62E12}"/>
              </a:ext>
            </a:extLst>
          </p:cNvPr>
          <p:cNvSpPr>
            <a:spLocks noGrp="1"/>
          </p:cNvSpPr>
          <p:nvPr>
            <p:ph type="dt" sz="half" idx="10"/>
          </p:nvPr>
        </p:nvSpPr>
        <p:spPr>
          <a:xfrm>
            <a:off x="838200" y="6356350"/>
            <a:ext cx="2743200" cy="365125"/>
          </a:xfrm>
          <a:prstGeom prst="rect">
            <a:avLst/>
          </a:prstGeom>
        </p:spPr>
        <p:txBody>
          <a:bodyPr/>
          <a:lstStyle/>
          <a:p>
            <a:fld id="{D3144E17-280E-3341-A412-19E1FCCEF808}" type="datetime1">
              <a:rPr lang="cs-CZ" smtClean="0"/>
              <a:t>22.11.2023</a:t>
            </a:fld>
            <a:endParaRPr lang="cs-CZ"/>
          </a:p>
        </p:txBody>
      </p:sp>
      <p:sp>
        <p:nvSpPr>
          <p:cNvPr id="6" name="Zástupný symbol pro zápatí 5">
            <a:extLst>
              <a:ext uri="{FF2B5EF4-FFF2-40B4-BE49-F238E27FC236}">
                <a16:creationId xmlns:a16="http://schemas.microsoft.com/office/drawing/2014/main" id="{86001B55-F3D8-B245-916B-3D87F5313BEF}"/>
              </a:ext>
            </a:extLst>
          </p:cNvPr>
          <p:cNvSpPr>
            <a:spLocks noGrp="1"/>
          </p:cNvSpPr>
          <p:nvPr>
            <p:ph type="ftr" sz="quarter" idx="11"/>
          </p:nvPr>
        </p:nvSpPr>
        <p:spPr>
          <a:xfrm>
            <a:off x="4038600" y="6356350"/>
            <a:ext cx="4114800" cy="365125"/>
          </a:xfrm>
          <a:prstGeom prst="rect">
            <a:avLst/>
          </a:prstGeom>
        </p:spPr>
        <p:txBody>
          <a:bodyPr/>
          <a:lstStyle/>
          <a:p>
            <a:endParaRPr lang="cs-CZ"/>
          </a:p>
        </p:txBody>
      </p:sp>
      <p:sp>
        <p:nvSpPr>
          <p:cNvPr id="7" name="Zástupný symbol pro číslo snímku 6">
            <a:extLst>
              <a:ext uri="{FF2B5EF4-FFF2-40B4-BE49-F238E27FC236}">
                <a16:creationId xmlns:a16="http://schemas.microsoft.com/office/drawing/2014/main" id="{A3B028F9-C99B-2345-BCCE-D5C768B7CA69}"/>
              </a:ext>
            </a:extLst>
          </p:cNvPr>
          <p:cNvSpPr>
            <a:spLocks noGrp="1"/>
          </p:cNvSpPr>
          <p:nvPr>
            <p:ph type="sldNum" sz="quarter" idx="12"/>
          </p:nvPr>
        </p:nvSpPr>
        <p:spPr>
          <a:xfrm>
            <a:off x="8610600" y="6356350"/>
            <a:ext cx="2743200" cy="365125"/>
          </a:xfrm>
          <a:prstGeom prst="rect">
            <a:avLst/>
          </a:prstGeom>
        </p:spPr>
        <p:txBody>
          <a:bodyPr/>
          <a:lstStyle/>
          <a:p>
            <a:fld id="{157D43A2-98E4-B24E-9228-7624BE346F8E}" type="slidenum">
              <a:rPr lang="cs-CZ" smtClean="0"/>
              <a:t>‹#›</a:t>
            </a:fld>
            <a:endParaRPr lang="cs-CZ"/>
          </a:p>
        </p:txBody>
      </p:sp>
      <p:sp>
        <p:nvSpPr>
          <p:cNvPr id="8" name="Obdélník 7">
            <a:extLst>
              <a:ext uri="{FF2B5EF4-FFF2-40B4-BE49-F238E27FC236}">
                <a16:creationId xmlns:a16="http://schemas.microsoft.com/office/drawing/2014/main" id="{1F83C6B9-51BF-354A-813E-1E819CCC41A1}"/>
              </a:ext>
            </a:extLst>
          </p:cNvPr>
          <p:cNvSpPr/>
          <p:nvPr userDrawn="1"/>
        </p:nvSpPr>
        <p:spPr>
          <a:xfrm>
            <a:off x="0" y="0"/>
            <a:ext cx="12192000" cy="1311965"/>
          </a:xfrm>
          <a:prstGeom prst="rect">
            <a:avLst/>
          </a:prstGeom>
          <a:solidFill>
            <a:srgbClr val="FFD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9" name="Nadpis 1">
            <a:extLst>
              <a:ext uri="{FF2B5EF4-FFF2-40B4-BE49-F238E27FC236}">
                <a16:creationId xmlns:a16="http://schemas.microsoft.com/office/drawing/2014/main" id="{0A18D240-3BE2-B74D-A516-B0F270362F63}"/>
              </a:ext>
            </a:extLst>
          </p:cNvPr>
          <p:cNvSpPr>
            <a:spLocks noGrp="1"/>
          </p:cNvSpPr>
          <p:nvPr>
            <p:ph type="title" hasCustomPrompt="1"/>
          </p:nvPr>
        </p:nvSpPr>
        <p:spPr>
          <a:xfrm>
            <a:off x="422026" y="367388"/>
            <a:ext cx="11264900" cy="931325"/>
          </a:xfrm>
          <a:prstGeom prst="rect">
            <a:avLst/>
          </a:prstGeom>
        </p:spPr>
        <p:txBody>
          <a:bodyPr anchor="t">
            <a:normAutofit/>
          </a:bodyPr>
          <a:lstStyle>
            <a:lvl1pPr>
              <a:defRPr b="1" i="0">
                <a:latin typeface="Arial Black" panose="020B0A04020102020204" pitchFamily="34" charset="0"/>
              </a:defRPr>
            </a:lvl1pPr>
          </a:lstStyle>
          <a:p>
            <a:r>
              <a:rPr lang="cs-CZ" sz="4000" dirty="0"/>
              <a:t>Nadpis</a:t>
            </a:r>
          </a:p>
        </p:txBody>
      </p:sp>
    </p:spTree>
    <p:extLst>
      <p:ext uri="{BB962C8B-B14F-4D97-AF65-F5344CB8AC3E}">
        <p14:creationId xmlns:p14="http://schemas.microsoft.com/office/powerpoint/2010/main" val="35985663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orovnání">
    <p:spTree>
      <p:nvGrpSpPr>
        <p:cNvPr id="1" name=""/>
        <p:cNvGrpSpPr/>
        <p:nvPr/>
      </p:nvGrpSpPr>
      <p:grpSpPr>
        <a:xfrm>
          <a:off x="0" y="0"/>
          <a:ext cx="0" cy="0"/>
          <a:chOff x="0" y="0"/>
          <a:chExt cx="0" cy="0"/>
        </a:xfrm>
      </p:grpSpPr>
      <p:sp>
        <p:nvSpPr>
          <p:cNvPr id="3" name="Zástupný text 2">
            <a:extLst>
              <a:ext uri="{FF2B5EF4-FFF2-40B4-BE49-F238E27FC236}">
                <a16:creationId xmlns:a16="http://schemas.microsoft.com/office/drawing/2014/main" id="{C960D600-9E1D-644E-955C-AB90DEDEA912}"/>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72E7F195-0ECA-5B4E-A9CE-6F805D887DFC}"/>
              </a:ext>
            </a:extLst>
          </p:cNvPr>
          <p:cNvSpPr>
            <a:spLocks noGrp="1"/>
          </p:cNvSpPr>
          <p:nvPr>
            <p:ph sz="half" idx="2"/>
          </p:nvPr>
        </p:nvSpPr>
        <p:spPr>
          <a:xfrm>
            <a:off x="839788" y="2505075"/>
            <a:ext cx="5157787" cy="3684588"/>
          </a:xfrm>
          <a:prstGeom prst="rect">
            <a:avLst/>
          </a:prstGeo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369F282E-870E-E74D-944D-04EE93DED5E6}"/>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715EF3A7-92DE-084B-987D-EA363959281A}"/>
              </a:ext>
            </a:extLst>
          </p:cNvPr>
          <p:cNvSpPr>
            <a:spLocks noGrp="1"/>
          </p:cNvSpPr>
          <p:nvPr>
            <p:ph sz="quarter" idx="4"/>
          </p:nvPr>
        </p:nvSpPr>
        <p:spPr>
          <a:xfrm>
            <a:off x="6172200" y="2505075"/>
            <a:ext cx="5183188" cy="3684588"/>
          </a:xfrm>
          <a:prstGeom prst="rect">
            <a:avLst/>
          </a:prstGeo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BC139B72-6DD2-A340-833A-5DC55CEC54D2}"/>
              </a:ext>
            </a:extLst>
          </p:cNvPr>
          <p:cNvSpPr>
            <a:spLocks noGrp="1"/>
          </p:cNvSpPr>
          <p:nvPr>
            <p:ph type="dt" sz="half" idx="10"/>
          </p:nvPr>
        </p:nvSpPr>
        <p:spPr>
          <a:xfrm>
            <a:off x="838200" y="6356350"/>
            <a:ext cx="2743200" cy="365125"/>
          </a:xfrm>
          <a:prstGeom prst="rect">
            <a:avLst/>
          </a:prstGeom>
        </p:spPr>
        <p:txBody>
          <a:bodyPr/>
          <a:lstStyle/>
          <a:p>
            <a:fld id="{F5E85617-9B28-DF47-BAEC-26C747C8C48A}" type="datetime1">
              <a:rPr lang="cs-CZ" smtClean="0"/>
              <a:t>22.11.2023</a:t>
            </a:fld>
            <a:endParaRPr lang="cs-CZ"/>
          </a:p>
        </p:txBody>
      </p:sp>
      <p:sp>
        <p:nvSpPr>
          <p:cNvPr id="8" name="Zástupný symbol pro zápatí 7">
            <a:extLst>
              <a:ext uri="{FF2B5EF4-FFF2-40B4-BE49-F238E27FC236}">
                <a16:creationId xmlns:a16="http://schemas.microsoft.com/office/drawing/2014/main" id="{4101F343-B190-BE48-9F5D-5B2FD4CDF2C1}"/>
              </a:ext>
            </a:extLst>
          </p:cNvPr>
          <p:cNvSpPr>
            <a:spLocks noGrp="1"/>
          </p:cNvSpPr>
          <p:nvPr>
            <p:ph type="ftr" sz="quarter" idx="11"/>
          </p:nvPr>
        </p:nvSpPr>
        <p:spPr>
          <a:xfrm>
            <a:off x="4038600" y="6356350"/>
            <a:ext cx="4114800" cy="365125"/>
          </a:xfrm>
          <a:prstGeom prst="rect">
            <a:avLst/>
          </a:prstGeom>
        </p:spPr>
        <p:txBody>
          <a:bodyPr/>
          <a:lstStyle/>
          <a:p>
            <a:endParaRPr lang="cs-CZ"/>
          </a:p>
        </p:txBody>
      </p:sp>
      <p:sp>
        <p:nvSpPr>
          <p:cNvPr id="9" name="Zástupný symbol pro číslo snímku 8">
            <a:extLst>
              <a:ext uri="{FF2B5EF4-FFF2-40B4-BE49-F238E27FC236}">
                <a16:creationId xmlns:a16="http://schemas.microsoft.com/office/drawing/2014/main" id="{5E1B4949-59AC-7B49-9256-34E0F63B3182}"/>
              </a:ext>
            </a:extLst>
          </p:cNvPr>
          <p:cNvSpPr>
            <a:spLocks noGrp="1"/>
          </p:cNvSpPr>
          <p:nvPr>
            <p:ph type="sldNum" sz="quarter" idx="12"/>
          </p:nvPr>
        </p:nvSpPr>
        <p:spPr>
          <a:xfrm>
            <a:off x="8610600" y="6356350"/>
            <a:ext cx="2743200" cy="365125"/>
          </a:xfrm>
          <a:prstGeom prst="rect">
            <a:avLst/>
          </a:prstGeom>
        </p:spPr>
        <p:txBody>
          <a:bodyPr/>
          <a:lstStyle/>
          <a:p>
            <a:fld id="{157D43A2-98E4-B24E-9228-7624BE346F8E}" type="slidenum">
              <a:rPr lang="cs-CZ" smtClean="0"/>
              <a:t>‹#›</a:t>
            </a:fld>
            <a:endParaRPr lang="cs-CZ"/>
          </a:p>
        </p:txBody>
      </p:sp>
      <p:sp>
        <p:nvSpPr>
          <p:cNvPr id="10" name="Obdélník 9">
            <a:extLst>
              <a:ext uri="{FF2B5EF4-FFF2-40B4-BE49-F238E27FC236}">
                <a16:creationId xmlns:a16="http://schemas.microsoft.com/office/drawing/2014/main" id="{ECF809C9-6CD1-224D-B38B-D9054EF10F1C}"/>
              </a:ext>
            </a:extLst>
          </p:cNvPr>
          <p:cNvSpPr/>
          <p:nvPr userDrawn="1"/>
        </p:nvSpPr>
        <p:spPr>
          <a:xfrm>
            <a:off x="0" y="0"/>
            <a:ext cx="12192000" cy="1311965"/>
          </a:xfrm>
          <a:prstGeom prst="rect">
            <a:avLst/>
          </a:prstGeom>
          <a:solidFill>
            <a:srgbClr val="FFD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Nadpis 1">
            <a:extLst>
              <a:ext uri="{FF2B5EF4-FFF2-40B4-BE49-F238E27FC236}">
                <a16:creationId xmlns:a16="http://schemas.microsoft.com/office/drawing/2014/main" id="{D4AA426A-68B9-3C47-AFEB-D3AC3F0BF838}"/>
              </a:ext>
            </a:extLst>
          </p:cNvPr>
          <p:cNvSpPr>
            <a:spLocks noGrp="1"/>
          </p:cNvSpPr>
          <p:nvPr>
            <p:ph type="title" hasCustomPrompt="1"/>
          </p:nvPr>
        </p:nvSpPr>
        <p:spPr>
          <a:xfrm>
            <a:off x="422026" y="367388"/>
            <a:ext cx="11264900" cy="931325"/>
          </a:xfrm>
          <a:prstGeom prst="rect">
            <a:avLst/>
          </a:prstGeom>
        </p:spPr>
        <p:txBody>
          <a:bodyPr anchor="t">
            <a:normAutofit/>
          </a:bodyPr>
          <a:lstStyle>
            <a:lvl1pPr>
              <a:defRPr b="1" i="0">
                <a:latin typeface="Arial Black" panose="020B0A04020102020204" pitchFamily="34" charset="0"/>
              </a:defRPr>
            </a:lvl1pPr>
          </a:lstStyle>
          <a:p>
            <a:r>
              <a:rPr lang="cs-CZ" sz="4000" dirty="0"/>
              <a:t>Nadpis</a:t>
            </a:r>
          </a:p>
        </p:txBody>
      </p:sp>
    </p:spTree>
    <p:extLst>
      <p:ext uri="{BB962C8B-B14F-4D97-AF65-F5344CB8AC3E}">
        <p14:creationId xmlns:p14="http://schemas.microsoft.com/office/powerpoint/2010/main" val="3769036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Jenom nadpis">
    <p:spTree>
      <p:nvGrpSpPr>
        <p:cNvPr id="1" name=""/>
        <p:cNvGrpSpPr/>
        <p:nvPr/>
      </p:nvGrpSpPr>
      <p:grpSpPr>
        <a:xfrm>
          <a:off x="0" y="0"/>
          <a:ext cx="0" cy="0"/>
          <a:chOff x="0" y="0"/>
          <a:chExt cx="0" cy="0"/>
        </a:xfrm>
      </p:grpSpPr>
      <p:sp>
        <p:nvSpPr>
          <p:cNvPr id="3" name="Zástupný symbol pro datum 2">
            <a:extLst>
              <a:ext uri="{FF2B5EF4-FFF2-40B4-BE49-F238E27FC236}">
                <a16:creationId xmlns:a16="http://schemas.microsoft.com/office/drawing/2014/main" id="{467392C5-49AE-E548-81A5-FC459F4C3857}"/>
              </a:ext>
            </a:extLst>
          </p:cNvPr>
          <p:cNvSpPr>
            <a:spLocks noGrp="1"/>
          </p:cNvSpPr>
          <p:nvPr>
            <p:ph type="dt" sz="half" idx="10"/>
          </p:nvPr>
        </p:nvSpPr>
        <p:spPr>
          <a:xfrm>
            <a:off x="838200" y="6356350"/>
            <a:ext cx="2743200" cy="365125"/>
          </a:xfrm>
          <a:prstGeom prst="rect">
            <a:avLst/>
          </a:prstGeom>
        </p:spPr>
        <p:txBody>
          <a:bodyPr/>
          <a:lstStyle/>
          <a:p>
            <a:fld id="{AA9F845A-1646-B040-9BDE-B0949ABAA815}" type="datetime1">
              <a:rPr lang="cs-CZ" smtClean="0"/>
              <a:t>22.11.2023</a:t>
            </a:fld>
            <a:endParaRPr lang="cs-CZ"/>
          </a:p>
        </p:txBody>
      </p:sp>
      <p:sp>
        <p:nvSpPr>
          <p:cNvPr id="4" name="Zástupný symbol pro zápatí 3">
            <a:extLst>
              <a:ext uri="{FF2B5EF4-FFF2-40B4-BE49-F238E27FC236}">
                <a16:creationId xmlns:a16="http://schemas.microsoft.com/office/drawing/2014/main" id="{27EE62BF-0652-CC49-B1C6-740D979D6655}"/>
              </a:ext>
            </a:extLst>
          </p:cNvPr>
          <p:cNvSpPr>
            <a:spLocks noGrp="1"/>
          </p:cNvSpPr>
          <p:nvPr>
            <p:ph type="ftr" sz="quarter" idx="11"/>
          </p:nvPr>
        </p:nvSpPr>
        <p:spPr>
          <a:xfrm>
            <a:off x="4038600" y="6356350"/>
            <a:ext cx="4114800" cy="365125"/>
          </a:xfrm>
          <a:prstGeom prst="rect">
            <a:avLst/>
          </a:prstGeom>
        </p:spPr>
        <p:txBody>
          <a:bodyPr/>
          <a:lstStyle/>
          <a:p>
            <a:endParaRPr lang="cs-CZ"/>
          </a:p>
        </p:txBody>
      </p:sp>
      <p:sp>
        <p:nvSpPr>
          <p:cNvPr id="5" name="Zástupný symbol pro číslo snímku 4">
            <a:extLst>
              <a:ext uri="{FF2B5EF4-FFF2-40B4-BE49-F238E27FC236}">
                <a16:creationId xmlns:a16="http://schemas.microsoft.com/office/drawing/2014/main" id="{A1BE27E5-F9AD-FA40-BB59-77DCC9C5FF10}"/>
              </a:ext>
            </a:extLst>
          </p:cNvPr>
          <p:cNvSpPr>
            <a:spLocks noGrp="1"/>
          </p:cNvSpPr>
          <p:nvPr>
            <p:ph type="sldNum" sz="quarter" idx="12"/>
          </p:nvPr>
        </p:nvSpPr>
        <p:spPr>
          <a:xfrm>
            <a:off x="8610600" y="6356350"/>
            <a:ext cx="2743200" cy="365125"/>
          </a:xfrm>
          <a:prstGeom prst="rect">
            <a:avLst/>
          </a:prstGeom>
        </p:spPr>
        <p:txBody>
          <a:bodyPr/>
          <a:lstStyle/>
          <a:p>
            <a:fld id="{157D43A2-98E4-B24E-9228-7624BE346F8E}" type="slidenum">
              <a:rPr lang="cs-CZ" smtClean="0"/>
              <a:t>‹#›</a:t>
            </a:fld>
            <a:endParaRPr lang="cs-CZ"/>
          </a:p>
        </p:txBody>
      </p:sp>
      <p:sp>
        <p:nvSpPr>
          <p:cNvPr id="6" name="Obdélník 5">
            <a:extLst>
              <a:ext uri="{FF2B5EF4-FFF2-40B4-BE49-F238E27FC236}">
                <a16:creationId xmlns:a16="http://schemas.microsoft.com/office/drawing/2014/main" id="{6B4FD313-B4A8-0A46-A50D-B31C9DA87A8E}"/>
              </a:ext>
            </a:extLst>
          </p:cNvPr>
          <p:cNvSpPr/>
          <p:nvPr userDrawn="1"/>
        </p:nvSpPr>
        <p:spPr>
          <a:xfrm>
            <a:off x="0" y="0"/>
            <a:ext cx="12192000" cy="1311965"/>
          </a:xfrm>
          <a:prstGeom prst="rect">
            <a:avLst/>
          </a:prstGeom>
          <a:solidFill>
            <a:srgbClr val="FFD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7" name="Nadpis 1">
            <a:extLst>
              <a:ext uri="{FF2B5EF4-FFF2-40B4-BE49-F238E27FC236}">
                <a16:creationId xmlns:a16="http://schemas.microsoft.com/office/drawing/2014/main" id="{01BCA978-992E-9541-9BE1-4AF26B9D8524}"/>
              </a:ext>
            </a:extLst>
          </p:cNvPr>
          <p:cNvSpPr>
            <a:spLocks noGrp="1"/>
          </p:cNvSpPr>
          <p:nvPr>
            <p:ph type="title" hasCustomPrompt="1"/>
          </p:nvPr>
        </p:nvSpPr>
        <p:spPr>
          <a:xfrm>
            <a:off x="422026" y="367388"/>
            <a:ext cx="11264900" cy="931325"/>
          </a:xfrm>
          <a:prstGeom prst="rect">
            <a:avLst/>
          </a:prstGeom>
        </p:spPr>
        <p:txBody>
          <a:bodyPr anchor="t">
            <a:normAutofit/>
          </a:bodyPr>
          <a:lstStyle>
            <a:lvl1pPr>
              <a:defRPr b="1" i="0">
                <a:latin typeface="Arial Black" panose="020B0A04020102020204" pitchFamily="34" charset="0"/>
              </a:defRPr>
            </a:lvl1pPr>
          </a:lstStyle>
          <a:p>
            <a:r>
              <a:rPr lang="cs-CZ" sz="4000" dirty="0"/>
              <a:t>Nadpis</a:t>
            </a:r>
          </a:p>
        </p:txBody>
      </p:sp>
    </p:spTree>
    <p:extLst>
      <p:ext uri="{BB962C8B-B14F-4D97-AF65-F5344CB8AC3E}">
        <p14:creationId xmlns:p14="http://schemas.microsoft.com/office/powerpoint/2010/main" val="6657311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7866500E-7FAE-3947-9DAD-FBA5BC7E9567}"/>
              </a:ext>
            </a:extLst>
          </p:cNvPr>
          <p:cNvSpPr>
            <a:spLocks noGrp="1"/>
          </p:cNvSpPr>
          <p:nvPr>
            <p:ph type="dt" sz="half" idx="10"/>
          </p:nvPr>
        </p:nvSpPr>
        <p:spPr>
          <a:xfrm>
            <a:off x="838200" y="6356350"/>
            <a:ext cx="2743200" cy="365125"/>
          </a:xfrm>
          <a:prstGeom prst="rect">
            <a:avLst/>
          </a:prstGeom>
        </p:spPr>
        <p:txBody>
          <a:bodyPr/>
          <a:lstStyle/>
          <a:p>
            <a:fld id="{DB0C0A0B-5067-DE47-AFC8-F97D18BD4B1F}" type="datetime1">
              <a:rPr lang="cs-CZ" smtClean="0"/>
              <a:t>22.11.2023</a:t>
            </a:fld>
            <a:endParaRPr lang="cs-CZ"/>
          </a:p>
        </p:txBody>
      </p:sp>
      <p:sp>
        <p:nvSpPr>
          <p:cNvPr id="3" name="Zástupný symbol pro zápatí 2">
            <a:extLst>
              <a:ext uri="{FF2B5EF4-FFF2-40B4-BE49-F238E27FC236}">
                <a16:creationId xmlns:a16="http://schemas.microsoft.com/office/drawing/2014/main" id="{358ACE9A-9F8E-CA4C-B782-EFD36998EECE}"/>
              </a:ext>
            </a:extLst>
          </p:cNvPr>
          <p:cNvSpPr>
            <a:spLocks noGrp="1"/>
          </p:cNvSpPr>
          <p:nvPr>
            <p:ph type="ftr" sz="quarter" idx="11"/>
          </p:nvPr>
        </p:nvSpPr>
        <p:spPr>
          <a:xfrm>
            <a:off x="4038600" y="6356350"/>
            <a:ext cx="4114800" cy="365125"/>
          </a:xfrm>
          <a:prstGeom prst="rect">
            <a:avLst/>
          </a:prstGeom>
        </p:spPr>
        <p:txBody>
          <a:bodyPr/>
          <a:lstStyle/>
          <a:p>
            <a:endParaRPr lang="cs-CZ"/>
          </a:p>
        </p:txBody>
      </p:sp>
      <p:sp>
        <p:nvSpPr>
          <p:cNvPr id="4" name="Zástupný symbol pro číslo snímku 3">
            <a:extLst>
              <a:ext uri="{FF2B5EF4-FFF2-40B4-BE49-F238E27FC236}">
                <a16:creationId xmlns:a16="http://schemas.microsoft.com/office/drawing/2014/main" id="{6A900C6D-9313-3E4C-B392-797DCC38C81E}"/>
              </a:ext>
            </a:extLst>
          </p:cNvPr>
          <p:cNvSpPr>
            <a:spLocks noGrp="1"/>
          </p:cNvSpPr>
          <p:nvPr>
            <p:ph type="sldNum" sz="quarter" idx="12"/>
          </p:nvPr>
        </p:nvSpPr>
        <p:spPr>
          <a:xfrm>
            <a:off x="8610600" y="6356350"/>
            <a:ext cx="2743200" cy="365125"/>
          </a:xfrm>
          <a:prstGeom prst="rect">
            <a:avLst/>
          </a:prstGeom>
        </p:spPr>
        <p:txBody>
          <a:bodyPr/>
          <a:lstStyle/>
          <a:p>
            <a:fld id="{157D43A2-98E4-B24E-9228-7624BE346F8E}" type="slidenum">
              <a:rPr lang="cs-CZ" smtClean="0"/>
              <a:t>‹#›</a:t>
            </a:fld>
            <a:endParaRPr lang="cs-CZ"/>
          </a:p>
        </p:txBody>
      </p:sp>
    </p:spTree>
    <p:extLst>
      <p:ext uri="{BB962C8B-B14F-4D97-AF65-F5344CB8AC3E}">
        <p14:creationId xmlns:p14="http://schemas.microsoft.com/office/powerpoint/2010/main" val="37429711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CC8F003-A3D3-034D-9720-A29A641DBBD4}"/>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056C9885-78EF-7E49-B9B7-55A0262D406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9CB5D9DD-0ECA-C54D-88FB-0C68D8DF3F00}"/>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3430A157-10E2-3A41-9082-3C345EC0316E}"/>
              </a:ext>
            </a:extLst>
          </p:cNvPr>
          <p:cNvSpPr>
            <a:spLocks noGrp="1"/>
          </p:cNvSpPr>
          <p:nvPr>
            <p:ph type="dt" sz="half" idx="10"/>
          </p:nvPr>
        </p:nvSpPr>
        <p:spPr>
          <a:xfrm>
            <a:off x="838200" y="6356350"/>
            <a:ext cx="2743200" cy="365125"/>
          </a:xfrm>
          <a:prstGeom prst="rect">
            <a:avLst/>
          </a:prstGeom>
        </p:spPr>
        <p:txBody>
          <a:bodyPr/>
          <a:lstStyle/>
          <a:p>
            <a:fld id="{2E67CFD3-BCAB-884C-9D47-4C8AA78F6E8C}" type="datetime1">
              <a:rPr lang="cs-CZ" smtClean="0"/>
              <a:t>22.11.2023</a:t>
            </a:fld>
            <a:endParaRPr lang="cs-CZ"/>
          </a:p>
        </p:txBody>
      </p:sp>
      <p:sp>
        <p:nvSpPr>
          <p:cNvPr id="6" name="Zástupný symbol pro zápatí 5">
            <a:extLst>
              <a:ext uri="{FF2B5EF4-FFF2-40B4-BE49-F238E27FC236}">
                <a16:creationId xmlns:a16="http://schemas.microsoft.com/office/drawing/2014/main" id="{644CFB0E-3ED7-644D-9D3C-61F36A5F5E34}"/>
              </a:ext>
            </a:extLst>
          </p:cNvPr>
          <p:cNvSpPr>
            <a:spLocks noGrp="1"/>
          </p:cNvSpPr>
          <p:nvPr>
            <p:ph type="ftr" sz="quarter" idx="11"/>
          </p:nvPr>
        </p:nvSpPr>
        <p:spPr>
          <a:xfrm>
            <a:off x="4038600" y="6356350"/>
            <a:ext cx="4114800" cy="365125"/>
          </a:xfrm>
          <a:prstGeom prst="rect">
            <a:avLst/>
          </a:prstGeom>
        </p:spPr>
        <p:txBody>
          <a:bodyPr/>
          <a:lstStyle/>
          <a:p>
            <a:endParaRPr lang="cs-CZ"/>
          </a:p>
        </p:txBody>
      </p:sp>
      <p:sp>
        <p:nvSpPr>
          <p:cNvPr id="7" name="Zástupný symbol pro číslo snímku 6">
            <a:extLst>
              <a:ext uri="{FF2B5EF4-FFF2-40B4-BE49-F238E27FC236}">
                <a16:creationId xmlns:a16="http://schemas.microsoft.com/office/drawing/2014/main" id="{B8B83830-1354-2D43-AE7D-380C4FEA2A62}"/>
              </a:ext>
            </a:extLst>
          </p:cNvPr>
          <p:cNvSpPr>
            <a:spLocks noGrp="1"/>
          </p:cNvSpPr>
          <p:nvPr>
            <p:ph type="sldNum" sz="quarter" idx="12"/>
          </p:nvPr>
        </p:nvSpPr>
        <p:spPr>
          <a:xfrm>
            <a:off x="8610600" y="6356350"/>
            <a:ext cx="2743200" cy="365125"/>
          </a:xfrm>
          <a:prstGeom prst="rect">
            <a:avLst/>
          </a:prstGeom>
        </p:spPr>
        <p:txBody>
          <a:bodyPr/>
          <a:lstStyle/>
          <a:p>
            <a:fld id="{157D43A2-98E4-B24E-9228-7624BE346F8E}" type="slidenum">
              <a:rPr lang="cs-CZ" smtClean="0"/>
              <a:t>‹#›</a:t>
            </a:fld>
            <a:endParaRPr lang="cs-CZ"/>
          </a:p>
        </p:txBody>
      </p:sp>
    </p:spTree>
    <p:extLst>
      <p:ext uri="{BB962C8B-B14F-4D97-AF65-F5344CB8AC3E}">
        <p14:creationId xmlns:p14="http://schemas.microsoft.com/office/powerpoint/2010/main" val="9108812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046E36E-C6D9-964D-B45E-DBD89DD49C56}"/>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25845132-64BF-844A-8C4F-0A043DE08D81}"/>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text 3">
            <a:extLst>
              <a:ext uri="{FF2B5EF4-FFF2-40B4-BE49-F238E27FC236}">
                <a16:creationId xmlns:a16="http://schemas.microsoft.com/office/drawing/2014/main" id="{77262657-9F70-6F44-BA53-3669D8E34FE9}"/>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FF32EC5D-74A5-B64D-AAF7-CD3ACB694BB9}"/>
              </a:ext>
            </a:extLst>
          </p:cNvPr>
          <p:cNvSpPr>
            <a:spLocks noGrp="1"/>
          </p:cNvSpPr>
          <p:nvPr>
            <p:ph type="dt" sz="half" idx="10"/>
          </p:nvPr>
        </p:nvSpPr>
        <p:spPr>
          <a:xfrm>
            <a:off x="838200" y="6356350"/>
            <a:ext cx="2743200" cy="365125"/>
          </a:xfrm>
          <a:prstGeom prst="rect">
            <a:avLst/>
          </a:prstGeom>
        </p:spPr>
        <p:txBody>
          <a:bodyPr/>
          <a:lstStyle/>
          <a:p>
            <a:fld id="{7A05ACCB-DF1B-A540-A5D2-32650422C0FD}" type="datetime1">
              <a:rPr lang="cs-CZ" smtClean="0"/>
              <a:t>22.11.2023</a:t>
            </a:fld>
            <a:endParaRPr lang="cs-CZ"/>
          </a:p>
        </p:txBody>
      </p:sp>
      <p:sp>
        <p:nvSpPr>
          <p:cNvPr id="6" name="Zástupný symbol pro zápatí 5">
            <a:extLst>
              <a:ext uri="{FF2B5EF4-FFF2-40B4-BE49-F238E27FC236}">
                <a16:creationId xmlns:a16="http://schemas.microsoft.com/office/drawing/2014/main" id="{87C7E311-A125-DB47-B7CE-65018DAA4AF2}"/>
              </a:ext>
            </a:extLst>
          </p:cNvPr>
          <p:cNvSpPr>
            <a:spLocks noGrp="1"/>
          </p:cNvSpPr>
          <p:nvPr>
            <p:ph type="ftr" sz="quarter" idx="11"/>
          </p:nvPr>
        </p:nvSpPr>
        <p:spPr>
          <a:xfrm>
            <a:off x="4038600" y="6356350"/>
            <a:ext cx="4114800" cy="365125"/>
          </a:xfrm>
          <a:prstGeom prst="rect">
            <a:avLst/>
          </a:prstGeom>
        </p:spPr>
        <p:txBody>
          <a:bodyPr/>
          <a:lstStyle/>
          <a:p>
            <a:endParaRPr lang="cs-CZ"/>
          </a:p>
        </p:txBody>
      </p:sp>
      <p:sp>
        <p:nvSpPr>
          <p:cNvPr id="7" name="Zástupný symbol pro číslo snímku 6">
            <a:extLst>
              <a:ext uri="{FF2B5EF4-FFF2-40B4-BE49-F238E27FC236}">
                <a16:creationId xmlns:a16="http://schemas.microsoft.com/office/drawing/2014/main" id="{F1CC73E3-49F8-B845-AD36-F5386031C1FB}"/>
              </a:ext>
            </a:extLst>
          </p:cNvPr>
          <p:cNvSpPr>
            <a:spLocks noGrp="1"/>
          </p:cNvSpPr>
          <p:nvPr>
            <p:ph type="sldNum" sz="quarter" idx="12"/>
          </p:nvPr>
        </p:nvSpPr>
        <p:spPr>
          <a:xfrm>
            <a:off x="8610600" y="6356350"/>
            <a:ext cx="2743200" cy="365125"/>
          </a:xfrm>
          <a:prstGeom prst="rect">
            <a:avLst/>
          </a:prstGeom>
        </p:spPr>
        <p:txBody>
          <a:bodyPr/>
          <a:lstStyle/>
          <a:p>
            <a:fld id="{157D43A2-98E4-B24E-9228-7624BE346F8E}" type="slidenum">
              <a:rPr lang="cs-CZ" smtClean="0"/>
              <a:t>‹#›</a:t>
            </a:fld>
            <a:endParaRPr lang="cs-CZ"/>
          </a:p>
        </p:txBody>
      </p:sp>
    </p:spTree>
    <p:extLst>
      <p:ext uri="{BB962C8B-B14F-4D97-AF65-F5344CB8AC3E}">
        <p14:creationId xmlns:p14="http://schemas.microsoft.com/office/powerpoint/2010/main" val="42677458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68BBF5F4-3DF4-D44B-9838-6CB84E6AABD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dirty="0"/>
              <a:t>Kliknutím lze upravit styl.</a:t>
            </a:r>
          </a:p>
        </p:txBody>
      </p:sp>
      <p:sp>
        <p:nvSpPr>
          <p:cNvPr id="3" name="Zástupný text 2">
            <a:extLst>
              <a:ext uri="{FF2B5EF4-FFF2-40B4-BE49-F238E27FC236}">
                <a16:creationId xmlns:a16="http://schemas.microsoft.com/office/drawing/2014/main" id="{555FD67A-23F8-3A4C-8A09-6F2FFDD280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datum 3">
            <a:extLst>
              <a:ext uri="{FF2B5EF4-FFF2-40B4-BE49-F238E27FC236}">
                <a16:creationId xmlns:a16="http://schemas.microsoft.com/office/drawing/2014/main" id="{33E14E2A-7861-2E4E-AE70-2C50E156B65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0" i="0">
                <a:solidFill>
                  <a:schemeClr val="tx1">
                    <a:tint val="75000"/>
                  </a:schemeClr>
                </a:solidFill>
                <a:latin typeface="Arial" panose="020B0604020202020204" pitchFamily="34" charset="0"/>
              </a:defRPr>
            </a:lvl1pPr>
          </a:lstStyle>
          <a:p>
            <a:fld id="{A7EFC59B-10BD-D14D-AB9A-171FF071635D}" type="datetime1">
              <a:rPr lang="cs-CZ" smtClean="0"/>
              <a:pPr/>
              <a:t>22.11.2023</a:t>
            </a:fld>
            <a:endParaRPr lang="cs-CZ" dirty="0"/>
          </a:p>
        </p:txBody>
      </p:sp>
      <p:sp>
        <p:nvSpPr>
          <p:cNvPr id="5" name="Zástupný symbol pro zápatí 4">
            <a:extLst>
              <a:ext uri="{FF2B5EF4-FFF2-40B4-BE49-F238E27FC236}">
                <a16:creationId xmlns:a16="http://schemas.microsoft.com/office/drawing/2014/main" id="{C41FCBC8-96E6-C244-ACD4-C5CE32D2442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0" i="0">
                <a:solidFill>
                  <a:schemeClr val="tx1">
                    <a:tint val="75000"/>
                  </a:schemeClr>
                </a:solidFill>
                <a:latin typeface="Arial" panose="020B0604020202020204" pitchFamily="34" charset="0"/>
              </a:defRPr>
            </a:lvl1pPr>
          </a:lstStyle>
          <a:p>
            <a:endParaRPr lang="cs-CZ" dirty="0"/>
          </a:p>
        </p:txBody>
      </p:sp>
      <p:sp>
        <p:nvSpPr>
          <p:cNvPr id="6" name="Zástupný symbol pro číslo snímku 5">
            <a:extLst>
              <a:ext uri="{FF2B5EF4-FFF2-40B4-BE49-F238E27FC236}">
                <a16:creationId xmlns:a16="http://schemas.microsoft.com/office/drawing/2014/main" id="{542C4FB4-DF05-094A-A789-D60084923A1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0" i="0">
                <a:solidFill>
                  <a:schemeClr val="tx1">
                    <a:tint val="75000"/>
                  </a:schemeClr>
                </a:solidFill>
                <a:latin typeface="Arial" panose="020B0604020202020204" pitchFamily="34" charset="0"/>
              </a:defRPr>
            </a:lvl1pPr>
          </a:lstStyle>
          <a:p>
            <a:fld id="{157D43A2-98E4-B24E-9228-7624BE346F8E}" type="slidenum">
              <a:rPr lang="cs-CZ" smtClean="0"/>
              <a:pPr/>
              <a:t>‹#›</a:t>
            </a:fld>
            <a:endParaRPr lang="cs-CZ" dirty="0"/>
          </a:p>
        </p:txBody>
      </p:sp>
    </p:spTree>
    <p:extLst>
      <p:ext uri="{BB962C8B-B14F-4D97-AF65-F5344CB8AC3E}">
        <p14:creationId xmlns:p14="http://schemas.microsoft.com/office/powerpoint/2010/main" val="22715836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b="0" i="0" kern="1200">
          <a:solidFill>
            <a:schemeClr val="tx1"/>
          </a:solidFill>
          <a:latin typeface="Arial" panose="020B0604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Wingdings" pitchFamily="2" charset="2"/>
        <a:buChar char="§"/>
        <a:defRPr sz="2800" b="0" i="0" kern="1200">
          <a:solidFill>
            <a:schemeClr val="tx1"/>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Font typeface="Wingdings" pitchFamily="2" charset="2"/>
        <a:buChar char="§"/>
        <a:defRPr sz="2400" b="0" i="0" kern="1200">
          <a:solidFill>
            <a:schemeClr val="tx1"/>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Font typeface="Wingdings" pitchFamily="2" charset="2"/>
        <a:buChar char="§"/>
        <a:defRPr sz="2000" b="0" i="0" kern="1200">
          <a:solidFill>
            <a:schemeClr val="tx1"/>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Font typeface="Wingdings" pitchFamily="2" charset="2"/>
        <a:buChar char="§"/>
        <a:defRPr sz="1800" b="0" i="0" kern="1200">
          <a:solidFill>
            <a:schemeClr val="tx1"/>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Font typeface="Wingdings" pitchFamily="2" charset="2"/>
        <a:buChar char="§"/>
        <a:defRPr sz="1800" b="0" i="0" kern="1200">
          <a:solidFill>
            <a:schemeClr val="tx1"/>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zlinskykraj.cz/dotacni-poradenstvi"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mailto:helena.polcakova@kr-zlinsky.cz" TargetMode="External"/><Relationship Id="rId2" Type="http://schemas.openxmlformats.org/officeDocument/2006/relationships/hyperlink" Target="mailto:martin.prusenovsky@kr-zlinsky.cz" TargetMode="Externa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mailto:inovace@mpsv.cz"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D900"/>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A464F62-C66D-7747-AE1D-B98617324826}"/>
              </a:ext>
            </a:extLst>
          </p:cNvPr>
          <p:cNvSpPr>
            <a:spLocks noGrp="1"/>
          </p:cNvSpPr>
          <p:nvPr>
            <p:ph type="ctrTitle"/>
          </p:nvPr>
        </p:nvSpPr>
        <p:spPr>
          <a:xfrm>
            <a:off x="451560" y="465365"/>
            <a:ext cx="10681878" cy="4271133"/>
          </a:xfrm>
        </p:spPr>
        <p:txBody>
          <a:bodyPr anchor="t">
            <a:normAutofit fontScale="90000"/>
          </a:bodyPr>
          <a:lstStyle/>
          <a:p>
            <a:pPr algn="ctr">
              <a:lnSpc>
                <a:spcPct val="70000"/>
              </a:lnSpc>
            </a:pPr>
            <a:r>
              <a:rPr lang="cs-CZ" sz="4400" dirty="0" smtClean="0">
                <a:latin typeface="+mj-lt"/>
              </a:rPr>
              <a:t/>
            </a:r>
            <a:br>
              <a:rPr lang="cs-CZ" sz="4400" dirty="0" smtClean="0">
                <a:latin typeface="+mj-lt"/>
              </a:rPr>
            </a:br>
            <a:r>
              <a:rPr lang="cs-CZ" sz="4400" dirty="0">
                <a:latin typeface="+mj-lt"/>
              </a:rPr>
              <a:t/>
            </a:r>
            <a:br>
              <a:rPr lang="cs-CZ" sz="4400" dirty="0">
                <a:latin typeface="+mj-lt"/>
              </a:rPr>
            </a:br>
            <a:r>
              <a:rPr lang="cs-CZ" sz="4400" dirty="0" smtClean="0">
                <a:latin typeface="+mj-lt"/>
              </a:rPr>
              <a:t>Dotace </a:t>
            </a:r>
            <a:r>
              <a:rPr lang="cs-CZ" sz="4400" dirty="0">
                <a:latin typeface="+mj-lt"/>
              </a:rPr>
              <a:t>z </a:t>
            </a:r>
            <a:r>
              <a:rPr lang="cs-CZ" sz="4400" dirty="0" smtClean="0">
                <a:latin typeface="+mj-lt"/>
              </a:rPr>
              <a:t>EU </a:t>
            </a:r>
            <a:r>
              <a:rPr lang="cs-CZ" sz="4400" dirty="0">
                <a:latin typeface="+mj-lt"/>
              </a:rPr>
              <a:t>a jiných zahraničních zdrojů </a:t>
            </a:r>
            <a:r>
              <a:rPr lang="cs-CZ" sz="4400" dirty="0" smtClean="0">
                <a:latin typeface="+mj-lt"/>
              </a:rPr>
              <a:t/>
            </a:r>
            <a:br>
              <a:rPr lang="cs-CZ" sz="4400" dirty="0" smtClean="0">
                <a:latin typeface="+mj-lt"/>
              </a:rPr>
            </a:br>
            <a:r>
              <a:rPr lang="cs-CZ" sz="4400" dirty="0" smtClean="0">
                <a:latin typeface="+mj-lt"/>
              </a:rPr>
              <a:t/>
            </a:r>
            <a:br>
              <a:rPr lang="cs-CZ" sz="4400" dirty="0" smtClean="0">
                <a:latin typeface="+mj-lt"/>
              </a:rPr>
            </a:br>
            <a:r>
              <a:rPr lang="cs-CZ" sz="4400" dirty="0" smtClean="0">
                <a:latin typeface="+mj-lt"/>
              </a:rPr>
              <a:t>v </a:t>
            </a:r>
            <a:r>
              <a:rPr lang="cs-CZ" sz="4400" dirty="0">
                <a:latin typeface="+mj-lt"/>
              </a:rPr>
              <a:t>období </a:t>
            </a:r>
            <a:r>
              <a:rPr lang="cs-CZ" sz="4400" dirty="0" smtClean="0">
                <a:latin typeface="+mj-lt"/>
              </a:rPr>
              <a:t>2021+ </a:t>
            </a:r>
            <a:r>
              <a:rPr lang="cs-CZ" sz="4400" dirty="0">
                <a:latin typeface="+mj-lt"/>
              </a:rPr>
              <a:t/>
            </a:r>
            <a:br>
              <a:rPr lang="cs-CZ" sz="4400" dirty="0">
                <a:latin typeface="+mj-lt"/>
              </a:rPr>
            </a:br>
            <a:r>
              <a:rPr lang="cs-CZ" sz="4400" dirty="0">
                <a:latin typeface="+mj-lt"/>
              </a:rPr>
              <a:t/>
            </a:r>
            <a:br>
              <a:rPr lang="cs-CZ" sz="4400" dirty="0">
                <a:latin typeface="+mj-lt"/>
              </a:rPr>
            </a:br>
            <a:r>
              <a:rPr lang="cs-CZ" sz="4400" dirty="0">
                <a:latin typeface="+mj-lt"/>
              </a:rPr>
              <a:t/>
            </a:r>
            <a:br>
              <a:rPr lang="cs-CZ" sz="4400" dirty="0">
                <a:latin typeface="+mj-lt"/>
              </a:rPr>
            </a:br>
            <a:r>
              <a:rPr lang="cs-CZ" sz="3600" dirty="0" smtClean="0">
                <a:latin typeface="+mj-lt"/>
              </a:rPr>
              <a:t>OBLAST SOCIÁLNÍ</a:t>
            </a:r>
            <a:r>
              <a:rPr lang="cs-CZ" dirty="0">
                <a:latin typeface="+mj-lt"/>
              </a:rPr>
              <a:t/>
            </a:r>
            <a:br>
              <a:rPr lang="cs-CZ" dirty="0">
                <a:latin typeface="+mj-lt"/>
              </a:rPr>
            </a:br>
            <a:endParaRPr lang="cs-CZ" sz="8800" b="1" spc="50" dirty="0">
              <a:latin typeface="+mj-lt"/>
            </a:endParaRPr>
          </a:p>
        </p:txBody>
      </p:sp>
      <p:sp>
        <p:nvSpPr>
          <p:cNvPr id="3" name="Podnadpis 2">
            <a:extLst>
              <a:ext uri="{FF2B5EF4-FFF2-40B4-BE49-F238E27FC236}">
                <a16:creationId xmlns:a16="http://schemas.microsoft.com/office/drawing/2014/main" id="{A470C84C-FA25-4B48-8EA5-40D03BC15649}"/>
              </a:ext>
            </a:extLst>
          </p:cNvPr>
          <p:cNvSpPr>
            <a:spLocks noGrp="1"/>
          </p:cNvSpPr>
          <p:nvPr>
            <p:ph type="subTitle" idx="1"/>
          </p:nvPr>
        </p:nvSpPr>
        <p:spPr>
          <a:xfrm>
            <a:off x="451560" y="4797598"/>
            <a:ext cx="9144000" cy="1243998"/>
          </a:xfrm>
        </p:spPr>
        <p:txBody>
          <a:bodyPr anchor="t">
            <a:normAutofit lnSpcReduction="10000"/>
          </a:bodyPr>
          <a:lstStyle/>
          <a:p>
            <a:pPr algn="l"/>
            <a:endParaRPr lang="cs-CZ" altLang="cs-CZ" dirty="0" smtClean="0">
              <a:latin typeface="+mj-lt"/>
            </a:endParaRPr>
          </a:p>
          <a:p>
            <a:pPr algn="l"/>
            <a:endParaRPr lang="cs-CZ" altLang="cs-CZ" dirty="0">
              <a:latin typeface="+mj-lt"/>
            </a:endParaRPr>
          </a:p>
          <a:p>
            <a:pPr algn="l"/>
            <a:r>
              <a:rPr lang="cs-CZ" altLang="cs-CZ" dirty="0" smtClean="0">
                <a:latin typeface="+mj-lt"/>
              </a:rPr>
              <a:t>Kateřinice, 21. listopadu 2023</a:t>
            </a:r>
            <a:endParaRPr lang="cs-CZ" dirty="0">
              <a:latin typeface="+mj-lt"/>
            </a:endParaRPr>
          </a:p>
        </p:txBody>
      </p:sp>
      <p:pic>
        <p:nvPicPr>
          <p:cNvPr id="7" name="Obrázek 6">
            <a:extLst>
              <a:ext uri="{FF2B5EF4-FFF2-40B4-BE49-F238E27FC236}">
                <a16:creationId xmlns:a16="http://schemas.microsoft.com/office/drawing/2014/main" id="{1B0ABEF9-ECA7-5A40-B7C6-1FD962DE9D21}"/>
              </a:ext>
            </a:extLst>
          </p:cNvPr>
          <p:cNvPicPr>
            <a:picLocks noChangeAspect="1"/>
          </p:cNvPicPr>
          <p:nvPr/>
        </p:nvPicPr>
        <p:blipFill>
          <a:blip r:embed="rId2"/>
          <a:stretch>
            <a:fillRect/>
          </a:stretch>
        </p:blipFill>
        <p:spPr>
          <a:xfrm>
            <a:off x="8707437" y="5509395"/>
            <a:ext cx="3042271" cy="883240"/>
          </a:xfrm>
          <a:prstGeom prst="rect">
            <a:avLst/>
          </a:prstGeom>
        </p:spPr>
      </p:pic>
    </p:spTree>
    <p:extLst>
      <p:ext uri="{BB962C8B-B14F-4D97-AF65-F5344CB8AC3E}">
        <p14:creationId xmlns:p14="http://schemas.microsoft.com/office/powerpoint/2010/main" val="21346534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519D5C61-0409-8840-84F5-9858E55C04A9}"/>
              </a:ext>
            </a:extLst>
          </p:cNvPr>
          <p:cNvSpPr>
            <a:spLocks noGrp="1"/>
          </p:cNvSpPr>
          <p:nvPr>
            <p:ph idx="1"/>
          </p:nvPr>
        </p:nvSpPr>
        <p:spPr>
          <a:xfrm>
            <a:off x="422026" y="1415441"/>
            <a:ext cx="11264900" cy="5336088"/>
          </a:xfrm>
        </p:spPr>
        <p:txBody>
          <a:bodyPr>
            <a:normAutofit/>
          </a:bodyPr>
          <a:lstStyle/>
          <a:p>
            <a:endParaRPr lang="cs-CZ" sz="1800" b="1" dirty="0" smtClean="0"/>
          </a:p>
          <a:p>
            <a:r>
              <a:rPr lang="cs-CZ" sz="1800" b="1" dirty="0" smtClean="0"/>
              <a:t>FVE na veřejných budovách</a:t>
            </a:r>
          </a:p>
          <a:p>
            <a:pPr marL="0" indent="0">
              <a:buNone/>
            </a:pPr>
            <a:r>
              <a:rPr lang="cs-CZ" sz="1800" dirty="0" smtClean="0"/>
              <a:t>Předpokládaný termín vyhlášení výzvy: IQ 2024</a:t>
            </a:r>
          </a:p>
          <a:p>
            <a:pPr marL="0" indent="0">
              <a:buNone/>
            </a:pPr>
            <a:endParaRPr lang="cs-CZ" sz="1800" dirty="0"/>
          </a:p>
          <a:p>
            <a:r>
              <a:rPr lang="cs-CZ" sz="1800" b="1" dirty="0" smtClean="0"/>
              <a:t>Energetické úspory ve veřejné infrastruktuře </a:t>
            </a:r>
            <a:r>
              <a:rPr lang="cs-CZ" sz="1800" dirty="0" smtClean="0"/>
              <a:t>- Snížení </a:t>
            </a:r>
            <a:r>
              <a:rPr lang="cs-CZ" sz="1800" dirty="0"/>
              <a:t>energetické </a:t>
            </a:r>
            <a:r>
              <a:rPr lang="cs-CZ" sz="1800" dirty="0" smtClean="0"/>
              <a:t>náročnosti/zvýšení energetické </a:t>
            </a:r>
            <a:r>
              <a:rPr lang="cs-CZ" sz="1800" dirty="0"/>
              <a:t>účinnosti </a:t>
            </a:r>
            <a:r>
              <a:rPr lang="cs-CZ" sz="1800" dirty="0" smtClean="0"/>
              <a:t>v </a:t>
            </a:r>
            <a:r>
              <a:rPr lang="cs-CZ" sz="1800" dirty="0" err="1" smtClean="0"/>
              <a:t>gastro</a:t>
            </a:r>
            <a:r>
              <a:rPr lang="cs-CZ" sz="1800" dirty="0" smtClean="0"/>
              <a:t> provozech a prádelnách v </a:t>
            </a:r>
            <a:r>
              <a:rPr lang="cs-CZ" sz="1800" dirty="0"/>
              <a:t>sektorech zdravotnictví, školství a v sociálních </a:t>
            </a:r>
            <a:r>
              <a:rPr lang="cs-CZ" sz="1800" dirty="0" smtClean="0"/>
              <a:t>službách</a:t>
            </a:r>
          </a:p>
          <a:p>
            <a:pPr lvl="1"/>
            <a:r>
              <a:rPr lang="cs-CZ" sz="1800" dirty="0"/>
              <a:t>V rámci projektu musí být zajištěno zavedení energetického </a:t>
            </a:r>
            <a:r>
              <a:rPr lang="cs-CZ" sz="1800" dirty="0" smtClean="0"/>
              <a:t>managementu</a:t>
            </a:r>
          </a:p>
          <a:p>
            <a:pPr marL="0" indent="0">
              <a:buNone/>
            </a:pPr>
            <a:r>
              <a:rPr lang="cs-CZ" sz="1800" dirty="0" smtClean="0"/>
              <a:t>Předpokládaný termín vyhlášení výzvy: IQ 2024</a:t>
            </a:r>
          </a:p>
          <a:p>
            <a:pPr marL="0" indent="0">
              <a:buNone/>
            </a:pPr>
            <a:endParaRPr lang="cs-CZ" sz="1800" dirty="0"/>
          </a:p>
          <a:p>
            <a:r>
              <a:rPr lang="cs-CZ" sz="1800" b="1" dirty="0" smtClean="0"/>
              <a:t>Příprava projektů ve </a:t>
            </a:r>
            <a:r>
              <a:rPr lang="cs-CZ" sz="1800" b="1" dirty="0"/>
              <a:t>spolupráci s </a:t>
            </a:r>
            <a:r>
              <a:rPr lang="cs-CZ" sz="1800" b="1" dirty="0" smtClean="0"/>
              <a:t>EAZK</a:t>
            </a:r>
          </a:p>
          <a:p>
            <a:pPr marL="0" indent="0">
              <a:buNone/>
            </a:pPr>
            <a:endParaRPr lang="cs-CZ" sz="1800" b="1" dirty="0"/>
          </a:p>
          <a:p>
            <a:endParaRPr lang="cs-CZ" sz="1800" b="1" dirty="0"/>
          </a:p>
          <a:p>
            <a:pPr marL="0" indent="0">
              <a:buNone/>
            </a:pPr>
            <a:endParaRPr lang="cs-CZ" sz="1800" b="1" dirty="0">
              <a:solidFill>
                <a:schemeClr val="bg1"/>
              </a:solidFill>
              <a:highlight>
                <a:srgbClr val="000000"/>
              </a:highlight>
            </a:endParaRPr>
          </a:p>
        </p:txBody>
      </p:sp>
      <p:sp>
        <p:nvSpPr>
          <p:cNvPr id="4" name="Nadpis 3">
            <a:extLst>
              <a:ext uri="{FF2B5EF4-FFF2-40B4-BE49-F238E27FC236}">
                <a16:creationId xmlns:a16="http://schemas.microsoft.com/office/drawing/2014/main" id="{0BB1690C-AAC7-F342-88F3-6582FEDBB0FE}"/>
              </a:ext>
            </a:extLst>
          </p:cNvPr>
          <p:cNvSpPr>
            <a:spLocks noGrp="1"/>
          </p:cNvSpPr>
          <p:nvPr>
            <p:ph type="title"/>
          </p:nvPr>
        </p:nvSpPr>
        <p:spPr/>
        <p:txBody>
          <a:bodyPr>
            <a:normAutofit/>
          </a:bodyPr>
          <a:lstStyle/>
          <a:p>
            <a:r>
              <a:rPr lang="cs-CZ" sz="4000" dirty="0"/>
              <a:t>Energetické </a:t>
            </a:r>
            <a:r>
              <a:rPr lang="cs-CZ" sz="4000" dirty="0" smtClean="0"/>
              <a:t>a přeshraniční projekty</a:t>
            </a:r>
            <a:endParaRPr lang="cs-CZ" sz="4000" dirty="0"/>
          </a:p>
        </p:txBody>
      </p:sp>
    </p:spTree>
    <p:extLst>
      <p:ext uri="{BB962C8B-B14F-4D97-AF65-F5344CB8AC3E}">
        <p14:creationId xmlns:p14="http://schemas.microsoft.com/office/powerpoint/2010/main" val="23946401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519D5C61-0409-8840-84F5-9858E55C04A9}"/>
              </a:ext>
            </a:extLst>
          </p:cNvPr>
          <p:cNvSpPr>
            <a:spLocks noGrp="1"/>
          </p:cNvSpPr>
          <p:nvPr>
            <p:ph idx="1"/>
          </p:nvPr>
        </p:nvSpPr>
        <p:spPr/>
        <p:txBody>
          <a:bodyPr>
            <a:normAutofit/>
          </a:bodyPr>
          <a:lstStyle/>
          <a:p>
            <a:pPr marL="0" indent="0">
              <a:lnSpc>
                <a:spcPct val="70000"/>
              </a:lnSpc>
              <a:buNone/>
            </a:pPr>
            <a:r>
              <a:rPr lang="cs-CZ" sz="1800" b="1" dirty="0" err="1">
                <a:solidFill>
                  <a:schemeClr val="bg1"/>
                </a:solidFill>
                <a:highlight>
                  <a:srgbClr val="000000"/>
                </a:highlight>
              </a:rPr>
              <a:t>Interreg</a:t>
            </a:r>
            <a:r>
              <a:rPr lang="cs-CZ" sz="1800" b="1" dirty="0">
                <a:solidFill>
                  <a:schemeClr val="bg1"/>
                </a:solidFill>
                <a:highlight>
                  <a:srgbClr val="000000"/>
                </a:highlight>
              </a:rPr>
              <a:t> </a:t>
            </a:r>
            <a:r>
              <a:rPr lang="cs-CZ" sz="1800" b="1" dirty="0" err="1" smtClean="0">
                <a:solidFill>
                  <a:schemeClr val="bg1"/>
                </a:solidFill>
                <a:highlight>
                  <a:srgbClr val="000000"/>
                </a:highlight>
              </a:rPr>
              <a:t>Europe</a:t>
            </a:r>
            <a:endParaRPr lang="cs-CZ" sz="1800" b="1" dirty="0" smtClean="0">
              <a:solidFill>
                <a:schemeClr val="bg1"/>
              </a:solidFill>
              <a:highlight>
                <a:srgbClr val="000000"/>
              </a:highlight>
            </a:endParaRPr>
          </a:p>
          <a:p>
            <a:pPr marL="0" indent="0">
              <a:lnSpc>
                <a:spcPct val="70000"/>
              </a:lnSpc>
              <a:buNone/>
            </a:pPr>
            <a:r>
              <a:rPr lang="cs-CZ" sz="1800" b="1" dirty="0" err="1">
                <a:solidFill>
                  <a:schemeClr val="bg1"/>
                </a:solidFill>
                <a:highlight>
                  <a:srgbClr val="000000"/>
                </a:highlight>
              </a:rPr>
              <a:t>Interreg</a:t>
            </a:r>
            <a:r>
              <a:rPr lang="cs-CZ" sz="1800" b="1" dirty="0">
                <a:solidFill>
                  <a:schemeClr val="bg1"/>
                </a:solidFill>
                <a:highlight>
                  <a:srgbClr val="000000"/>
                </a:highlight>
              </a:rPr>
              <a:t> CENTRAL EUROPE 2021-2027</a:t>
            </a:r>
          </a:p>
          <a:p>
            <a:pPr marL="0" indent="0">
              <a:buNone/>
            </a:pPr>
            <a:r>
              <a:rPr lang="cs-CZ" sz="1800" b="1" dirty="0">
                <a:solidFill>
                  <a:schemeClr val="bg1"/>
                </a:solidFill>
                <a:highlight>
                  <a:srgbClr val="000000"/>
                </a:highlight>
              </a:rPr>
              <a:t>Program meziregionální spolupráce INTERREG </a:t>
            </a:r>
            <a:r>
              <a:rPr lang="cs-CZ" sz="1800" b="1" dirty="0" smtClean="0">
                <a:solidFill>
                  <a:schemeClr val="bg1"/>
                </a:solidFill>
                <a:highlight>
                  <a:srgbClr val="000000"/>
                </a:highlight>
              </a:rPr>
              <a:t>EUROPE</a:t>
            </a:r>
          </a:p>
          <a:p>
            <a:pPr marL="0" indent="0">
              <a:buNone/>
            </a:pPr>
            <a:r>
              <a:rPr lang="cs-CZ" sz="1800" b="1" dirty="0">
                <a:solidFill>
                  <a:schemeClr val="bg1"/>
                </a:solidFill>
                <a:highlight>
                  <a:srgbClr val="000000"/>
                </a:highlight>
              </a:rPr>
              <a:t>Program přeshraniční spolupráce </a:t>
            </a:r>
            <a:r>
              <a:rPr lang="cs-CZ" sz="1800" b="1" dirty="0" err="1">
                <a:solidFill>
                  <a:schemeClr val="bg1"/>
                </a:solidFill>
                <a:highlight>
                  <a:srgbClr val="000000"/>
                </a:highlight>
              </a:rPr>
              <a:t>Interreg</a:t>
            </a:r>
            <a:r>
              <a:rPr lang="cs-CZ" sz="1800" b="1" dirty="0">
                <a:solidFill>
                  <a:schemeClr val="bg1"/>
                </a:solidFill>
                <a:highlight>
                  <a:srgbClr val="000000"/>
                </a:highlight>
              </a:rPr>
              <a:t> Slovensko - Česko 2021 - 2027</a:t>
            </a:r>
          </a:p>
          <a:p>
            <a:endParaRPr lang="cs-CZ" dirty="0" smtClean="0"/>
          </a:p>
          <a:p>
            <a:endParaRPr lang="cs-CZ" dirty="0"/>
          </a:p>
          <a:p>
            <a:pPr marL="0" indent="0">
              <a:buNone/>
            </a:pPr>
            <a:endParaRPr lang="cs-CZ" dirty="0"/>
          </a:p>
        </p:txBody>
      </p:sp>
      <p:sp>
        <p:nvSpPr>
          <p:cNvPr id="3" name="Zástupný symbol pro číslo snímku 2">
            <a:extLst>
              <a:ext uri="{FF2B5EF4-FFF2-40B4-BE49-F238E27FC236}">
                <a16:creationId xmlns:a16="http://schemas.microsoft.com/office/drawing/2014/main" id="{7A2D5CD1-C030-CB4F-BC30-A6C5FA53D868}"/>
              </a:ext>
            </a:extLst>
          </p:cNvPr>
          <p:cNvSpPr>
            <a:spLocks noGrp="1"/>
          </p:cNvSpPr>
          <p:nvPr>
            <p:ph type="sldNum" sz="quarter" idx="12"/>
          </p:nvPr>
        </p:nvSpPr>
        <p:spPr/>
        <p:txBody>
          <a:bodyPr/>
          <a:lstStyle/>
          <a:p>
            <a:fld id="{157D43A2-98E4-B24E-9228-7624BE346F8E}" type="slidenum">
              <a:rPr lang="cs-CZ" smtClean="0"/>
              <a:pPr/>
              <a:t>11</a:t>
            </a:fld>
            <a:endParaRPr lang="cs-CZ" dirty="0"/>
          </a:p>
        </p:txBody>
      </p:sp>
      <p:sp>
        <p:nvSpPr>
          <p:cNvPr id="4" name="Nadpis 3">
            <a:extLst>
              <a:ext uri="{FF2B5EF4-FFF2-40B4-BE49-F238E27FC236}">
                <a16:creationId xmlns:a16="http://schemas.microsoft.com/office/drawing/2014/main" id="{0BB1690C-AAC7-F342-88F3-6582FEDBB0FE}"/>
              </a:ext>
            </a:extLst>
          </p:cNvPr>
          <p:cNvSpPr>
            <a:spLocks noGrp="1"/>
          </p:cNvSpPr>
          <p:nvPr>
            <p:ph type="title"/>
          </p:nvPr>
        </p:nvSpPr>
        <p:spPr/>
        <p:txBody>
          <a:bodyPr/>
          <a:lstStyle/>
          <a:p>
            <a:r>
              <a:rPr lang="cs-CZ" dirty="0" smtClean="0"/>
              <a:t>Mezinárodní </a:t>
            </a:r>
            <a:r>
              <a:rPr lang="cs-CZ" dirty="0"/>
              <a:t>programy </a:t>
            </a:r>
          </a:p>
        </p:txBody>
      </p:sp>
      <p:pic>
        <p:nvPicPr>
          <p:cNvPr id="5" name="Obrázek 4"/>
          <p:cNvPicPr>
            <a:picLocks noChangeAspect="1"/>
          </p:cNvPicPr>
          <p:nvPr/>
        </p:nvPicPr>
        <p:blipFill>
          <a:blip r:embed="rId2"/>
          <a:stretch>
            <a:fillRect/>
          </a:stretch>
        </p:blipFill>
        <p:spPr>
          <a:xfrm>
            <a:off x="7716980" y="3027083"/>
            <a:ext cx="3213928" cy="3449917"/>
          </a:xfrm>
          <a:prstGeom prst="rect">
            <a:avLst/>
          </a:prstGeom>
        </p:spPr>
      </p:pic>
    </p:spTree>
    <p:extLst>
      <p:ext uri="{BB962C8B-B14F-4D97-AF65-F5344CB8AC3E}">
        <p14:creationId xmlns:p14="http://schemas.microsoft.com/office/powerpoint/2010/main" val="20610519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dirty="0"/>
              <a:t>Komunitární programy (EK</a:t>
            </a:r>
            <a:r>
              <a:rPr lang="cs-CZ" dirty="0" smtClean="0"/>
              <a:t>)</a:t>
            </a:r>
          </a:p>
          <a:p>
            <a:r>
              <a:rPr lang="cs-CZ" dirty="0"/>
              <a:t>Modernizační fond (MŽP / SFŽP)</a:t>
            </a:r>
          </a:p>
          <a:p>
            <a:r>
              <a:rPr lang="cs-CZ" dirty="0"/>
              <a:t>M</a:t>
            </a:r>
            <a:r>
              <a:rPr lang="cs-CZ" dirty="0" smtClean="0"/>
              <a:t>ezinárodní visegrádský fond</a:t>
            </a:r>
          </a:p>
          <a:p>
            <a:r>
              <a:rPr lang="cs-CZ" dirty="0"/>
              <a:t>EHP A NORSKÉ </a:t>
            </a:r>
            <a:r>
              <a:rPr lang="cs-CZ" dirty="0" smtClean="0"/>
              <a:t>FONDY</a:t>
            </a:r>
          </a:p>
          <a:p>
            <a:endParaRPr lang="cs-CZ" dirty="0"/>
          </a:p>
          <a:p>
            <a:pPr marL="0" indent="0">
              <a:buNone/>
            </a:pPr>
            <a:endParaRPr lang="cs-CZ" dirty="0"/>
          </a:p>
          <a:p>
            <a:endParaRPr lang="cs-CZ" dirty="0"/>
          </a:p>
        </p:txBody>
      </p:sp>
      <p:sp>
        <p:nvSpPr>
          <p:cNvPr id="3" name="Zástupný symbol pro číslo snímku 2"/>
          <p:cNvSpPr>
            <a:spLocks noGrp="1"/>
          </p:cNvSpPr>
          <p:nvPr>
            <p:ph type="sldNum" sz="quarter" idx="12"/>
          </p:nvPr>
        </p:nvSpPr>
        <p:spPr/>
        <p:txBody>
          <a:bodyPr/>
          <a:lstStyle/>
          <a:p>
            <a:fld id="{157D43A2-98E4-B24E-9228-7624BE346F8E}" type="slidenum">
              <a:rPr lang="cs-CZ" smtClean="0"/>
              <a:pPr/>
              <a:t>12</a:t>
            </a:fld>
            <a:endParaRPr lang="cs-CZ" dirty="0"/>
          </a:p>
        </p:txBody>
      </p:sp>
      <p:sp>
        <p:nvSpPr>
          <p:cNvPr id="4" name="Nadpis 3"/>
          <p:cNvSpPr>
            <a:spLocks noGrp="1"/>
          </p:cNvSpPr>
          <p:nvPr>
            <p:ph type="title"/>
          </p:nvPr>
        </p:nvSpPr>
        <p:spPr/>
        <p:txBody>
          <a:bodyPr/>
          <a:lstStyle/>
          <a:p>
            <a:r>
              <a:rPr lang="cs-CZ" dirty="0" smtClean="0"/>
              <a:t>Další možnosti</a:t>
            </a:r>
            <a:endParaRPr lang="cs-CZ" dirty="0"/>
          </a:p>
        </p:txBody>
      </p:sp>
      <p:pic>
        <p:nvPicPr>
          <p:cNvPr id="5" name="Obrázek 4"/>
          <p:cNvPicPr>
            <a:picLocks noChangeAspect="1"/>
          </p:cNvPicPr>
          <p:nvPr/>
        </p:nvPicPr>
        <p:blipFill>
          <a:blip r:embed="rId2"/>
          <a:stretch>
            <a:fillRect/>
          </a:stretch>
        </p:blipFill>
        <p:spPr>
          <a:xfrm>
            <a:off x="9610283" y="1580665"/>
            <a:ext cx="2125980" cy="1409384"/>
          </a:xfrm>
          <a:prstGeom prst="rect">
            <a:avLst/>
          </a:prstGeom>
        </p:spPr>
      </p:pic>
      <p:sp>
        <p:nvSpPr>
          <p:cNvPr id="6" name="Ovál 5"/>
          <p:cNvSpPr/>
          <p:nvPr/>
        </p:nvSpPr>
        <p:spPr>
          <a:xfrm>
            <a:off x="2388024" y="4081433"/>
            <a:ext cx="3857106" cy="1995054"/>
          </a:xfrm>
          <a:prstGeom prst="ellipse">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cs-CZ" dirty="0" smtClean="0"/>
              <a:t>Konzultace projektových záměrů</a:t>
            </a:r>
            <a:endParaRPr lang="cs-CZ" dirty="0"/>
          </a:p>
        </p:txBody>
      </p:sp>
      <p:sp>
        <p:nvSpPr>
          <p:cNvPr id="7" name="Obdélník 6"/>
          <p:cNvSpPr/>
          <p:nvPr/>
        </p:nvSpPr>
        <p:spPr>
          <a:xfrm>
            <a:off x="6991036" y="5207069"/>
            <a:ext cx="4314001" cy="369332"/>
          </a:xfrm>
          <a:prstGeom prst="rect">
            <a:avLst/>
          </a:prstGeom>
        </p:spPr>
        <p:txBody>
          <a:bodyPr wrap="none">
            <a:spAutoFit/>
          </a:bodyPr>
          <a:lstStyle/>
          <a:p>
            <a:r>
              <a:rPr lang="cs-CZ" dirty="0">
                <a:hlinkClick r:id="rId3"/>
              </a:rPr>
              <a:t>https://zlinskykraj.cz/dotacni-poradenstvi</a:t>
            </a:r>
          </a:p>
        </p:txBody>
      </p:sp>
    </p:spTree>
    <p:extLst>
      <p:ext uri="{BB962C8B-B14F-4D97-AF65-F5344CB8AC3E}">
        <p14:creationId xmlns:p14="http://schemas.microsoft.com/office/powerpoint/2010/main" val="30720420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a:extLst>
              <a:ext uri="{FF2B5EF4-FFF2-40B4-BE49-F238E27FC236}">
                <a16:creationId xmlns:a16="http://schemas.microsoft.com/office/drawing/2014/main" id="{E52FA94F-0539-5D48-AA3C-3C74ED6243C4}"/>
              </a:ext>
            </a:extLst>
          </p:cNvPr>
          <p:cNvSpPr>
            <a:spLocks noGrp="1"/>
          </p:cNvSpPr>
          <p:nvPr>
            <p:ph type="ctrTitle"/>
          </p:nvPr>
        </p:nvSpPr>
        <p:spPr>
          <a:xfrm>
            <a:off x="287482" y="1187584"/>
            <a:ext cx="9144000" cy="3022600"/>
          </a:xfrm>
        </p:spPr>
        <p:txBody>
          <a:bodyPr/>
          <a:lstStyle/>
          <a:p>
            <a:r>
              <a:rPr lang="cs-CZ" sz="4000" dirty="0" smtClean="0"/>
              <a:t>Odbor řízení dotačních projektů</a:t>
            </a:r>
            <a:endParaRPr lang="cs-CZ" sz="4000" dirty="0"/>
          </a:p>
        </p:txBody>
      </p:sp>
      <p:sp>
        <p:nvSpPr>
          <p:cNvPr id="6" name="Podnadpis 5">
            <a:extLst>
              <a:ext uri="{FF2B5EF4-FFF2-40B4-BE49-F238E27FC236}">
                <a16:creationId xmlns:a16="http://schemas.microsoft.com/office/drawing/2014/main" id="{D410835F-0A28-BD49-B480-AA3D6E59BF65}"/>
              </a:ext>
            </a:extLst>
          </p:cNvPr>
          <p:cNvSpPr>
            <a:spLocks noGrp="1"/>
          </p:cNvSpPr>
          <p:nvPr>
            <p:ph type="subTitle" idx="1"/>
          </p:nvPr>
        </p:nvSpPr>
        <p:spPr/>
        <p:txBody>
          <a:bodyPr>
            <a:normAutofit/>
          </a:bodyPr>
          <a:lstStyle/>
          <a:p>
            <a:r>
              <a:rPr lang="cs-CZ" sz="1600" dirty="0"/>
              <a:t>Krajský úřad ZK</a:t>
            </a:r>
          </a:p>
          <a:p>
            <a:r>
              <a:rPr lang="cs-CZ" sz="1600" dirty="0"/>
              <a:t>Třída Tomáš Bati 21</a:t>
            </a:r>
          </a:p>
          <a:p>
            <a:r>
              <a:rPr lang="cs-CZ" sz="1600" dirty="0"/>
              <a:t>Zlín 761 90</a:t>
            </a:r>
          </a:p>
        </p:txBody>
      </p:sp>
      <p:sp>
        <p:nvSpPr>
          <p:cNvPr id="2" name="Obdélník 1"/>
          <p:cNvSpPr/>
          <p:nvPr/>
        </p:nvSpPr>
        <p:spPr>
          <a:xfrm>
            <a:off x="435218" y="3238840"/>
            <a:ext cx="7984878" cy="369332"/>
          </a:xfrm>
          <a:prstGeom prst="rect">
            <a:avLst/>
          </a:prstGeom>
        </p:spPr>
        <p:txBody>
          <a:bodyPr wrap="none">
            <a:spAutoFit/>
          </a:bodyPr>
          <a:lstStyle/>
          <a:p>
            <a:r>
              <a:rPr lang="cs-CZ" b="1" dirty="0"/>
              <a:t>Ing. Martin </a:t>
            </a:r>
            <a:r>
              <a:rPr lang="cs-CZ" b="1" dirty="0" err="1"/>
              <a:t>Prusenovský</a:t>
            </a:r>
            <a:r>
              <a:rPr lang="cs-CZ" b="1" dirty="0"/>
              <a:t>, 577 043 848, </a:t>
            </a:r>
            <a:r>
              <a:rPr lang="cs-CZ" u="sng" dirty="0" smtClean="0">
                <a:hlinkClick r:id="rId2"/>
              </a:rPr>
              <a:t>martin.prusenovsky@zlinskykraj.cz</a:t>
            </a:r>
            <a:endParaRPr lang="cs-CZ" b="1" dirty="0"/>
          </a:p>
        </p:txBody>
      </p:sp>
      <p:sp>
        <p:nvSpPr>
          <p:cNvPr id="7" name="Obdélník 6"/>
          <p:cNvSpPr/>
          <p:nvPr/>
        </p:nvSpPr>
        <p:spPr>
          <a:xfrm>
            <a:off x="435218" y="3686850"/>
            <a:ext cx="7548861" cy="369332"/>
          </a:xfrm>
          <a:prstGeom prst="rect">
            <a:avLst/>
          </a:prstGeom>
        </p:spPr>
        <p:txBody>
          <a:bodyPr wrap="none">
            <a:spAutoFit/>
          </a:bodyPr>
          <a:lstStyle/>
          <a:p>
            <a:r>
              <a:rPr lang="cs-CZ" b="1" dirty="0"/>
              <a:t>Ing. Helena </a:t>
            </a:r>
            <a:r>
              <a:rPr lang="cs-CZ" b="1" dirty="0" smtClean="0"/>
              <a:t>Polčáková, 577 043 845, </a:t>
            </a:r>
            <a:r>
              <a:rPr lang="cs-CZ" dirty="0" smtClean="0">
                <a:hlinkClick r:id="rId3"/>
              </a:rPr>
              <a:t>helena.polcakova@zlinskykraj.cz</a:t>
            </a:r>
            <a:endParaRPr lang="cs-CZ" b="1" dirty="0"/>
          </a:p>
        </p:txBody>
      </p:sp>
      <p:sp>
        <p:nvSpPr>
          <p:cNvPr id="8" name="Obdélník 7"/>
          <p:cNvSpPr/>
          <p:nvPr/>
        </p:nvSpPr>
        <p:spPr>
          <a:xfrm>
            <a:off x="435218" y="2267496"/>
            <a:ext cx="4762842" cy="369332"/>
          </a:xfrm>
          <a:prstGeom prst="rect">
            <a:avLst/>
          </a:prstGeom>
        </p:spPr>
        <p:txBody>
          <a:bodyPr wrap="none">
            <a:spAutoFit/>
          </a:bodyPr>
          <a:lstStyle/>
          <a:p>
            <a:r>
              <a:rPr lang="cs-CZ" b="1" dirty="0" smtClean="0"/>
              <a:t>Kontaktní osoby pro dotační poradenství:</a:t>
            </a:r>
            <a:endParaRPr lang="cs-CZ" b="1" dirty="0"/>
          </a:p>
        </p:txBody>
      </p:sp>
    </p:spTree>
    <p:extLst>
      <p:ext uri="{BB962C8B-B14F-4D97-AF65-F5344CB8AC3E}">
        <p14:creationId xmlns:p14="http://schemas.microsoft.com/office/powerpoint/2010/main" val="35928891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D900"/>
        </a:solidFill>
        <a:effectLst/>
      </p:bgPr>
    </p:bg>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90AC446F-4CCF-4040-98B5-D629E72C6432}"/>
              </a:ext>
            </a:extLst>
          </p:cNvPr>
          <p:cNvSpPr>
            <a:spLocks noGrp="1"/>
          </p:cNvSpPr>
          <p:nvPr>
            <p:ph idx="1"/>
          </p:nvPr>
        </p:nvSpPr>
        <p:spPr>
          <a:xfrm>
            <a:off x="422026" y="1351115"/>
            <a:ext cx="11264900" cy="4600272"/>
          </a:xfrm>
        </p:spPr>
        <p:txBody>
          <a:bodyPr>
            <a:normAutofit/>
          </a:bodyPr>
          <a:lstStyle/>
          <a:p>
            <a:endParaRPr lang="cs-CZ" sz="3200" b="1" dirty="0"/>
          </a:p>
          <a:p>
            <a:pPr marL="0" indent="0">
              <a:buNone/>
            </a:pPr>
            <a:endParaRPr lang="cs-CZ" sz="1800" dirty="0"/>
          </a:p>
          <a:p>
            <a:endParaRPr lang="cs-CZ" sz="1800" dirty="0"/>
          </a:p>
          <a:p>
            <a:endParaRPr lang="cs-CZ" sz="1800" dirty="0"/>
          </a:p>
        </p:txBody>
      </p:sp>
      <p:sp>
        <p:nvSpPr>
          <p:cNvPr id="6" name="Nadpis 5"/>
          <p:cNvSpPr>
            <a:spLocks noGrp="1"/>
          </p:cNvSpPr>
          <p:nvPr>
            <p:ph type="title"/>
          </p:nvPr>
        </p:nvSpPr>
        <p:spPr/>
        <p:txBody>
          <a:bodyPr>
            <a:normAutofit/>
          </a:bodyPr>
          <a:lstStyle/>
          <a:p>
            <a:pPr algn="ctr"/>
            <a:r>
              <a:rPr lang="cs-CZ" sz="4000" dirty="0"/>
              <a:t>Možnosti čerpání evropských dotací</a:t>
            </a:r>
          </a:p>
        </p:txBody>
      </p:sp>
      <p:sp>
        <p:nvSpPr>
          <p:cNvPr id="7" name="Ovál 6"/>
          <p:cNvSpPr/>
          <p:nvPr/>
        </p:nvSpPr>
        <p:spPr>
          <a:xfrm>
            <a:off x="615717" y="1661017"/>
            <a:ext cx="3556934" cy="1837189"/>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800" b="1" i="0" u="none" strike="noStrike" kern="1200" cap="none" spc="0" normalizeH="0" baseline="0" noProof="0" dirty="0">
                <a:ln>
                  <a:noFill/>
                </a:ln>
                <a:solidFill>
                  <a:prstClr val="white"/>
                </a:solidFill>
                <a:effectLst/>
                <a:uLnTx/>
                <a:uFillTx/>
                <a:latin typeface="Arial" panose="020B0604020202020204"/>
                <a:ea typeface="+mn-ea"/>
                <a:cs typeface="+mn-cs"/>
              </a:rPr>
              <a:t>Evropské fondy v ČR </a:t>
            </a:r>
            <a:r>
              <a:rPr kumimoji="0" lang="cs-CZ" sz="1800" b="0" i="0" u="none" strike="noStrike" kern="1200" cap="none" spc="0" normalizeH="0" baseline="0" noProof="0" dirty="0">
                <a:ln>
                  <a:noFill/>
                </a:ln>
                <a:solidFill>
                  <a:prstClr val="white"/>
                </a:solidFill>
                <a:effectLst/>
                <a:uLnTx/>
                <a:uFillTx/>
                <a:latin typeface="Arial" panose="020B0604020202020204"/>
                <a:ea typeface="+mn-ea"/>
                <a:cs typeface="+mn-cs"/>
              </a:rPr>
              <a:t>(2021-2027)</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800" b="0" i="0" u="none" strike="noStrike" kern="1200" cap="none" spc="0" normalizeH="0" baseline="0" noProof="0" dirty="0">
                <a:ln>
                  <a:noFill/>
                </a:ln>
                <a:solidFill>
                  <a:prstClr val="white"/>
                </a:solidFill>
                <a:effectLst/>
                <a:uLnTx/>
                <a:uFillTx/>
                <a:latin typeface="Arial" panose="020B0604020202020204"/>
                <a:ea typeface="+mn-ea"/>
                <a:cs typeface="+mn-cs"/>
              </a:rPr>
              <a:t>cca 550 mld. Kč</a:t>
            </a:r>
          </a:p>
        </p:txBody>
      </p:sp>
      <p:sp>
        <p:nvSpPr>
          <p:cNvPr id="9" name="Zaoblený obdélník 8"/>
          <p:cNvSpPr/>
          <p:nvPr/>
        </p:nvSpPr>
        <p:spPr>
          <a:xfrm>
            <a:off x="707997" y="4508480"/>
            <a:ext cx="3372374" cy="1442907"/>
          </a:xfrm>
          <a:prstGeom prst="roundRect">
            <a:avLst/>
          </a:prstGeom>
        </p:spPr>
        <p:style>
          <a:lnRef idx="1">
            <a:schemeClr val="dk1"/>
          </a:lnRef>
          <a:fillRef idx="3">
            <a:schemeClr val="dk1"/>
          </a:fillRef>
          <a:effectRef idx="2">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800" b="1" i="0" u="none" strike="noStrike" kern="1200" cap="none" spc="0" normalizeH="0" baseline="0" noProof="0" dirty="0">
                <a:ln>
                  <a:noFill/>
                </a:ln>
                <a:solidFill>
                  <a:prstClr val="white"/>
                </a:solidFill>
                <a:effectLst/>
                <a:uLnTx/>
                <a:uFillTx/>
                <a:latin typeface="Arial" panose="020B0604020202020204"/>
                <a:ea typeface="+mn-ea"/>
                <a:cs typeface="+mn-cs"/>
              </a:rPr>
              <a:t>Fondy EHP a Norska</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800" b="0" i="0" u="none" strike="noStrike" kern="1200" cap="none" spc="0" normalizeH="0" baseline="0" noProof="0" dirty="0">
                <a:ln>
                  <a:noFill/>
                </a:ln>
                <a:solidFill>
                  <a:prstClr val="white"/>
                </a:solidFill>
                <a:effectLst/>
                <a:uLnTx/>
                <a:uFillTx/>
                <a:latin typeface="Arial" panose="020B0604020202020204"/>
                <a:ea typeface="+mn-ea"/>
                <a:cs typeface="+mn-cs"/>
              </a:rPr>
              <a:t>cca 5 mld. Kč (2014-2021) </a:t>
            </a:r>
          </a:p>
        </p:txBody>
      </p:sp>
      <p:sp>
        <p:nvSpPr>
          <p:cNvPr id="10" name="Obdélník 9"/>
          <p:cNvSpPr/>
          <p:nvPr/>
        </p:nvSpPr>
        <p:spPr>
          <a:xfrm>
            <a:off x="4370410" y="2038524"/>
            <a:ext cx="3372374" cy="1082179"/>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800" b="1" i="0" u="none" strike="noStrike" kern="1200" cap="none" spc="0" normalizeH="0" baseline="0" noProof="0" dirty="0">
                <a:ln>
                  <a:noFill/>
                </a:ln>
                <a:solidFill>
                  <a:prstClr val="white"/>
                </a:solidFill>
                <a:effectLst/>
                <a:uLnTx/>
                <a:uFillTx/>
                <a:latin typeface="Arial" panose="020B0604020202020204"/>
                <a:ea typeface="+mn-ea"/>
                <a:cs typeface="+mn-cs"/>
              </a:rPr>
              <a:t>Unijní programy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800" b="0" i="0" u="none" strike="noStrike" kern="1200" cap="none" spc="0" normalizeH="0" baseline="0" noProof="0" dirty="0">
                <a:ln>
                  <a:noFill/>
                </a:ln>
                <a:solidFill>
                  <a:prstClr val="white"/>
                </a:solidFill>
                <a:effectLst/>
                <a:uLnTx/>
                <a:uFillTx/>
                <a:latin typeface="Arial" panose="020B0604020202020204"/>
                <a:ea typeface="+mn-ea"/>
                <a:cs typeface="+mn-cs"/>
              </a:rPr>
              <a:t>(2021 – 2027)</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800" b="0" i="0" u="none" strike="noStrike" kern="1200" cap="none" spc="0" normalizeH="0" baseline="0" noProof="0" dirty="0">
                <a:ln>
                  <a:noFill/>
                </a:ln>
                <a:solidFill>
                  <a:prstClr val="white"/>
                </a:solidFill>
                <a:effectLst/>
                <a:uLnTx/>
                <a:uFillTx/>
                <a:latin typeface="Arial" panose="020B0604020202020204"/>
                <a:ea typeface="+mn-ea"/>
                <a:cs typeface="+mn-cs"/>
              </a:rPr>
              <a:t>cca 1.2 biliónů EUR</a:t>
            </a:r>
          </a:p>
        </p:txBody>
      </p:sp>
      <p:sp>
        <p:nvSpPr>
          <p:cNvPr id="11" name="Ovál 10"/>
          <p:cNvSpPr/>
          <p:nvPr/>
        </p:nvSpPr>
        <p:spPr>
          <a:xfrm>
            <a:off x="7929630" y="4523350"/>
            <a:ext cx="3658662" cy="1664613"/>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cs-CZ" sz="1800" b="0" i="0" u="none" strike="noStrike" kern="1200" cap="none" spc="0" normalizeH="0" baseline="0" noProof="0" dirty="0">
              <a:ln>
                <a:noFill/>
              </a:ln>
              <a:solidFill>
                <a:prstClr val="white"/>
              </a:solidFill>
              <a:effectLst/>
              <a:uLnTx/>
              <a:uFillTx/>
              <a:latin typeface="Arial" panose="020B06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cs-CZ" sz="1800" b="0" i="0" u="none" strike="noStrike" kern="1200" cap="none" spc="0" normalizeH="0" baseline="0" noProof="0" dirty="0">
              <a:ln>
                <a:noFill/>
              </a:ln>
              <a:solidFill>
                <a:prstClr val="white"/>
              </a:solidFill>
              <a:effectLst/>
              <a:uLnTx/>
              <a:uFillTx/>
              <a:latin typeface="Arial" panose="020B06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800" b="1" i="0" u="none" strike="noStrike" kern="1200" cap="none" spc="0" normalizeH="0" baseline="0" noProof="0" dirty="0">
                <a:ln>
                  <a:noFill/>
                </a:ln>
                <a:solidFill>
                  <a:prstClr val="white"/>
                </a:solidFill>
                <a:effectLst/>
                <a:uLnTx/>
                <a:uFillTx/>
                <a:latin typeface="Arial" panose="020B0604020202020204"/>
                <a:ea typeface="+mn-ea"/>
                <a:cs typeface="+mn-cs"/>
              </a:rPr>
              <a:t>Národní plán obnovy</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cs-CZ" sz="1800" b="0" i="0" u="none" strike="noStrike" kern="1200" cap="none" spc="0" normalizeH="0" baseline="0" noProof="0" dirty="0">
              <a:ln>
                <a:noFill/>
              </a:ln>
              <a:solidFill>
                <a:prstClr val="white"/>
              </a:solidFill>
              <a:effectLst/>
              <a:uLnTx/>
              <a:uFillTx/>
              <a:latin typeface="Arial" panose="020B06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800" b="0" i="0" u="none" strike="noStrike" kern="1200" cap="none" spc="0" normalizeH="0" baseline="0" noProof="0" dirty="0">
                <a:ln>
                  <a:noFill/>
                </a:ln>
                <a:solidFill>
                  <a:prstClr val="white"/>
                </a:solidFill>
                <a:effectLst/>
                <a:uLnTx/>
                <a:uFillTx/>
                <a:latin typeface="Arial" panose="020B0604020202020204"/>
                <a:ea typeface="+mn-ea"/>
                <a:cs typeface="+mn-cs"/>
              </a:rPr>
              <a:t>přes 200 mld. Kč</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cs-CZ" sz="1800" b="0" i="0" u="none" strike="noStrike" kern="1200" cap="none" spc="0" normalizeH="0" baseline="0" noProof="0" dirty="0">
              <a:ln>
                <a:noFill/>
              </a:ln>
              <a:solidFill>
                <a:prstClr val="white"/>
              </a:solidFill>
              <a:effectLst/>
              <a:uLnTx/>
              <a:uFillTx/>
              <a:latin typeface="Arial" panose="020B06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cs-CZ" sz="1800" b="0" i="0" u="none" strike="noStrike" kern="1200" cap="none" spc="0" normalizeH="0" baseline="0" noProof="0" dirty="0">
              <a:ln>
                <a:noFill/>
              </a:ln>
              <a:solidFill>
                <a:prstClr val="white"/>
              </a:solidFill>
              <a:effectLst/>
              <a:uLnTx/>
              <a:uFillTx/>
              <a:latin typeface="Arial" panose="020B0604020202020204"/>
              <a:ea typeface="+mn-ea"/>
              <a:cs typeface="+mn-cs"/>
            </a:endParaRPr>
          </a:p>
        </p:txBody>
      </p:sp>
      <p:sp>
        <p:nvSpPr>
          <p:cNvPr id="14" name="Zaoblený obdélník 13"/>
          <p:cNvSpPr/>
          <p:nvPr/>
        </p:nvSpPr>
        <p:spPr>
          <a:xfrm>
            <a:off x="8116967" y="1858159"/>
            <a:ext cx="3372374" cy="1442907"/>
          </a:xfrm>
          <a:prstGeom prst="roundRect">
            <a:avLst/>
          </a:prstGeom>
        </p:spPr>
        <p:style>
          <a:lnRef idx="1">
            <a:schemeClr val="dk1"/>
          </a:lnRef>
          <a:fillRef idx="3">
            <a:schemeClr val="dk1"/>
          </a:fillRef>
          <a:effectRef idx="2">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800" b="1" i="0" u="none" strike="noStrike" kern="1200" cap="none" spc="0" normalizeH="0" baseline="0" noProof="0" dirty="0">
                <a:ln>
                  <a:noFill/>
                </a:ln>
                <a:solidFill>
                  <a:prstClr val="white"/>
                </a:solidFill>
                <a:effectLst/>
                <a:uLnTx/>
                <a:uFillTx/>
                <a:latin typeface="Arial" panose="020B0604020202020204"/>
                <a:ea typeface="+mn-ea"/>
                <a:cs typeface="+mn-cs"/>
              </a:rPr>
              <a:t>Modernizační fond</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800" b="0" i="0" u="none" strike="noStrike" kern="1200" cap="none" spc="0" normalizeH="0" baseline="0" noProof="0" dirty="0">
                <a:ln>
                  <a:noFill/>
                </a:ln>
                <a:solidFill>
                  <a:prstClr val="white"/>
                </a:solidFill>
                <a:effectLst/>
                <a:uLnTx/>
                <a:uFillTx/>
                <a:latin typeface="Arial" panose="020B0604020202020204"/>
                <a:ea typeface="+mn-ea"/>
                <a:cs typeface="+mn-cs"/>
              </a:rPr>
              <a:t>cca 300 mld. Kč</a:t>
            </a:r>
          </a:p>
        </p:txBody>
      </p:sp>
      <p:sp>
        <p:nvSpPr>
          <p:cNvPr id="13" name="Obdélník 12"/>
          <p:cNvSpPr/>
          <p:nvPr/>
        </p:nvSpPr>
        <p:spPr>
          <a:xfrm>
            <a:off x="4370410" y="4688843"/>
            <a:ext cx="3372374" cy="1082179"/>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800" b="1" i="0" u="none" strike="noStrike" kern="1200" cap="none" spc="0" normalizeH="0" baseline="0" noProof="0" dirty="0">
                <a:ln>
                  <a:noFill/>
                </a:ln>
                <a:solidFill>
                  <a:prstClr val="white"/>
                </a:solidFill>
                <a:effectLst/>
                <a:uLnTx/>
                <a:uFillTx/>
                <a:latin typeface="Arial" panose="020B0604020202020204"/>
                <a:ea typeface="+mn-ea"/>
                <a:cs typeface="+mn-cs"/>
              </a:rPr>
              <a:t>Programu švýcarsko-české </a:t>
            </a:r>
            <a:r>
              <a:rPr kumimoji="0" lang="cs-CZ" sz="1800" b="1" i="0" u="none" strike="noStrike" kern="1200" cap="none" spc="0" normalizeH="0" baseline="0" noProof="0" dirty="0" smtClean="0">
                <a:ln>
                  <a:noFill/>
                </a:ln>
                <a:solidFill>
                  <a:prstClr val="white"/>
                </a:solidFill>
                <a:effectLst/>
                <a:uLnTx/>
                <a:uFillTx/>
                <a:latin typeface="Arial" panose="020B0604020202020204"/>
                <a:ea typeface="+mn-ea"/>
                <a:cs typeface="+mn-cs"/>
              </a:rPr>
              <a:t>spolupráce </a:t>
            </a:r>
            <a:r>
              <a:rPr kumimoji="0" lang="cs-CZ" sz="1800" b="0" i="0" u="none" strike="noStrike" kern="1200" cap="none" spc="0" normalizeH="0" baseline="0" noProof="0" dirty="0" smtClean="0">
                <a:ln>
                  <a:noFill/>
                </a:ln>
                <a:solidFill>
                  <a:prstClr val="white"/>
                </a:solidFill>
                <a:effectLst/>
                <a:uLnTx/>
                <a:uFillTx/>
                <a:latin typeface="Arial" panose="020B0604020202020204"/>
                <a:ea typeface="+mn-ea"/>
                <a:cs typeface="+mn-cs"/>
              </a:rPr>
              <a:t>(do 2029)</a:t>
            </a:r>
            <a:endParaRPr kumimoji="0" lang="cs-CZ" sz="1800" b="0" i="0" u="none" strike="noStrike" kern="1200" cap="none" spc="0" normalizeH="0" baseline="0" noProof="0" dirty="0">
              <a:ln>
                <a:noFill/>
              </a:ln>
              <a:solidFill>
                <a:prstClr val="white"/>
              </a:solidFill>
              <a:effectLst/>
              <a:uLnTx/>
              <a:uFillTx/>
              <a:latin typeface="Arial" panose="020B06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800" b="0" i="0" u="none" strike="noStrike" kern="1200" cap="none" spc="0" normalizeH="0" baseline="0" noProof="0" dirty="0" smtClean="0">
                <a:ln>
                  <a:noFill/>
                </a:ln>
                <a:solidFill>
                  <a:prstClr val="white"/>
                </a:solidFill>
                <a:effectLst/>
                <a:uLnTx/>
                <a:uFillTx/>
                <a:latin typeface="Arial" panose="020B0604020202020204"/>
                <a:ea typeface="+mn-ea"/>
                <a:cs typeface="+mn-cs"/>
              </a:rPr>
              <a:t>přes 2 mld. Kč</a:t>
            </a:r>
            <a:endParaRPr kumimoji="0" lang="cs-CZ" sz="1800" b="0" i="0" u="none" strike="noStrike" kern="1200" cap="none" spc="0" normalizeH="0" baseline="0" noProof="0" dirty="0">
              <a:ln>
                <a:noFill/>
              </a:ln>
              <a:solidFill>
                <a:prstClr val="white"/>
              </a:solidFill>
              <a:effectLst/>
              <a:uLnTx/>
              <a:uFillTx/>
              <a:latin typeface="Arial" panose="020B0604020202020204"/>
              <a:ea typeface="+mn-ea"/>
              <a:cs typeface="+mn-cs"/>
            </a:endParaRPr>
          </a:p>
        </p:txBody>
      </p:sp>
    </p:spTree>
    <p:extLst>
      <p:ext uri="{BB962C8B-B14F-4D97-AF65-F5344CB8AC3E}">
        <p14:creationId xmlns:p14="http://schemas.microsoft.com/office/powerpoint/2010/main" val="33945240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AE9F03A2-F4C6-C54A-A5C4-2CF1BB5DB16E}"/>
              </a:ext>
            </a:extLst>
          </p:cNvPr>
          <p:cNvSpPr>
            <a:spLocks noGrp="1"/>
          </p:cNvSpPr>
          <p:nvPr>
            <p:ph idx="1"/>
          </p:nvPr>
        </p:nvSpPr>
        <p:spPr>
          <a:xfrm>
            <a:off x="422026" y="1624950"/>
            <a:ext cx="11264900" cy="5270268"/>
          </a:xfrm>
        </p:spPr>
        <p:txBody>
          <a:bodyPr>
            <a:normAutofit/>
          </a:bodyPr>
          <a:lstStyle/>
          <a:p>
            <a:pPr>
              <a:lnSpc>
                <a:spcPct val="100000"/>
              </a:lnSpc>
            </a:pPr>
            <a:r>
              <a:rPr lang="cs-CZ" sz="2000" dirty="0" smtClean="0"/>
              <a:t>IROP </a:t>
            </a:r>
          </a:p>
          <a:p>
            <a:pPr>
              <a:lnSpc>
                <a:spcPct val="100000"/>
              </a:lnSpc>
            </a:pPr>
            <a:r>
              <a:rPr lang="cs-CZ" sz="2000" dirty="0" smtClean="0"/>
              <a:t>OPZ+</a:t>
            </a:r>
          </a:p>
          <a:p>
            <a:pPr>
              <a:lnSpc>
                <a:spcPct val="100000"/>
              </a:lnSpc>
            </a:pPr>
            <a:r>
              <a:rPr lang="cs-CZ" sz="2000" dirty="0" smtClean="0"/>
              <a:t>NPO</a:t>
            </a:r>
          </a:p>
          <a:p>
            <a:pPr>
              <a:lnSpc>
                <a:spcPct val="100000"/>
              </a:lnSpc>
            </a:pPr>
            <a:r>
              <a:rPr lang="cs-CZ" sz="2000" dirty="0" smtClean="0"/>
              <a:t>Energetické projekty</a:t>
            </a:r>
          </a:p>
          <a:p>
            <a:pPr>
              <a:lnSpc>
                <a:spcPct val="100000"/>
              </a:lnSpc>
            </a:pPr>
            <a:r>
              <a:rPr lang="cs-CZ" sz="2000" dirty="0" smtClean="0"/>
              <a:t>Další možnosti</a:t>
            </a:r>
          </a:p>
        </p:txBody>
      </p:sp>
      <p:sp>
        <p:nvSpPr>
          <p:cNvPr id="4" name="Nadpis 3">
            <a:extLst>
              <a:ext uri="{FF2B5EF4-FFF2-40B4-BE49-F238E27FC236}">
                <a16:creationId xmlns:a16="http://schemas.microsoft.com/office/drawing/2014/main" id="{46D7CB40-7719-2548-8D11-9EEE490D01D8}"/>
              </a:ext>
            </a:extLst>
          </p:cNvPr>
          <p:cNvSpPr>
            <a:spLocks noGrp="1"/>
          </p:cNvSpPr>
          <p:nvPr>
            <p:ph type="title"/>
          </p:nvPr>
        </p:nvSpPr>
        <p:spPr>
          <a:xfrm>
            <a:off x="422026" y="367388"/>
            <a:ext cx="11264900" cy="931325"/>
          </a:xfrm>
        </p:spPr>
        <p:txBody>
          <a:bodyPr>
            <a:normAutofit fontScale="90000"/>
          </a:bodyPr>
          <a:lstStyle/>
          <a:p>
            <a:r>
              <a:rPr lang="cs-CZ" sz="4000" b="0" dirty="0"/>
              <a:t>Připravované </a:t>
            </a:r>
            <a:r>
              <a:rPr lang="cs-CZ" sz="4000" b="0" dirty="0" smtClean="0"/>
              <a:t>a nedávno zveřejněné výzvy</a:t>
            </a:r>
            <a:endParaRPr lang="cs-CZ" sz="4000" b="0" dirty="0"/>
          </a:p>
        </p:txBody>
      </p:sp>
    </p:spTree>
    <p:extLst>
      <p:ext uri="{BB962C8B-B14F-4D97-AF65-F5344CB8AC3E}">
        <p14:creationId xmlns:p14="http://schemas.microsoft.com/office/powerpoint/2010/main" val="21326238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AE9F03A2-F4C6-C54A-A5C4-2CF1BB5DB16E}"/>
              </a:ext>
            </a:extLst>
          </p:cNvPr>
          <p:cNvSpPr>
            <a:spLocks noGrp="1"/>
          </p:cNvSpPr>
          <p:nvPr>
            <p:ph idx="1"/>
          </p:nvPr>
        </p:nvSpPr>
        <p:spPr>
          <a:xfrm>
            <a:off x="422026" y="1298713"/>
            <a:ext cx="11264900" cy="5559287"/>
          </a:xfrm>
        </p:spPr>
        <p:txBody>
          <a:bodyPr>
            <a:normAutofit/>
          </a:bodyPr>
          <a:lstStyle/>
          <a:p>
            <a:pPr marL="0" indent="0">
              <a:lnSpc>
                <a:spcPct val="100000"/>
              </a:lnSpc>
              <a:buNone/>
            </a:pPr>
            <a:r>
              <a:rPr lang="cs-CZ" sz="1600" b="1" dirty="0"/>
              <a:t>25. výzva IROP </a:t>
            </a:r>
            <a:r>
              <a:rPr lang="cs-CZ" sz="1600" dirty="0"/>
              <a:t>- Sociální </a:t>
            </a:r>
            <a:r>
              <a:rPr lang="cs-CZ" sz="1600" dirty="0" smtClean="0"/>
              <a:t>bydlení, Finanční </a:t>
            </a:r>
            <a:r>
              <a:rPr lang="cs-CZ" sz="1600" dirty="0"/>
              <a:t>alokace výzev (příspěvek </a:t>
            </a:r>
            <a:r>
              <a:rPr lang="cs-CZ" sz="1600" dirty="0" smtClean="0"/>
              <a:t>EU) 796 </a:t>
            </a:r>
            <a:r>
              <a:rPr lang="cs-CZ" sz="1600" dirty="0"/>
              <a:t>020 087 Kč</a:t>
            </a:r>
          </a:p>
          <a:p>
            <a:pPr marL="0" indent="0">
              <a:lnSpc>
                <a:spcPct val="100000"/>
              </a:lnSpc>
              <a:buNone/>
            </a:pPr>
            <a:r>
              <a:rPr lang="cs-CZ" sz="1600" dirty="0"/>
              <a:t>Naplnění alokace </a:t>
            </a:r>
            <a:r>
              <a:rPr lang="cs-CZ" sz="1600" dirty="0" smtClean="0"/>
              <a:t>výzvy 21,2 %</a:t>
            </a:r>
          </a:p>
          <a:p>
            <a:pPr marL="0" indent="0">
              <a:lnSpc>
                <a:spcPct val="100000"/>
              </a:lnSpc>
              <a:buNone/>
            </a:pPr>
            <a:endParaRPr lang="cs-CZ" sz="1600" b="1" dirty="0" smtClean="0"/>
          </a:p>
          <a:p>
            <a:pPr marL="0" indent="0">
              <a:lnSpc>
                <a:spcPct val="100000"/>
              </a:lnSpc>
              <a:buNone/>
            </a:pPr>
            <a:r>
              <a:rPr lang="cs-CZ" sz="1600" b="1" dirty="0" smtClean="0"/>
              <a:t>101</a:t>
            </a:r>
            <a:r>
              <a:rPr lang="cs-CZ" sz="1600" b="1" dirty="0"/>
              <a:t>. výzva IROP – Sociální bydlení II – SC 4.2 (MRR)</a:t>
            </a:r>
          </a:p>
          <a:p>
            <a:pPr marL="0" indent="0">
              <a:lnSpc>
                <a:spcPct val="100000"/>
              </a:lnSpc>
              <a:buNone/>
            </a:pPr>
            <a:r>
              <a:rPr lang="cs-CZ" sz="1600" b="1" dirty="0" smtClean="0"/>
              <a:t>Předpoklad vyhlášení </a:t>
            </a:r>
            <a:r>
              <a:rPr lang="cs-CZ" sz="1600" b="1" dirty="0" smtClean="0"/>
              <a:t>– 1Q/2024</a:t>
            </a:r>
            <a:endParaRPr lang="cs-CZ" sz="1600" b="1" dirty="0" smtClean="0"/>
          </a:p>
          <a:p>
            <a:pPr marL="0" indent="0">
              <a:lnSpc>
                <a:spcPct val="100000"/>
              </a:lnSpc>
              <a:buNone/>
            </a:pPr>
            <a:endParaRPr lang="cs-CZ" sz="1600" b="1" dirty="0" smtClean="0"/>
          </a:p>
          <a:p>
            <a:pPr marL="0" indent="0">
              <a:lnSpc>
                <a:spcPct val="100000"/>
              </a:lnSpc>
              <a:buNone/>
            </a:pPr>
            <a:r>
              <a:rPr lang="cs-CZ" sz="1600" b="1" dirty="0" smtClean="0"/>
              <a:t>58</a:t>
            </a:r>
            <a:r>
              <a:rPr lang="cs-CZ" sz="1600" b="1" dirty="0"/>
              <a:t>. výzva IROP </a:t>
            </a:r>
            <a:r>
              <a:rPr lang="cs-CZ" sz="1600" dirty="0"/>
              <a:t>- </a:t>
            </a:r>
            <a:r>
              <a:rPr lang="cs-CZ" sz="1600" dirty="0" err="1"/>
              <a:t>Deinstitucionalizace</a:t>
            </a:r>
            <a:r>
              <a:rPr lang="cs-CZ" sz="1600" dirty="0"/>
              <a:t> sociálních služeb - SC 4.2 (MRR</a:t>
            </a:r>
            <a:r>
              <a:rPr lang="cs-CZ" sz="1600" dirty="0" smtClean="0"/>
              <a:t>)</a:t>
            </a:r>
            <a:endParaRPr lang="cs-CZ" sz="1600" b="1" dirty="0" smtClean="0"/>
          </a:p>
          <a:p>
            <a:pPr marL="0" indent="0">
              <a:lnSpc>
                <a:spcPct val="100000"/>
              </a:lnSpc>
              <a:buNone/>
            </a:pPr>
            <a:endParaRPr lang="cs-CZ" sz="1600" dirty="0" smtClean="0"/>
          </a:p>
          <a:p>
            <a:pPr marL="0" indent="0">
              <a:lnSpc>
                <a:spcPct val="100000"/>
              </a:lnSpc>
              <a:buNone/>
            </a:pPr>
            <a:endParaRPr lang="cs-CZ" sz="1600" dirty="0"/>
          </a:p>
        </p:txBody>
      </p:sp>
      <p:sp>
        <p:nvSpPr>
          <p:cNvPr id="3" name="Zástupný symbol pro číslo snímku 2">
            <a:extLst>
              <a:ext uri="{FF2B5EF4-FFF2-40B4-BE49-F238E27FC236}">
                <a16:creationId xmlns:a16="http://schemas.microsoft.com/office/drawing/2014/main" id="{5D18E066-3F9F-2044-B29B-FE59BAB4EADB}"/>
              </a:ext>
            </a:extLst>
          </p:cNvPr>
          <p:cNvSpPr>
            <a:spLocks noGrp="1"/>
          </p:cNvSpPr>
          <p:nvPr>
            <p:ph type="sldNum" sz="quarter" idx="12"/>
          </p:nvPr>
        </p:nvSpPr>
        <p:spPr>
          <a:xfrm>
            <a:off x="9042400" y="5951387"/>
            <a:ext cx="2743200" cy="525613"/>
          </a:xfrm>
        </p:spPr>
        <p:txBody>
          <a:bodyPr/>
          <a:lstStyle/>
          <a:p>
            <a:endParaRPr lang="cs-CZ" dirty="0" smtClean="0"/>
          </a:p>
          <a:p>
            <a:fld id="{157D43A2-98E4-B24E-9228-7624BE346F8E}" type="slidenum">
              <a:rPr lang="cs-CZ" smtClean="0"/>
              <a:pPr/>
              <a:t>4</a:t>
            </a:fld>
            <a:endParaRPr lang="cs-CZ" dirty="0"/>
          </a:p>
        </p:txBody>
      </p:sp>
      <p:sp>
        <p:nvSpPr>
          <p:cNvPr id="4" name="Nadpis 3">
            <a:extLst>
              <a:ext uri="{FF2B5EF4-FFF2-40B4-BE49-F238E27FC236}">
                <a16:creationId xmlns:a16="http://schemas.microsoft.com/office/drawing/2014/main" id="{46D7CB40-7719-2548-8D11-9EEE490D01D8}"/>
              </a:ext>
            </a:extLst>
          </p:cNvPr>
          <p:cNvSpPr>
            <a:spLocks noGrp="1"/>
          </p:cNvSpPr>
          <p:nvPr>
            <p:ph type="title"/>
          </p:nvPr>
        </p:nvSpPr>
        <p:spPr>
          <a:xfrm>
            <a:off x="422026" y="367388"/>
            <a:ext cx="11264900" cy="931325"/>
          </a:xfrm>
        </p:spPr>
        <p:txBody>
          <a:bodyPr>
            <a:normAutofit/>
          </a:bodyPr>
          <a:lstStyle/>
          <a:p>
            <a:r>
              <a:rPr lang="cs-CZ" dirty="0" smtClean="0"/>
              <a:t>IROP</a:t>
            </a:r>
            <a:endParaRPr lang="cs-CZ" dirty="0"/>
          </a:p>
        </p:txBody>
      </p:sp>
    </p:spTree>
    <p:extLst>
      <p:ext uri="{BB962C8B-B14F-4D97-AF65-F5344CB8AC3E}">
        <p14:creationId xmlns:p14="http://schemas.microsoft.com/office/powerpoint/2010/main" val="41935251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AE9F03A2-F4C6-C54A-A5C4-2CF1BB5DB16E}"/>
              </a:ext>
            </a:extLst>
          </p:cNvPr>
          <p:cNvSpPr>
            <a:spLocks noGrp="1"/>
          </p:cNvSpPr>
          <p:nvPr>
            <p:ph idx="1"/>
          </p:nvPr>
        </p:nvSpPr>
        <p:spPr>
          <a:xfrm>
            <a:off x="422026" y="1298713"/>
            <a:ext cx="11264900" cy="5559287"/>
          </a:xfrm>
        </p:spPr>
        <p:txBody>
          <a:bodyPr>
            <a:normAutofit fontScale="85000" lnSpcReduction="20000"/>
          </a:bodyPr>
          <a:lstStyle/>
          <a:p>
            <a:pPr marL="0" indent="0">
              <a:lnSpc>
                <a:spcPct val="100000"/>
              </a:lnSpc>
              <a:buNone/>
            </a:pPr>
            <a:r>
              <a:rPr lang="cs-CZ" sz="1600" b="1" dirty="0" smtClean="0"/>
              <a:t>Navrhované změny </a:t>
            </a:r>
            <a:r>
              <a:rPr lang="cs-CZ" sz="1600" b="1" dirty="0"/>
              <a:t>parametrů 101. </a:t>
            </a:r>
            <a:r>
              <a:rPr lang="cs-CZ" sz="1600" b="1" dirty="0" smtClean="0"/>
              <a:t>výzvy </a:t>
            </a:r>
            <a:r>
              <a:rPr lang="cs-CZ" sz="1600" b="1" dirty="0"/>
              <a:t>IROP – Sociální bydlení II – SC 4.2 (MRR) </a:t>
            </a:r>
            <a:r>
              <a:rPr lang="cs-CZ" sz="1600" b="1" dirty="0" smtClean="0"/>
              <a:t>jsou následující:</a:t>
            </a:r>
          </a:p>
          <a:p>
            <a:pPr>
              <a:lnSpc>
                <a:spcPct val="100000"/>
              </a:lnSpc>
            </a:pPr>
            <a:r>
              <a:rPr lang="cs-CZ" sz="1600" u="sng" dirty="0" smtClean="0"/>
              <a:t>Zvýšení limitu přímých nákladů</a:t>
            </a:r>
          </a:p>
          <a:p>
            <a:pPr marL="0" indent="0">
              <a:lnSpc>
                <a:spcPct val="100000"/>
              </a:lnSpc>
              <a:buNone/>
            </a:pPr>
            <a:r>
              <a:rPr lang="cs-CZ" sz="1600" i="1" dirty="0" smtClean="0"/>
              <a:t>S ohledem na značný nárůst ceny stavebních prací a na inflaci obecně se navrhuje zvýšení limitu přímých nákladů projektu na 68 tis. Kč na m2.</a:t>
            </a:r>
          </a:p>
          <a:p>
            <a:pPr>
              <a:lnSpc>
                <a:spcPct val="100000"/>
              </a:lnSpc>
            </a:pPr>
            <a:r>
              <a:rPr lang="cs-CZ" sz="1600" u="sng" dirty="0" smtClean="0"/>
              <a:t>Definice cílové skupiny – změna výpočtu příjmů</a:t>
            </a:r>
          </a:p>
          <a:p>
            <a:pPr marL="0" indent="0">
              <a:lnSpc>
                <a:spcPct val="100000"/>
              </a:lnSpc>
              <a:buNone/>
            </a:pPr>
            <a:r>
              <a:rPr lang="cs-CZ" sz="1600" i="1" dirty="0" smtClean="0"/>
              <a:t>Jako nový příjmový limit při vstupu do sociálního bydlení se navrhuje 6. příjmový decil. Bude tak rozšířen okruh domácností, které budou moci do sociálního bydlení vstoupit (kromě příjmového limitu musí splňovat i některé z kritérií bytové nouze). Důležitý je také soulad s připravovaným zákonem o podpoře v bydlení.</a:t>
            </a:r>
          </a:p>
          <a:p>
            <a:pPr>
              <a:lnSpc>
                <a:spcPct val="100000"/>
              </a:lnSpc>
            </a:pPr>
            <a:r>
              <a:rPr lang="cs-CZ" sz="1600" u="sng" dirty="0" smtClean="0"/>
              <a:t>Možnost uzavírání smluv s nájemníky na 1-5 let</a:t>
            </a:r>
          </a:p>
          <a:p>
            <a:pPr marL="0" indent="0">
              <a:lnSpc>
                <a:spcPct val="100000"/>
              </a:lnSpc>
              <a:buNone/>
            </a:pPr>
            <a:r>
              <a:rPr lang="cs-CZ" sz="1600" i="1" dirty="0" smtClean="0"/>
              <a:t>Bude prodloužena lhůta, na kterou bude možné uzavírat nájemní smlouvu, až na 5 let. Posílí se tak možnost stabilizace sociální situace nájemníků a zjednoduší se administrativní podmínky.</a:t>
            </a:r>
          </a:p>
          <a:p>
            <a:pPr>
              <a:lnSpc>
                <a:spcPct val="100000"/>
              </a:lnSpc>
            </a:pPr>
            <a:r>
              <a:rPr lang="cs-CZ" sz="1600" u="sng" dirty="0" smtClean="0"/>
              <a:t>Možnost prodloužení lhůty pro znovuobsazení bytu</a:t>
            </a:r>
          </a:p>
          <a:p>
            <a:pPr marL="0" indent="0">
              <a:lnSpc>
                <a:spcPct val="100000"/>
              </a:lnSpc>
              <a:buNone/>
            </a:pPr>
            <a:r>
              <a:rPr lang="cs-CZ" sz="1600" i="1" dirty="0" smtClean="0"/>
              <a:t>Při uvolnění sociálního bytu je stanovena lhůta 4 měsíce pro jeho znovuobsazení.</a:t>
            </a:r>
          </a:p>
          <a:p>
            <a:pPr>
              <a:lnSpc>
                <a:spcPct val="100000"/>
              </a:lnSpc>
            </a:pPr>
            <a:r>
              <a:rPr lang="cs-CZ" sz="1600" u="sng" dirty="0" smtClean="0"/>
              <a:t>Rozšíření území, kde je možné sociální bydlení stavět</a:t>
            </a:r>
          </a:p>
          <a:p>
            <a:pPr marL="0" indent="0">
              <a:lnSpc>
                <a:spcPct val="100000"/>
              </a:lnSpc>
              <a:buNone/>
            </a:pPr>
            <a:r>
              <a:rPr lang="cs-CZ" sz="1600" i="1" dirty="0" smtClean="0"/>
              <a:t>Nově bude vybraným skupinám příjemců (obce, kraje a jejich příspěvkové organizace) umožněno stavět sociální bydlení i v tzv. oranžových a červených zónách mapy rezidenční </a:t>
            </a:r>
          </a:p>
          <a:p>
            <a:pPr marL="0" indent="0">
              <a:lnSpc>
                <a:spcPct val="100000"/>
              </a:lnSpc>
              <a:buNone/>
            </a:pPr>
            <a:r>
              <a:rPr lang="cs-CZ" sz="1600" i="1" dirty="0" smtClean="0"/>
              <a:t>segregace. Podmínkou bude souhlasné stanovisko Agentury pro sociální začleňování.</a:t>
            </a:r>
          </a:p>
          <a:p>
            <a:pPr>
              <a:lnSpc>
                <a:spcPct val="100000"/>
              </a:lnSpc>
            </a:pPr>
            <a:r>
              <a:rPr lang="cs-CZ" sz="1600" u="sng" dirty="0" smtClean="0"/>
              <a:t>Úprava definice bytové nouze</a:t>
            </a:r>
          </a:p>
          <a:p>
            <a:pPr marL="0" indent="0">
              <a:lnSpc>
                <a:spcPct val="100000"/>
              </a:lnSpc>
              <a:buNone/>
            </a:pPr>
            <a:r>
              <a:rPr lang="cs-CZ" sz="1600" i="1" dirty="0" smtClean="0"/>
              <a:t>Z definice bytové nouze budou vypuštěny osoby, kterým končí nájemní smlouva na dobu určitou (opatření je nutné s ohledem na rozšíření příjmového limitu skupiny)</a:t>
            </a:r>
          </a:p>
          <a:p>
            <a:pPr marL="0" indent="0">
              <a:lnSpc>
                <a:spcPct val="100000"/>
              </a:lnSpc>
              <a:buNone/>
            </a:pPr>
            <a:endParaRPr lang="cs-CZ" sz="1600" dirty="0" smtClean="0"/>
          </a:p>
          <a:p>
            <a:pPr marL="0" indent="0">
              <a:lnSpc>
                <a:spcPct val="100000"/>
              </a:lnSpc>
              <a:buNone/>
            </a:pPr>
            <a:endParaRPr lang="cs-CZ" sz="1600" dirty="0"/>
          </a:p>
        </p:txBody>
      </p:sp>
      <p:sp>
        <p:nvSpPr>
          <p:cNvPr id="3" name="Zástupný symbol pro číslo snímku 2">
            <a:extLst>
              <a:ext uri="{FF2B5EF4-FFF2-40B4-BE49-F238E27FC236}">
                <a16:creationId xmlns:a16="http://schemas.microsoft.com/office/drawing/2014/main" id="{5D18E066-3F9F-2044-B29B-FE59BAB4EADB}"/>
              </a:ext>
            </a:extLst>
          </p:cNvPr>
          <p:cNvSpPr>
            <a:spLocks noGrp="1"/>
          </p:cNvSpPr>
          <p:nvPr>
            <p:ph type="sldNum" sz="quarter" idx="12"/>
          </p:nvPr>
        </p:nvSpPr>
        <p:spPr>
          <a:xfrm>
            <a:off x="9042400" y="5951387"/>
            <a:ext cx="2743200" cy="525613"/>
          </a:xfrm>
        </p:spPr>
        <p:txBody>
          <a:bodyPr/>
          <a:lstStyle/>
          <a:p>
            <a:endParaRPr lang="cs-CZ" dirty="0" smtClean="0"/>
          </a:p>
          <a:p>
            <a:fld id="{157D43A2-98E4-B24E-9228-7624BE346F8E}" type="slidenum">
              <a:rPr lang="cs-CZ" smtClean="0"/>
              <a:pPr/>
              <a:t>5</a:t>
            </a:fld>
            <a:endParaRPr lang="cs-CZ" dirty="0"/>
          </a:p>
        </p:txBody>
      </p:sp>
      <p:sp>
        <p:nvSpPr>
          <p:cNvPr id="4" name="Nadpis 3">
            <a:extLst>
              <a:ext uri="{FF2B5EF4-FFF2-40B4-BE49-F238E27FC236}">
                <a16:creationId xmlns:a16="http://schemas.microsoft.com/office/drawing/2014/main" id="{46D7CB40-7719-2548-8D11-9EEE490D01D8}"/>
              </a:ext>
            </a:extLst>
          </p:cNvPr>
          <p:cNvSpPr>
            <a:spLocks noGrp="1"/>
          </p:cNvSpPr>
          <p:nvPr>
            <p:ph type="title"/>
          </p:nvPr>
        </p:nvSpPr>
        <p:spPr>
          <a:xfrm>
            <a:off x="422026" y="367388"/>
            <a:ext cx="11264900" cy="931325"/>
          </a:xfrm>
        </p:spPr>
        <p:txBody>
          <a:bodyPr>
            <a:normAutofit/>
          </a:bodyPr>
          <a:lstStyle/>
          <a:p>
            <a:r>
              <a:rPr lang="cs-CZ" dirty="0" smtClean="0"/>
              <a:t>IROP</a:t>
            </a:r>
            <a:endParaRPr lang="cs-CZ" dirty="0"/>
          </a:p>
        </p:txBody>
      </p:sp>
    </p:spTree>
    <p:extLst>
      <p:ext uri="{BB962C8B-B14F-4D97-AF65-F5344CB8AC3E}">
        <p14:creationId xmlns:p14="http://schemas.microsoft.com/office/powerpoint/2010/main" val="29284095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519D5C61-0409-8840-84F5-9858E55C04A9}"/>
              </a:ext>
            </a:extLst>
          </p:cNvPr>
          <p:cNvSpPr>
            <a:spLocks noGrp="1"/>
          </p:cNvSpPr>
          <p:nvPr>
            <p:ph idx="1"/>
          </p:nvPr>
        </p:nvSpPr>
        <p:spPr>
          <a:xfrm>
            <a:off x="422026" y="1421476"/>
            <a:ext cx="11363574" cy="5261957"/>
          </a:xfrm>
        </p:spPr>
        <p:txBody>
          <a:bodyPr>
            <a:normAutofit/>
          </a:bodyPr>
          <a:lstStyle/>
          <a:p>
            <a:pPr marL="0" indent="0">
              <a:lnSpc>
                <a:spcPct val="80000"/>
              </a:lnSpc>
              <a:buNone/>
            </a:pPr>
            <a:r>
              <a:rPr lang="cs-CZ" sz="1600" b="1" dirty="0" smtClean="0"/>
              <a:t>57. výzva Sociální </a:t>
            </a:r>
            <a:r>
              <a:rPr lang="cs-CZ" sz="1600" b="1" dirty="0"/>
              <a:t>inovace pro </a:t>
            </a:r>
            <a:r>
              <a:rPr lang="cs-CZ" sz="1600" b="1" dirty="0" smtClean="0"/>
              <a:t>budoucnost</a:t>
            </a:r>
          </a:p>
          <a:p>
            <a:pPr>
              <a:lnSpc>
                <a:spcPct val="80000"/>
              </a:lnSpc>
              <a:buFont typeface="Wingdings" panose="05000000000000000000" pitchFamily="2" charset="2"/>
              <a:buChar char="Ø"/>
            </a:pPr>
            <a:r>
              <a:rPr lang="cs-CZ" sz="1600" dirty="0"/>
              <a:t>hluboké zjišťování potřeb a postojů všech relevantních aktérů</a:t>
            </a:r>
          </a:p>
          <a:p>
            <a:pPr>
              <a:lnSpc>
                <a:spcPct val="80000"/>
              </a:lnSpc>
              <a:buFont typeface="Wingdings" panose="05000000000000000000" pitchFamily="2" charset="2"/>
              <a:buChar char="Ø"/>
            </a:pPr>
            <a:r>
              <a:rPr lang="cs-CZ" sz="1600" dirty="0"/>
              <a:t>prohlubování znalostí o problému, jeho budoucím vývoji a možných řešení</a:t>
            </a:r>
          </a:p>
          <a:p>
            <a:pPr>
              <a:lnSpc>
                <a:spcPct val="80000"/>
              </a:lnSpc>
              <a:buFont typeface="Wingdings" panose="05000000000000000000" pitchFamily="2" charset="2"/>
              <a:buChar char="Ø"/>
            </a:pPr>
            <a:r>
              <a:rPr lang="cs-CZ" sz="1600" dirty="0"/>
              <a:t>vývoj a testování možných řešení</a:t>
            </a:r>
          </a:p>
          <a:p>
            <a:pPr>
              <a:lnSpc>
                <a:spcPct val="80000"/>
              </a:lnSpc>
              <a:buFont typeface="Wingdings" panose="05000000000000000000" pitchFamily="2" charset="2"/>
              <a:buChar char="Ø"/>
            </a:pPr>
            <a:r>
              <a:rPr lang="cs-CZ" sz="1600" dirty="0"/>
              <a:t>spolupráce a spolutvorba s </a:t>
            </a:r>
            <a:r>
              <a:rPr lang="cs-CZ" sz="1600" dirty="0" smtClean="0"/>
              <a:t>aktéry</a:t>
            </a:r>
          </a:p>
          <a:p>
            <a:pPr marL="0" indent="0">
              <a:lnSpc>
                <a:spcPct val="80000"/>
              </a:lnSpc>
              <a:buNone/>
            </a:pPr>
            <a:endParaRPr lang="cs-CZ" sz="1600" dirty="0" smtClean="0"/>
          </a:p>
          <a:p>
            <a:pPr marL="0" indent="0">
              <a:lnSpc>
                <a:spcPct val="80000"/>
              </a:lnSpc>
              <a:buNone/>
            </a:pPr>
            <a:r>
              <a:rPr lang="cs-CZ" sz="1600" dirty="0" smtClean="0"/>
              <a:t>Datum </a:t>
            </a:r>
            <a:r>
              <a:rPr lang="cs-CZ" sz="1600" dirty="0"/>
              <a:t>ukončení příjmu žádostí o podporu </a:t>
            </a:r>
            <a:r>
              <a:rPr lang="cs-CZ" sz="1600" dirty="0" smtClean="0"/>
              <a:t>je </a:t>
            </a:r>
            <a:r>
              <a:rPr lang="fi-FI" sz="1600" dirty="0"/>
              <a:t>31. 12. 2026, 12:00 </a:t>
            </a:r>
            <a:r>
              <a:rPr lang="fi-FI" sz="1600" dirty="0" smtClean="0"/>
              <a:t>hodin</a:t>
            </a:r>
            <a:r>
              <a:rPr lang="cs-CZ" sz="1600" dirty="0" smtClean="0"/>
              <a:t>. </a:t>
            </a:r>
          </a:p>
          <a:p>
            <a:pPr marL="0" indent="0">
              <a:lnSpc>
                <a:spcPct val="80000"/>
              </a:lnSpc>
              <a:buNone/>
            </a:pPr>
            <a:r>
              <a:rPr lang="cs-CZ" sz="1600" dirty="0" smtClean="0"/>
              <a:t>Míra podpory: 95 %</a:t>
            </a:r>
          </a:p>
          <a:p>
            <a:pPr marL="0" indent="0">
              <a:lnSpc>
                <a:spcPct val="80000"/>
              </a:lnSpc>
              <a:buNone/>
            </a:pPr>
            <a:r>
              <a:rPr lang="cs-CZ" sz="1600" dirty="0" smtClean="0"/>
              <a:t>Z</a:t>
            </a:r>
            <a:r>
              <a:rPr lang="fi-FI" sz="1600" dirty="0" smtClean="0"/>
              <a:t>ahájení </a:t>
            </a:r>
            <a:r>
              <a:rPr lang="fi-FI" sz="1600" dirty="0"/>
              <a:t>příjmu žádostí o podporu: 13. 10. 2023 </a:t>
            </a:r>
            <a:r>
              <a:rPr lang="fi-FI" sz="1600" dirty="0" smtClean="0"/>
              <a:t>12:00</a:t>
            </a:r>
            <a:endParaRPr lang="cs-CZ" sz="1600" dirty="0" smtClean="0"/>
          </a:p>
          <a:p>
            <a:pPr marL="0" indent="0">
              <a:lnSpc>
                <a:spcPct val="80000"/>
              </a:lnSpc>
              <a:buNone/>
            </a:pPr>
            <a:r>
              <a:rPr lang="cs-CZ" sz="1600" dirty="0"/>
              <a:t>Konzultace záměrů: </a:t>
            </a:r>
            <a:r>
              <a:rPr lang="cs-CZ" sz="1600" dirty="0" smtClean="0">
                <a:hlinkClick r:id="rId2"/>
              </a:rPr>
              <a:t>inovace@mpsv.cz</a:t>
            </a:r>
            <a:r>
              <a:rPr lang="cs-CZ" sz="1600" dirty="0" smtClean="0"/>
              <a:t> </a:t>
            </a:r>
            <a:endParaRPr lang="fi-FI" sz="1600" dirty="0"/>
          </a:p>
          <a:p>
            <a:pPr marL="0" indent="0">
              <a:lnSpc>
                <a:spcPct val="80000"/>
              </a:lnSpc>
              <a:buNone/>
            </a:pPr>
            <a:endParaRPr lang="cs-CZ" sz="1600" dirty="0"/>
          </a:p>
          <a:p>
            <a:pPr marL="0" indent="0">
              <a:lnSpc>
                <a:spcPct val="80000"/>
              </a:lnSpc>
              <a:buNone/>
            </a:pPr>
            <a:endParaRPr lang="cs-CZ" sz="1600" dirty="0"/>
          </a:p>
          <a:p>
            <a:pPr>
              <a:lnSpc>
                <a:spcPct val="80000"/>
              </a:lnSpc>
            </a:pPr>
            <a:endParaRPr lang="cs-CZ" sz="1600" dirty="0"/>
          </a:p>
          <a:p>
            <a:pPr marL="0" indent="0">
              <a:buNone/>
            </a:pPr>
            <a:endParaRPr lang="cs-CZ" b="1" dirty="0">
              <a:solidFill>
                <a:schemeClr val="bg1"/>
              </a:solidFill>
              <a:highlight>
                <a:srgbClr val="000000"/>
              </a:highlight>
            </a:endParaRPr>
          </a:p>
        </p:txBody>
      </p:sp>
      <p:sp>
        <p:nvSpPr>
          <p:cNvPr id="3" name="Zástupný symbol pro číslo snímku 2">
            <a:extLst>
              <a:ext uri="{FF2B5EF4-FFF2-40B4-BE49-F238E27FC236}">
                <a16:creationId xmlns:a16="http://schemas.microsoft.com/office/drawing/2014/main" id="{7A2D5CD1-C030-CB4F-BC30-A6C5FA53D868}"/>
              </a:ext>
            </a:extLst>
          </p:cNvPr>
          <p:cNvSpPr>
            <a:spLocks noGrp="1"/>
          </p:cNvSpPr>
          <p:nvPr>
            <p:ph type="sldNum" sz="quarter" idx="12"/>
          </p:nvPr>
        </p:nvSpPr>
        <p:spPr/>
        <p:txBody>
          <a:bodyPr/>
          <a:lstStyle/>
          <a:p>
            <a:fld id="{157D43A2-98E4-B24E-9228-7624BE346F8E}" type="slidenum">
              <a:rPr lang="cs-CZ" smtClean="0"/>
              <a:pPr/>
              <a:t>6</a:t>
            </a:fld>
            <a:endParaRPr lang="cs-CZ" dirty="0"/>
          </a:p>
        </p:txBody>
      </p:sp>
      <p:sp>
        <p:nvSpPr>
          <p:cNvPr id="4" name="Nadpis 3">
            <a:extLst>
              <a:ext uri="{FF2B5EF4-FFF2-40B4-BE49-F238E27FC236}">
                <a16:creationId xmlns:a16="http://schemas.microsoft.com/office/drawing/2014/main" id="{0BB1690C-AAC7-F342-88F3-6582FEDBB0FE}"/>
              </a:ext>
            </a:extLst>
          </p:cNvPr>
          <p:cNvSpPr>
            <a:spLocks noGrp="1"/>
          </p:cNvSpPr>
          <p:nvPr>
            <p:ph type="title"/>
          </p:nvPr>
        </p:nvSpPr>
        <p:spPr/>
        <p:txBody>
          <a:bodyPr/>
          <a:lstStyle/>
          <a:p>
            <a:r>
              <a:rPr lang="cs-CZ" dirty="0" smtClean="0"/>
              <a:t>OPZ </a:t>
            </a:r>
            <a:r>
              <a:rPr lang="cs-CZ" dirty="0"/>
              <a:t>+</a:t>
            </a:r>
          </a:p>
        </p:txBody>
      </p:sp>
    </p:spTree>
    <p:extLst>
      <p:ext uri="{BB962C8B-B14F-4D97-AF65-F5344CB8AC3E}">
        <p14:creationId xmlns:p14="http://schemas.microsoft.com/office/powerpoint/2010/main" val="3845497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519D5C61-0409-8840-84F5-9858E55C04A9}"/>
              </a:ext>
            </a:extLst>
          </p:cNvPr>
          <p:cNvSpPr>
            <a:spLocks noGrp="1"/>
          </p:cNvSpPr>
          <p:nvPr>
            <p:ph idx="1"/>
          </p:nvPr>
        </p:nvSpPr>
        <p:spPr>
          <a:xfrm>
            <a:off x="422026" y="1421476"/>
            <a:ext cx="11363574" cy="5261957"/>
          </a:xfrm>
        </p:spPr>
        <p:txBody>
          <a:bodyPr>
            <a:normAutofit/>
          </a:bodyPr>
          <a:lstStyle/>
          <a:p>
            <a:r>
              <a:rPr lang="cs-CZ" sz="1800" b="1" dirty="0"/>
              <a:t>1. výzva - Finanční podpora na přípravu projektů v souladu s cíli EU (4.1.3</a:t>
            </a:r>
            <a:r>
              <a:rPr lang="cs-CZ" sz="1800" b="1" dirty="0" smtClean="0"/>
              <a:t>)</a:t>
            </a:r>
          </a:p>
          <a:p>
            <a:pPr marL="0" indent="0">
              <a:buNone/>
            </a:pPr>
            <a:r>
              <a:rPr lang="cs-CZ" sz="1800" dirty="0"/>
              <a:t>Cílem výzvy je podpořit přípravu projektové dokumentace na výstavbu či rekonstrukci bytových </a:t>
            </a:r>
            <a:r>
              <a:rPr lang="cs-CZ" sz="1800" dirty="0" smtClean="0"/>
              <a:t>domů.</a:t>
            </a:r>
          </a:p>
          <a:p>
            <a:pPr marL="0" indent="0">
              <a:buNone/>
            </a:pPr>
            <a:endParaRPr lang="cs-CZ" sz="1800" dirty="0" smtClean="0"/>
          </a:p>
          <a:p>
            <a:pPr marL="0" indent="0">
              <a:buNone/>
            </a:pPr>
            <a:r>
              <a:rPr lang="cs-CZ" sz="1800" dirty="0" smtClean="0"/>
              <a:t>Oprávnění </a:t>
            </a:r>
            <a:r>
              <a:rPr lang="cs-CZ" sz="1800" dirty="0"/>
              <a:t>žadatelé: </a:t>
            </a:r>
            <a:r>
              <a:rPr lang="cs-CZ" sz="1800" dirty="0" smtClean="0"/>
              <a:t>obce a organizace </a:t>
            </a:r>
            <a:r>
              <a:rPr lang="cs-CZ" sz="1800" dirty="0"/>
              <a:t>zřizované a zakládané obcemi; založené </a:t>
            </a:r>
            <a:r>
              <a:rPr lang="cs-CZ" sz="1800" dirty="0" smtClean="0"/>
              <a:t>organizace </a:t>
            </a:r>
            <a:r>
              <a:rPr lang="cs-CZ" sz="1800" dirty="0"/>
              <a:t>musí být ve 100% vlastnictví dané obce;</a:t>
            </a:r>
          </a:p>
          <a:p>
            <a:pPr marL="0" indent="0">
              <a:buNone/>
            </a:pPr>
            <a:r>
              <a:rPr lang="cs-CZ" sz="1800" dirty="0" smtClean="0"/>
              <a:t>Bytové projekty</a:t>
            </a:r>
          </a:p>
          <a:p>
            <a:pPr marL="0" indent="0">
              <a:buNone/>
            </a:pPr>
            <a:r>
              <a:rPr lang="cs-CZ" sz="1800" dirty="0"/>
              <a:t>- </a:t>
            </a:r>
            <a:r>
              <a:rPr lang="cs-CZ" sz="1800" dirty="0" smtClean="0"/>
              <a:t>pořízení </a:t>
            </a:r>
            <a:r>
              <a:rPr lang="cs-CZ" sz="1800" dirty="0"/>
              <a:t>projektové </a:t>
            </a:r>
            <a:r>
              <a:rPr lang="cs-CZ" sz="1800" dirty="0" smtClean="0"/>
              <a:t>dokumentace, p</a:t>
            </a:r>
            <a:r>
              <a:rPr lang="it-IT" sz="1800" dirty="0" smtClean="0"/>
              <a:t>říprava </a:t>
            </a:r>
            <a:r>
              <a:rPr lang="it-IT" sz="1800" dirty="0"/>
              <a:t>soutěžní dokumentace pro realizaci </a:t>
            </a:r>
            <a:r>
              <a:rPr lang="it-IT" sz="1800" dirty="0" smtClean="0"/>
              <a:t>staveb</a:t>
            </a:r>
            <a:r>
              <a:rPr lang="cs-CZ" sz="1800" dirty="0"/>
              <a:t>, </a:t>
            </a:r>
            <a:r>
              <a:rPr lang="cs-CZ" sz="1800" dirty="0" smtClean="0"/>
              <a:t>studie </a:t>
            </a:r>
            <a:r>
              <a:rPr lang="cs-CZ" sz="1800" dirty="0"/>
              <a:t>stavebně technologického řešení, </a:t>
            </a:r>
            <a:r>
              <a:rPr lang="cs-CZ" sz="1800" dirty="0" smtClean="0"/>
              <a:t>realizace </a:t>
            </a:r>
            <a:r>
              <a:rPr lang="cs-CZ" sz="1800" dirty="0"/>
              <a:t>architektonické </a:t>
            </a:r>
            <a:r>
              <a:rPr lang="cs-CZ" sz="1800" dirty="0" smtClean="0"/>
              <a:t>soutěže ….</a:t>
            </a:r>
            <a:endParaRPr lang="cs-CZ" sz="1800" dirty="0"/>
          </a:p>
          <a:p>
            <a:pPr marL="0" indent="0">
              <a:buNone/>
            </a:pPr>
            <a:r>
              <a:rPr lang="cs-CZ" sz="1800" dirty="0" smtClean="0"/>
              <a:t>- vyhlášení</a:t>
            </a:r>
            <a:r>
              <a:rPr lang="cs-CZ" sz="1800" dirty="0"/>
              <a:t>: 1.11. </a:t>
            </a:r>
            <a:r>
              <a:rPr lang="cs-CZ" sz="1800" dirty="0" smtClean="0"/>
              <a:t>2023</a:t>
            </a:r>
          </a:p>
          <a:p>
            <a:pPr>
              <a:buFontTx/>
              <a:buChar char="-"/>
            </a:pPr>
            <a:r>
              <a:rPr lang="cs-CZ" sz="1800" dirty="0" smtClean="0"/>
              <a:t>520 </a:t>
            </a:r>
            <a:r>
              <a:rPr lang="cs-CZ" sz="1800" dirty="0"/>
              <a:t>mil. Kč (nyní alokace 150mil. Kč/výzva</a:t>
            </a:r>
            <a:r>
              <a:rPr lang="cs-CZ" sz="1800" dirty="0" smtClean="0"/>
              <a:t>)</a:t>
            </a:r>
          </a:p>
          <a:p>
            <a:pPr>
              <a:buFontTx/>
              <a:buChar char="-"/>
            </a:pPr>
            <a:r>
              <a:rPr lang="cs-CZ" sz="1800" dirty="0"/>
              <a:t>o</a:t>
            </a:r>
            <a:r>
              <a:rPr lang="cs-CZ" sz="1800" dirty="0" smtClean="0"/>
              <a:t>bálky ZK - 8,1mil. Kč</a:t>
            </a:r>
          </a:p>
          <a:p>
            <a:pPr marL="0" indent="0">
              <a:buNone/>
            </a:pPr>
            <a:endParaRPr lang="cs-CZ" sz="1800" dirty="0"/>
          </a:p>
          <a:p>
            <a:pPr marL="0" indent="0">
              <a:buNone/>
            </a:pPr>
            <a:endParaRPr lang="cs-CZ" b="1" dirty="0">
              <a:solidFill>
                <a:schemeClr val="bg1"/>
              </a:solidFill>
              <a:highlight>
                <a:srgbClr val="000000"/>
              </a:highlight>
            </a:endParaRPr>
          </a:p>
        </p:txBody>
      </p:sp>
      <p:sp>
        <p:nvSpPr>
          <p:cNvPr id="3" name="Zástupný symbol pro číslo snímku 2">
            <a:extLst>
              <a:ext uri="{FF2B5EF4-FFF2-40B4-BE49-F238E27FC236}">
                <a16:creationId xmlns:a16="http://schemas.microsoft.com/office/drawing/2014/main" id="{7A2D5CD1-C030-CB4F-BC30-A6C5FA53D868}"/>
              </a:ext>
            </a:extLst>
          </p:cNvPr>
          <p:cNvSpPr>
            <a:spLocks noGrp="1"/>
          </p:cNvSpPr>
          <p:nvPr>
            <p:ph type="sldNum" sz="quarter" idx="12"/>
          </p:nvPr>
        </p:nvSpPr>
        <p:spPr/>
        <p:txBody>
          <a:bodyPr/>
          <a:lstStyle/>
          <a:p>
            <a:fld id="{157D43A2-98E4-B24E-9228-7624BE346F8E}" type="slidenum">
              <a:rPr lang="cs-CZ" smtClean="0"/>
              <a:pPr/>
              <a:t>7</a:t>
            </a:fld>
            <a:endParaRPr lang="cs-CZ" dirty="0"/>
          </a:p>
        </p:txBody>
      </p:sp>
      <p:sp>
        <p:nvSpPr>
          <p:cNvPr id="4" name="Nadpis 3">
            <a:extLst>
              <a:ext uri="{FF2B5EF4-FFF2-40B4-BE49-F238E27FC236}">
                <a16:creationId xmlns:a16="http://schemas.microsoft.com/office/drawing/2014/main" id="{0BB1690C-AAC7-F342-88F3-6582FEDBB0FE}"/>
              </a:ext>
            </a:extLst>
          </p:cNvPr>
          <p:cNvSpPr>
            <a:spLocks noGrp="1"/>
          </p:cNvSpPr>
          <p:nvPr>
            <p:ph type="title"/>
          </p:nvPr>
        </p:nvSpPr>
        <p:spPr/>
        <p:txBody>
          <a:bodyPr/>
          <a:lstStyle/>
          <a:p>
            <a:r>
              <a:rPr lang="cs-CZ" dirty="0" smtClean="0"/>
              <a:t>NPO</a:t>
            </a:r>
            <a:endParaRPr lang="cs-CZ" dirty="0"/>
          </a:p>
        </p:txBody>
      </p:sp>
    </p:spTree>
    <p:extLst>
      <p:ext uri="{BB962C8B-B14F-4D97-AF65-F5344CB8AC3E}">
        <p14:creationId xmlns:p14="http://schemas.microsoft.com/office/powerpoint/2010/main" val="6245457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519D5C61-0409-8840-84F5-9858E55C04A9}"/>
              </a:ext>
            </a:extLst>
          </p:cNvPr>
          <p:cNvSpPr>
            <a:spLocks noGrp="1"/>
          </p:cNvSpPr>
          <p:nvPr>
            <p:ph idx="1"/>
          </p:nvPr>
        </p:nvSpPr>
        <p:spPr>
          <a:xfrm>
            <a:off x="422026" y="1421476"/>
            <a:ext cx="11363574" cy="5261957"/>
          </a:xfrm>
        </p:spPr>
        <p:txBody>
          <a:bodyPr>
            <a:normAutofit fontScale="77500" lnSpcReduction="20000"/>
          </a:bodyPr>
          <a:lstStyle/>
          <a:p>
            <a:r>
              <a:rPr lang="cs-CZ" sz="1800" b="1" dirty="0"/>
              <a:t>Reforma dostupného bydlení (Komponenta 2.10)</a:t>
            </a:r>
          </a:p>
          <a:p>
            <a:r>
              <a:rPr lang="cs-CZ" sz="1800" dirty="0" smtClean="0"/>
              <a:t>Kombinace </a:t>
            </a:r>
            <a:r>
              <a:rPr lang="cs-CZ" sz="1800" dirty="0"/>
              <a:t>dotace a zvýhodněného </a:t>
            </a:r>
            <a:r>
              <a:rPr lang="cs-CZ" sz="1800" dirty="0" smtClean="0"/>
              <a:t>úvěru (20 </a:t>
            </a:r>
            <a:r>
              <a:rPr lang="cs-CZ" sz="1800" dirty="0"/>
              <a:t>– 30%, 1-3</a:t>
            </a:r>
            <a:r>
              <a:rPr lang="cs-CZ" sz="1800" dirty="0" smtClean="0"/>
              <a:t>%) </a:t>
            </a:r>
            <a:r>
              <a:rPr lang="cs-CZ" sz="1800" dirty="0"/>
              <a:t>Soukromí investoři i obce, do poloviny roku 2026 </a:t>
            </a:r>
            <a:r>
              <a:rPr lang="cs-CZ" sz="1800" dirty="0" err="1"/>
              <a:t>zasmluvněno</a:t>
            </a:r>
            <a:r>
              <a:rPr lang="cs-CZ" sz="1800" dirty="0"/>
              <a:t>, nová výstavba, rekonstrukce, </a:t>
            </a:r>
            <a:r>
              <a:rPr lang="cs-CZ" sz="1800" dirty="0" smtClean="0"/>
              <a:t>odkupy.</a:t>
            </a:r>
            <a:endParaRPr lang="cs-CZ" sz="1800" dirty="0"/>
          </a:p>
          <a:p>
            <a:r>
              <a:rPr lang="cs-CZ" sz="1800" dirty="0" smtClean="0"/>
              <a:t>Vládou schválená půjčka ve výši 19,4 mld. Kč</a:t>
            </a:r>
            <a:endParaRPr lang="cs-CZ" sz="1800" dirty="0"/>
          </a:p>
          <a:p>
            <a:r>
              <a:rPr lang="cs-CZ" sz="1800" dirty="0"/>
              <a:t>3 finanční nástroje přes SFPI a NRB</a:t>
            </a:r>
          </a:p>
          <a:p>
            <a:r>
              <a:rPr lang="cs-CZ" sz="1800" dirty="0"/>
              <a:t>Plnění požadavků „významně nepoškozovat“ (DNSH) bude ověřováno audity</a:t>
            </a:r>
          </a:p>
          <a:p>
            <a:r>
              <a:rPr lang="cs-CZ" sz="1800" dirty="0"/>
              <a:t>Energetické požadavky na výstavbu podle vyhlášky 264/2020 Sb.</a:t>
            </a:r>
          </a:p>
          <a:p>
            <a:r>
              <a:rPr lang="cs-CZ" sz="1800" dirty="0"/>
              <a:t>Rekonstrukce s úsporami spotřeby energií, ale bez požadavku na min. 30 % úsporu</a:t>
            </a:r>
          </a:p>
          <a:p>
            <a:r>
              <a:rPr lang="cs-CZ" sz="1800" dirty="0"/>
              <a:t>Nový zákon o podpoře v bydlení (milník 3Q 2025 – vstup zákona v platnost) - nabídne obcím soubor nástrojů za účelem pomoci obyvatelům v této oblasti, včetně rozvoje obecního bytového fondu</a:t>
            </a:r>
          </a:p>
          <a:p>
            <a:endParaRPr lang="cs-CZ" sz="1800" dirty="0"/>
          </a:p>
          <a:p>
            <a:r>
              <a:rPr lang="cs-CZ" sz="1800" dirty="0" smtClean="0"/>
              <a:t>Nástroje </a:t>
            </a:r>
            <a:r>
              <a:rPr lang="cs-CZ" sz="1800" dirty="0"/>
              <a:t>zacílené na dostupné bydlení:</a:t>
            </a:r>
          </a:p>
          <a:p>
            <a:pPr>
              <a:buFont typeface="Wingdings" panose="05000000000000000000" pitchFamily="2" charset="2"/>
              <a:buChar char="Ø"/>
            </a:pPr>
            <a:r>
              <a:rPr lang="cs-CZ" sz="1800" dirty="0"/>
              <a:t>Mladí do 35 let, vybrané profese, osoby s nízkým příjmem (do 8. decilu), bez nemovitosti k </a:t>
            </a:r>
            <a:r>
              <a:rPr lang="cs-CZ" sz="1800" dirty="0" smtClean="0"/>
              <a:t>bydlení, sociálně vyloučené osoby</a:t>
            </a:r>
            <a:endParaRPr lang="cs-CZ" sz="1800" dirty="0"/>
          </a:p>
          <a:p>
            <a:pPr>
              <a:buFont typeface="Wingdings" panose="05000000000000000000" pitchFamily="2" charset="2"/>
              <a:buChar char="Ø"/>
            </a:pPr>
            <a:r>
              <a:rPr lang="cs-CZ" sz="1800" dirty="0"/>
              <a:t>Nákladové nájemné – nižší než tržní, srovnatelné kvality</a:t>
            </a:r>
          </a:p>
          <a:p>
            <a:pPr>
              <a:buFont typeface="Wingdings" panose="05000000000000000000" pitchFamily="2" charset="2"/>
              <a:buChar char="Ø"/>
            </a:pPr>
            <a:r>
              <a:rPr lang="cs-CZ" sz="1800" dirty="0"/>
              <a:t>Pravděpodobně průběžná výzva s hodnocením kvality</a:t>
            </a:r>
          </a:p>
          <a:p>
            <a:endParaRPr lang="cs-CZ" sz="1800" dirty="0"/>
          </a:p>
          <a:p>
            <a:r>
              <a:rPr lang="cs-CZ" sz="1800" dirty="0" smtClean="0"/>
              <a:t>Až </a:t>
            </a:r>
            <a:r>
              <a:rPr lang="cs-CZ" sz="1800" dirty="0"/>
              <a:t>8 </a:t>
            </a:r>
            <a:r>
              <a:rPr lang="cs-CZ" sz="1800" b="1" dirty="0"/>
              <a:t>regionálních center pod SFPI</a:t>
            </a:r>
          </a:p>
          <a:p>
            <a:r>
              <a:rPr lang="cs-CZ" sz="1800" dirty="0"/>
              <a:t>SFPI zjišťuje potřeby obcí, design a pilotování na podzim 2023 vč. návrhu umístění a expertního obsazení; start od 2024</a:t>
            </a:r>
          </a:p>
          <a:p>
            <a:endParaRPr lang="cs-CZ" sz="1800" dirty="0"/>
          </a:p>
          <a:p>
            <a:r>
              <a:rPr lang="cs-CZ" sz="1800" dirty="0"/>
              <a:t>Předpoklad vyhlášení </a:t>
            </a:r>
            <a:r>
              <a:rPr lang="cs-CZ" sz="1800" dirty="0" smtClean="0"/>
              <a:t>výzvy: podzim </a:t>
            </a:r>
            <a:r>
              <a:rPr lang="cs-CZ" sz="1800" dirty="0"/>
              <a:t>2024</a:t>
            </a:r>
          </a:p>
          <a:p>
            <a:pPr marL="0" indent="0">
              <a:buNone/>
            </a:pPr>
            <a:endParaRPr lang="cs-CZ" sz="1800" dirty="0"/>
          </a:p>
          <a:p>
            <a:pPr marL="0" indent="0">
              <a:buNone/>
            </a:pPr>
            <a:endParaRPr lang="cs-CZ" b="1" dirty="0">
              <a:solidFill>
                <a:schemeClr val="bg1"/>
              </a:solidFill>
              <a:highlight>
                <a:srgbClr val="000000"/>
              </a:highlight>
            </a:endParaRPr>
          </a:p>
        </p:txBody>
      </p:sp>
      <p:sp>
        <p:nvSpPr>
          <p:cNvPr id="3" name="Zástupný symbol pro číslo snímku 2">
            <a:extLst>
              <a:ext uri="{FF2B5EF4-FFF2-40B4-BE49-F238E27FC236}">
                <a16:creationId xmlns:a16="http://schemas.microsoft.com/office/drawing/2014/main" id="{7A2D5CD1-C030-CB4F-BC30-A6C5FA53D868}"/>
              </a:ext>
            </a:extLst>
          </p:cNvPr>
          <p:cNvSpPr>
            <a:spLocks noGrp="1"/>
          </p:cNvSpPr>
          <p:nvPr>
            <p:ph type="sldNum" sz="quarter" idx="12"/>
          </p:nvPr>
        </p:nvSpPr>
        <p:spPr/>
        <p:txBody>
          <a:bodyPr/>
          <a:lstStyle/>
          <a:p>
            <a:fld id="{157D43A2-98E4-B24E-9228-7624BE346F8E}" type="slidenum">
              <a:rPr lang="cs-CZ" smtClean="0"/>
              <a:pPr/>
              <a:t>8</a:t>
            </a:fld>
            <a:endParaRPr lang="cs-CZ" dirty="0"/>
          </a:p>
        </p:txBody>
      </p:sp>
      <p:sp>
        <p:nvSpPr>
          <p:cNvPr id="4" name="Nadpis 3">
            <a:extLst>
              <a:ext uri="{FF2B5EF4-FFF2-40B4-BE49-F238E27FC236}">
                <a16:creationId xmlns:a16="http://schemas.microsoft.com/office/drawing/2014/main" id="{0BB1690C-AAC7-F342-88F3-6582FEDBB0FE}"/>
              </a:ext>
            </a:extLst>
          </p:cNvPr>
          <p:cNvSpPr>
            <a:spLocks noGrp="1"/>
          </p:cNvSpPr>
          <p:nvPr>
            <p:ph type="title"/>
          </p:nvPr>
        </p:nvSpPr>
        <p:spPr/>
        <p:txBody>
          <a:bodyPr/>
          <a:lstStyle/>
          <a:p>
            <a:r>
              <a:rPr lang="cs-CZ" dirty="0" smtClean="0"/>
              <a:t>NPO</a:t>
            </a:r>
            <a:endParaRPr lang="cs-CZ" dirty="0"/>
          </a:p>
        </p:txBody>
      </p:sp>
    </p:spTree>
    <p:extLst>
      <p:ext uri="{BB962C8B-B14F-4D97-AF65-F5344CB8AC3E}">
        <p14:creationId xmlns:p14="http://schemas.microsoft.com/office/powerpoint/2010/main" val="23018903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519D5C61-0409-8840-84F5-9858E55C04A9}"/>
              </a:ext>
            </a:extLst>
          </p:cNvPr>
          <p:cNvSpPr>
            <a:spLocks noGrp="1"/>
          </p:cNvSpPr>
          <p:nvPr>
            <p:ph idx="1"/>
          </p:nvPr>
        </p:nvSpPr>
        <p:spPr>
          <a:xfrm>
            <a:off x="422026" y="1421476"/>
            <a:ext cx="11363574" cy="5261957"/>
          </a:xfrm>
        </p:spPr>
        <p:txBody>
          <a:bodyPr>
            <a:normAutofit/>
          </a:bodyPr>
          <a:lstStyle/>
          <a:p>
            <a:endParaRPr lang="cs-CZ" sz="1800" dirty="0" smtClean="0"/>
          </a:p>
          <a:p>
            <a:r>
              <a:rPr lang="cs-CZ" sz="1800" dirty="0" smtClean="0"/>
              <a:t>Zvyšování </a:t>
            </a:r>
            <a:r>
              <a:rPr lang="cs-CZ" sz="1800" dirty="0"/>
              <a:t>kapacit nepobytových komunitních sociálních služeb II </a:t>
            </a:r>
            <a:endParaRPr lang="cs-CZ" sz="1800" dirty="0" smtClean="0"/>
          </a:p>
          <a:p>
            <a:r>
              <a:rPr lang="cs-CZ" sz="1800" dirty="0"/>
              <a:t>Budování kapacit dětských skupin dle zákona č. 247/2014 Sb., o poskytování </a:t>
            </a:r>
            <a:r>
              <a:rPr lang="cs-CZ" sz="1800" dirty="0" smtClean="0"/>
              <a:t>služby </a:t>
            </a:r>
            <a:r>
              <a:rPr lang="cs-CZ" sz="1800" dirty="0"/>
              <a:t>péče o dítě v dětské skupině a o změně souvisejících zákonů – veřejný </a:t>
            </a:r>
            <a:r>
              <a:rPr lang="cs-CZ" sz="1800" dirty="0" smtClean="0"/>
              <a:t>sektor II</a:t>
            </a:r>
          </a:p>
          <a:p>
            <a:r>
              <a:rPr lang="cs-CZ" sz="1800" dirty="0" smtClean="0"/>
              <a:t>Zvyšování </a:t>
            </a:r>
            <a:r>
              <a:rPr lang="cs-CZ" sz="1800" dirty="0"/>
              <a:t>kapacit služeb sociálního poradenství a služeb sociální prevence II </a:t>
            </a:r>
            <a:endParaRPr lang="cs-CZ" sz="1800" dirty="0" smtClean="0"/>
          </a:p>
          <a:p>
            <a:r>
              <a:rPr lang="cs-CZ" sz="1800" dirty="0"/>
              <a:t>Zvyšování kapacit pobytových komunitních sociálních služeb II </a:t>
            </a:r>
            <a:endParaRPr lang="cs-CZ" sz="1800" dirty="0" smtClean="0"/>
          </a:p>
          <a:p>
            <a:endParaRPr lang="cs-CZ" sz="1800" dirty="0"/>
          </a:p>
          <a:p>
            <a:endParaRPr lang="cs-CZ" sz="1800" dirty="0"/>
          </a:p>
        </p:txBody>
      </p:sp>
      <p:sp>
        <p:nvSpPr>
          <p:cNvPr id="3" name="Zástupný symbol pro číslo snímku 2">
            <a:extLst>
              <a:ext uri="{FF2B5EF4-FFF2-40B4-BE49-F238E27FC236}">
                <a16:creationId xmlns:a16="http://schemas.microsoft.com/office/drawing/2014/main" id="{7A2D5CD1-C030-CB4F-BC30-A6C5FA53D868}"/>
              </a:ext>
            </a:extLst>
          </p:cNvPr>
          <p:cNvSpPr>
            <a:spLocks noGrp="1"/>
          </p:cNvSpPr>
          <p:nvPr>
            <p:ph type="sldNum" sz="quarter" idx="12"/>
          </p:nvPr>
        </p:nvSpPr>
        <p:spPr/>
        <p:txBody>
          <a:bodyPr/>
          <a:lstStyle/>
          <a:p>
            <a:fld id="{157D43A2-98E4-B24E-9228-7624BE346F8E}" type="slidenum">
              <a:rPr lang="cs-CZ" smtClean="0"/>
              <a:pPr/>
              <a:t>9</a:t>
            </a:fld>
            <a:endParaRPr lang="cs-CZ" dirty="0"/>
          </a:p>
        </p:txBody>
      </p:sp>
      <p:sp>
        <p:nvSpPr>
          <p:cNvPr id="4" name="Nadpis 3">
            <a:extLst>
              <a:ext uri="{FF2B5EF4-FFF2-40B4-BE49-F238E27FC236}">
                <a16:creationId xmlns:a16="http://schemas.microsoft.com/office/drawing/2014/main" id="{0BB1690C-AAC7-F342-88F3-6582FEDBB0FE}"/>
              </a:ext>
            </a:extLst>
          </p:cNvPr>
          <p:cNvSpPr>
            <a:spLocks noGrp="1"/>
          </p:cNvSpPr>
          <p:nvPr>
            <p:ph type="title"/>
          </p:nvPr>
        </p:nvSpPr>
        <p:spPr/>
        <p:txBody>
          <a:bodyPr/>
          <a:lstStyle/>
          <a:p>
            <a:r>
              <a:rPr lang="cs-CZ" dirty="0" smtClean="0"/>
              <a:t>NPO – plán 2024</a:t>
            </a:r>
            <a:endParaRPr lang="cs-CZ" dirty="0"/>
          </a:p>
        </p:txBody>
      </p:sp>
    </p:spTree>
    <p:extLst>
      <p:ext uri="{BB962C8B-B14F-4D97-AF65-F5344CB8AC3E}">
        <p14:creationId xmlns:p14="http://schemas.microsoft.com/office/powerpoint/2010/main" val="6586641"/>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2932</TotalTime>
  <Words>1017</Words>
  <Application>Microsoft Office PowerPoint</Application>
  <PresentationFormat>Širokoúhlá obrazovka</PresentationFormat>
  <Paragraphs>145</Paragraphs>
  <Slides>13</Slides>
  <Notes>2</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13</vt:i4>
      </vt:variant>
    </vt:vector>
  </HeadingPairs>
  <TitlesOfParts>
    <vt:vector size="19" baseType="lpstr">
      <vt:lpstr>Arial</vt:lpstr>
      <vt:lpstr>Arial Black</vt:lpstr>
      <vt:lpstr>Calibri</vt:lpstr>
      <vt:lpstr>Degular</vt:lpstr>
      <vt:lpstr>Wingdings</vt:lpstr>
      <vt:lpstr>Motiv Office</vt:lpstr>
      <vt:lpstr>  Dotace z EU a jiných zahraničních zdrojů   v období 2021+    OBLAST SOCIÁLNÍ </vt:lpstr>
      <vt:lpstr>Možnosti čerpání evropských dotací</vt:lpstr>
      <vt:lpstr>Připravované a nedávno zveřejněné výzvy</vt:lpstr>
      <vt:lpstr>IROP</vt:lpstr>
      <vt:lpstr>IROP</vt:lpstr>
      <vt:lpstr>OPZ +</vt:lpstr>
      <vt:lpstr>NPO</vt:lpstr>
      <vt:lpstr>NPO</vt:lpstr>
      <vt:lpstr>NPO – plán 2024</vt:lpstr>
      <vt:lpstr>Energetické a přeshraniční projekty</vt:lpstr>
      <vt:lpstr>Mezinárodní programy </vt:lpstr>
      <vt:lpstr>Další možnosti</vt:lpstr>
      <vt:lpstr>Odbor řízení dotačních projektů</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Zajištění veřejné dopravy ZK od 15.12.2019</dc:title>
  <dc:creator>Quang Milan Nguyen</dc:creator>
  <cp:lastModifiedBy>Prusenovský Martin</cp:lastModifiedBy>
  <cp:revision>43</cp:revision>
  <dcterms:created xsi:type="dcterms:W3CDTF">2021-08-21T22:30:26Z</dcterms:created>
  <dcterms:modified xsi:type="dcterms:W3CDTF">2023-11-22T17:06:03Z</dcterms:modified>
</cp:coreProperties>
</file>