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256" r:id="rId5"/>
    <p:sldId id="331" r:id="rId6"/>
    <p:sldId id="332" r:id="rId7"/>
    <p:sldId id="308" r:id="rId8"/>
    <p:sldId id="329" r:id="rId9"/>
    <p:sldId id="333" r:id="rId10"/>
    <p:sldId id="309" r:id="rId11"/>
    <p:sldId id="334" r:id="rId12"/>
    <p:sldId id="325" r:id="rId13"/>
    <p:sldId id="317" r:id="rId14"/>
    <p:sldId id="327" r:id="rId15"/>
    <p:sldId id="313" r:id="rId16"/>
    <p:sldId id="314" r:id="rId17"/>
    <p:sldId id="335" r:id="rId18"/>
    <p:sldId id="315" r:id="rId19"/>
    <p:sldId id="336" r:id="rId20"/>
    <p:sldId id="316" r:id="rId21"/>
    <p:sldId id="326" r:id="rId22"/>
    <p:sldId id="301" r:id="rId23"/>
    <p:sldId id="337" r:id="rId24"/>
    <p:sldId id="319" r:id="rId25"/>
    <p:sldId id="338" r:id="rId26"/>
    <p:sldId id="322" r:id="rId27"/>
    <p:sldId id="328" r:id="rId28"/>
    <p:sldId id="340" r:id="rId29"/>
    <p:sldId id="292" r:id="rId30"/>
    <p:sldId id="323" r:id="rId31"/>
    <p:sldId id="339" r:id="rId32"/>
    <p:sldId id="330" r:id="rId33"/>
    <p:sldId id="264" r:id="rId34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00"/>
    <a:srgbClr val="FEE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4FEBA2-3A39-45B4-9D56-CB6C8F2CCF5C}" v="3" dt="2023-11-22T09:25:40.0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3"/>
    <p:restoredTop sz="96327"/>
  </p:normalViewPr>
  <p:slideViewPr>
    <p:cSldViewPr snapToGrid="0" snapToObjects="1">
      <p:cViewPr varScale="1">
        <p:scale>
          <a:sx n="82" d="100"/>
          <a:sy n="82" d="100"/>
        </p:scale>
        <p:origin x="8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Žmolíková Darina" userId="da9ba98f-0ed6-4a3a-b86a-9e7378a9cee0" providerId="ADAL" clId="{224FEBA2-3A39-45B4-9D56-CB6C8F2CCF5C}"/>
    <pc:docChg chg="undo custSel addSld delSld modSld sldOrd">
      <pc:chgData name="Žmolíková Darina" userId="da9ba98f-0ed6-4a3a-b86a-9e7378a9cee0" providerId="ADAL" clId="{224FEBA2-3A39-45B4-9D56-CB6C8F2CCF5C}" dt="2023-11-22T10:22:05.751" v="978" actId="113"/>
      <pc:docMkLst>
        <pc:docMk/>
      </pc:docMkLst>
      <pc:sldChg chg="modSp mod">
        <pc:chgData name="Žmolíková Darina" userId="da9ba98f-0ed6-4a3a-b86a-9e7378a9cee0" providerId="ADAL" clId="{224FEBA2-3A39-45B4-9D56-CB6C8F2CCF5C}" dt="2023-11-22T10:10:55.718" v="963" actId="6549"/>
        <pc:sldMkLst>
          <pc:docMk/>
          <pc:sldMk cId="2691655512" sldId="292"/>
        </pc:sldMkLst>
        <pc:spChg chg="mod">
          <ac:chgData name="Žmolíková Darina" userId="da9ba98f-0ed6-4a3a-b86a-9e7378a9cee0" providerId="ADAL" clId="{224FEBA2-3A39-45B4-9D56-CB6C8F2CCF5C}" dt="2023-11-22T10:10:55.718" v="963" actId="6549"/>
          <ac:spMkLst>
            <pc:docMk/>
            <pc:sldMk cId="2691655512" sldId="292"/>
            <ac:spMk id="2" creationId="{00000000-0000-0000-0000-000000000000}"/>
          </ac:spMkLst>
        </pc:spChg>
      </pc:sldChg>
      <pc:sldChg chg="modSp mod">
        <pc:chgData name="Žmolíková Darina" userId="da9ba98f-0ed6-4a3a-b86a-9e7378a9cee0" providerId="ADAL" clId="{224FEBA2-3A39-45B4-9D56-CB6C8F2CCF5C}" dt="2023-11-22T08:59:37.518" v="163" actId="20577"/>
        <pc:sldMkLst>
          <pc:docMk/>
          <pc:sldMk cId="2848816590" sldId="301"/>
        </pc:sldMkLst>
        <pc:spChg chg="mod">
          <ac:chgData name="Žmolíková Darina" userId="da9ba98f-0ed6-4a3a-b86a-9e7378a9cee0" providerId="ADAL" clId="{224FEBA2-3A39-45B4-9D56-CB6C8F2CCF5C}" dt="2023-11-22T08:59:37.518" v="163" actId="20577"/>
          <ac:spMkLst>
            <pc:docMk/>
            <pc:sldMk cId="2848816590" sldId="301"/>
            <ac:spMk id="2" creationId="{00000000-0000-0000-0000-000000000000}"/>
          </ac:spMkLst>
        </pc:spChg>
      </pc:sldChg>
      <pc:sldChg chg="modSp mod">
        <pc:chgData name="Žmolíková Darina" userId="da9ba98f-0ed6-4a3a-b86a-9e7378a9cee0" providerId="ADAL" clId="{224FEBA2-3A39-45B4-9D56-CB6C8F2CCF5C}" dt="2023-11-22T08:40:03.710" v="3" actId="14100"/>
        <pc:sldMkLst>
          <pc:docMk/>
          <pc:sldMk cId="1091153512" sldId="308"/>
        </pc:sldMkLst>
        <pc:spChg chg="mod">
          <ac:chgData name="Žmolíková Darina" userId="da9ba98f-0ed6-4a3a-b86a-9e7378a9cee0" providerId="ADAL" clId="{224FEBA2-3A39-45B4-9D56-CB6C8F2CCF5C}" dt="2023-11-22T08:40:03.710" v="3" actId="14100"/>
          <ac:spMkLst>
            <pc:docMk/>
            <pc:sldMk cId="1091153512" sldId="308"/>
            <ac:spMk id="2" creationId="{5D60613F-03B1-1246-98D4-3A955367A583}"/>
          </ac:spMkLst>
        </pc:spChg>
      </pc:sldChg>
      <pc:sldChg chg="modSp mod">
        <pc:chgData name="Žmolíková Darina" userId="da9ba98f-0ed6-4a3a-b86a-9e7378a9cee0" providerId="ADAL" clId="{224FEBA2-3A39-45B4-9D56-CB6C8F2CCF5C}" dt="2023-11-22T08:43:05.215" v="51" actId="255"/>
        <pc:sldMkLst>
          <pc:docMk/>
          <pc:sldMk cId="1505151715" sldId="309"/>
        </pc:sldMkLst>
        <pc:spChg chg="mod">
          <ac:chgData name="Žmolíková Darina" userId="da9ba98f-0ed6-4a3a-b86a-9e7378a9cee0" providerId="ADAL" clId="{224FEBA2-3A39-45B4-9D56-CB6C8F2CCF5C}" dt="2023-11-22T08:43:05.215" v="51" actId="255"/>
          <ac:spMkLst>
            <pc:docMk/>
            <pc:sldMk cId="1505151715" sldId="309"/>
            <ac:spMk id="2" creationId="{BA69F49E-6B9B-6D58-7C41-B46688C60E7F}"/>
          </ac:spMkLst>
        </pc:spChg>
        <pc:spChg chg="mod">
          <ac:chgData name="Žmolíková Darina" userId="da9ba98f-0ed6-4a3a-b86a-9e7378a9cee0" providerId="ADAL" clId="{224FEBA2-3A39-45B4-9D56-CB6C8F2CCF5C}" dt="2023-11-22T08:42:30.374" v="43" actId="27636"/>
          <ac:spMkLst>
            <pc:docMk/>
            <pc:sldMk cId="1505151715" sldId="309"/>
            <ac:spMk id="4" creationId="{363F8763-BE16-6BDE-E174-635FEA46A42A}"/>
          </ac:spMkLst>
        </pc:spChg>
      </pc:sldChg>
      <pc:sldChg chg="modSp mod">
        <pc:chgData name="Žmolíková Darina" userId="da9ba98f-0ed6-4a3a-b86a-9e7378a9cee0" providerId="ADAL" clId="{224FEBA2-3A39-45B4-9D56-CB6C8F2CCF5C}" dt="2023-11-22T08:45:55.987" v="71" actId="27636"/>
        <pc:sldMkLst>
          <pc:docMk/>
          <pc:sldMk cId="3166817036" sldId="313"/>
        </pc:sldMkLst>
        <pc:spChg chg="mod">
          <ac:chgData name="Žmolíková Darina" userId="da9ba98f-0ed6-4a3a-b86a-9e7378a9cee0" providerId="ADAL" clId="{224FEBA2-3A39-45B4-9D56-CB6C8F2CCF5C}" dt="2023-11-22T08:45:55.987" v="71" actId="27636"/>
          <ac:spMkLst>
            <pc:docMk/>
            <pc:sldMk cId="3166817036" sldId="313"/>
            <ac:spMk id="2" creationId="{25378D58-B7BC-7EB7-0D12-A20363F80D03}"/>
          </ac:spMkLst>
        </pc:spChg>
      </pc:sldChg>
      <pc:sldChg chg="modSp add del mod">
        <pc:chgData name="Žmolíková Darina" userId="da9ba98f-0ed6-4a3a-b86a-9e7378a9cee0" providerId="ADAL" clId="{224FEBA2-3A39-45B4-9D56-CB6C8F2CCF5C}" dt="2023-11-22T08:48:38.878" v="114" actId="20577"/>
        <pc:sldMkLst>
          <pc:docMk/>
          <pc:sldMk cId="54480104" sldId="314"/>
        </pc:sldMkLst>
        <pc:spChg chg="mod">
          <ac:chgData name="Žmolíková Darina" userId="da9ba98f-0ed6-4a3a-b86a-9e7378a9cee0" providerId="ADAL" clId="{224FEBA2-3A39-45B4-9D56-CB6C8F2CCF5C}" dt="2023-11-22T08:48:16.657" v="103" actId="14100"/>
          <ac:spMkLst>
            <pc:docMk/>
            <pc:sldMk cId="54480104" sldId="314"/>
            <ac:spMk id="2" creationId="{98726176-8463-DA18-4693-5C8BCC8842BB}"/>
          </ac:spMkLst>
        </pc:spChg>
        <pc:spChg chg="mod">
          <ac:chgData name="Žmolíková Darina" userId="da9ba98f-0ed6-4a3a-b86a-9e7378a9cee0" providerId="ADAL" clId="{224FEBA2-3A39-45B4-9D56-CB6C8F2CCF5C}" dt="2023-11-22T08:48:38.878" v="114" actId="20577"/>
          <ac:spMkLst>
            <pc:docMk/>
            <pc:sldMk cId="54480104" sldId="314"/>
            <ac:spMk id="4" creationId="{77B87E8D-8DFF-D0C2-F00B-2025FD35FF1C}"/>
          </ac:spMkLst>
        </pc:spChg>
      </pc:sldChg>
      <pc:sldChg chg="modSp mod">
        <pc:chgData name="Žmolíková Darina" userId="da9ba98f-0ed6-4a3a-b86a-9e7378a9cee0" providerId="ADAL" clId="{224FEBA2-3A39-45B4-9D56-CB6C8F2CCF5C}" dt="2023-11-22T08:52:50.627" v="125" actId="113"/>
        <pc:sldMkLst>
          <pc:docMk/>
          <pc:sldMk cId="3715482711" sldId="315"/>
        </pc:sldMkLst>
        <pc:spChg chg="mod">
          <ac:chgData name="Žmolíková Darina" userId="da9ba98f-0ed6-4a3a-b86a-9e7378a9cee0" providerId="ADAL" clId="{224FEBA2-3A39-45B4-9D56-CB6C8F2CCF5C}" dt="2023-11-22T08:52:50.627" v="125" actId="113"/>
          <ac:spMkLst>
            <pc:docMk/>
            <pc:sldMk cId="3715482711" sldId="315"/>
            <ac:spMk id="2" creationId="{AE865B87-32A7-A024-27C9-BDCDDE3647FE}"/>
          </ac:spMkLst>
        </pc:spChg>
      </pc:sldChg>
      <pc:sldChg chg="modSp mod">
        <pc:chgData name="Žmolíková Darina" userId="da9ba98f-0ed6-4a3a-b86a-9e7378a9cee0" providerId="ADAL" clId="{224FEBA2-3A39-45B4-9D56-CB6C8F2CCF5C}" dt="2023-11-22T09:05:51.422" v="315" actId="20577"/>
        <pc:sldMkLst>
          <pc:docMk/>
          <pc:sldMk cId="2885888334" sldId="316"/>
        </pc:sldMkLst>
        <pc:spChg chg="mod">
          <ac:chgData name="Žmolíková Darina" userId="da9ba98f-0ed6-4a3a-b86a-9e7378a9cee0" providerId="ADAL" clId="{224FEBA2-3A39-45B4-9D56-CB6C8F2CCF5C}" dt="2023-11-22T09:05:51.422" v="315" actId="20577"/>
          <ac:spMkLst>
            <pc:docMk/>
            <pc:sldMk cId="2885888334" sldId="316"/>
            <ac:spMk id="2" creationId="{FFCB3BA4-4BEF-8C1C-DCA6-FB7BB5617EC9}"/>
          </ac:spMkLst>
        </pc:spChg>
      </pc:sldChg>
      <pc:sldChg chg="modSp mod">
        <pc:chgData name="Žmolíková Darina" userId="da9ba98f-0ed6-4a3a-b86a-9e7378a9cee0" providerId="ADAL" clId="{224FEBA2-3A39-45B4-9D56-CB6C8F2CCF5C}" dt="2023-11-22T10:05:21.289" v="950" actId="14100"/>
        <pc:sldMkLst>
          <pc:docMk/>
          <pc:sldMk cId="3664293546" sldId="317"/>
        </pc:sldMkLst>
        <pc:spChg chg="mod">
          <ac:chgData name="Žmolíková Darina" userId="da9ba98f-0ed6-4a3a-b86a-9e7378a9cee0" providerId="ADAL" clId="{224FEBA2-3A39-45B4-9D56-CB6C8F2CCF5C}" dt="2023-11-22T10:05:21.289" v="950" actId="14100"/>
          <ac:spMkLst>
            <pc:docMk/>
            <pc:sldMk cId="3664293546" sldId="317"/>
            <ac:spMk id="2" creationId="{937BDD43-FDC9-D488-A91B-DA24C56AFEFE}"/>
          </ac:spMkLst>
        </pc:spChg>
      </pc:sldChg>
      <pc:sldChg chg="modSp mod">
        <pc:chgData name="Žmolíková Darina" userId="da9ba98f-0ed6-4a3a-b86a-9e7378a9cee0" providerId="ADAL" clId="{224FEBA2-3A39-45B4-9D56-CB6C8F2CCF5C}" dt="2023-11-22T09:01:54.750" v="253" actId="20577"/>
        <pc:sldMkLst>
          <pc:docMk/>
          <pc:sldMk cId="714205145" sldId="319"/>
        </pc:sldMkLst>
        <pc:spChg chg="mod">
          <ac:chgData name="Žmolíková Darina" userId="da9ba98f-0ed6-4a3a-b86a-9e7378a9cee0" providerId="ADAL" clId="{224FEBA2-3A39-45B4-9D56-CB6C8F2CCF5C}" dt="2023-11-22T09:01:54.750" v="253" actId="20577"/>
          <ac:spMkLst>
            <pc:docMk/>
            <pc:sldMk cId="714205145" sldId="319"/>
            <ac:spMk id="2" creationId="{991454D2-543E-9849-6BE1-5DEA2FA6924C}"/>
          </ac:spMkLst>
        </pc:spChg>
      </pc:sldChg>
      <pc:sldChg chg="modSp mod">
        <pc:chgData name="Žmolíková Darina" userId="da9ba98f-0ed6-4a3a-b86a-9e7378a9cee0" providerId="ADAL" clId="{224FEBA2-3A39-45B4-9D56-CB6C8F2CCF5C}" dt="2023-11-22T09:03:28.488" v="272" actId="14100"/>
        <pc:sldMkLst>
          <pc:docMk/>
          <pc:sldMk cId="456397875" sldId="322"/>
        </pc:sldMkLst>
        <pc:spChg chg="mod">
          <ac:chgData name="Žmolíková Darina" userId="da9ba98f-0ed6-4a3a-b86a-9e7378a9cee0" providerId="ADAL" clId="{224FEBA2-3A39-45B4-9D56-CB6C8F2CCF5C}" dt="2023-11-22T09:03:04.680" v="271" actId="14100"/>
          <ac:spMkLst>
            <pc:docMk/>
            <pc:sldMk cId="456397875" sldId="322"/>
            <ac:spMk id="2" creationId="{53FBA172-E705-9EB7-D85D-005B45A99134}"/>
          </ac:spMkLst>
        </pc:spChg>
        <pc:spChg chg="mod">
          <ac:chgData name="Žmolíková Darina" userId="da9ba98f-0ed6-4a3a-b86a-9e7378a9cee0" providerId="ADAL" clId="{224FEBA2-3A39-45B4-9D56-CB6C8F2CCF5C}" dt="2023-11-22T09:03:28.488" v="272" actId="14100"/>
          <ac:spMkLst>
            <pc:docMk/>
            <pc:sldMk cId="456397875" sldId="322"/>
            <ac:spMk id="3" creationId="{BBDF0CD9-0DC5-84C2-EEC0-377D690E8175}"/>
          </ac:spMkLst>
        </pc:spChg>
      </pc:sldChg>
      <pc:sldChg chg="modSp add del mod">
        <pc:chgData name="Žmolíková Darina" userId="da9ba98f-0ed6-4a3a-b86a-9e7378a9cee0" providerId="ADAL" clId="{224FEBA2-3A39-45B4-9D56-CB6C8F2CCF5C}" dt="2023-11-22T09:19:03.919" v="395" actId="20577"/>
        <pc:sldMkLst>
          <pc:docMk/>
          <pc:sldMk cId="721560230" sldId="323"/>
        </pc:sldMkLst>
        <pc:spChg chg="mod">
          <ac:chgData name="Žmolíková Darina" userId="da9ba98f-0ed6-4a3a-b86a-9e7378a9cee0" providerId="ADAL" clId="{224FEBA2-3A39-45B4-9D56-CB6C8F2CCF5C}" dt="2023-11-22T09:19:03.919" v="395" actId="20577"/>
          <ac:spMkLst>
            <pc:docMk/>
            <pc:sldMk cId="721560230" sldId="323"/>
            <ac:spMk id="2" creationId="{7D379621-3250-665E-43E7-3FDF8202E236}"/>
          </ac:spMkLst>
        </pc:spChg>
      </pc:sldChg>
      <pc:sldChg chg="modSp del mod">
        <pc:chgData name="Žmolíková Darina" userId="da9ba98f-0ed6-4a3a-b86a-9e7378a9cee0" providerId="ADAL" clId="{224FEBA2-3A39-45B4-9D56-CB6C8F2CCF5C}" dt="2023-11-22T09:58:29.442" v="860" actId="2696"/>
        <pc:sldMkLst>
          <pc:docMk/>
          <pc:sldMk cId="1187653765" sldId="324"/>
        </pc:sldMkLst>
        <pc:spChg chg="mod">
          <ac:chgData name="Žmolíková Darina" userId="da9ba98f-0ed6-4a3a-b86a-9e7378a9cee0" providerId="ADAL" clId="{224FEBA2-3A39-45B4-9D56-CB6C8F2CCF5C}" dt="2023-11-22T09:58:20.090" v="859" actId="6549"/>
          <ac:spMkLst>
            <pc:docMk/>
            <pc:sldMk cId="1187653765" sldId="324"/>
            <ac:spMk id="2" creationId="{87514A84-E94E-41C8-095F-C35BC1BFD243}"/>
          </ac:spMkLst>
        </pc:spChg>
        <pc:spChg chg="mod">
          <ac:chgData name="Žmolíková Darina" userId="da9ba98f-0ed6-4a3a-b86a-9e7378a9cee0" providerId="ADAL" clId="{224FEBA2-3A39-45B4-9D56-CB6C8F2CCF5C}" dt="2023-11-22T09:56:01.021" v="796" actId="20577"/>
          <ac:spMkLst>
            <pc:docMk/>
            <pc:sldMk cId="1187653765" sldId="324"/>
            <ac:spMk id="4" creationId="{16ADAC21-6B1E-A24A-D24A-1139321820FF}"/>
          </ac:spMkLst>
        </pc:spChg>
      </pc:sldChg>
      <pc:sldChg chg="modSp mod">
        <pc:chgData name="Žmolíková Darina" userId="da9ba98f-0ed6-4a3a-b86a-9e7378a9cee0" providerId="ADAL" clId="{224FEBA2-3A39-45B4-9D56-CB6C8F2CCF5C}" dt="2023-11-22T10:04:34.448" v="947" actId="14100"/>
        <pc:sldMkLst>
          <pc:docMk/>
          <pc:sldMk cId="2646989833" sldId="325"/>
        </pc:sldMkLst>
        <pc:spChg chg="mod">
          <ac:chgData name="Žmolíková Darina" userId="da9ba98f-0ed6-4a3a-b86a-9e7378a9cee0" providerId="ADAL" clId="{224FEBA2-3A39-45B4-9D56-CB6C8F2CCF5C}" dt="2023-11-22T10:04:34.448" v="947" actId="14100"/>
          <ac:spMkLst>
            <pc:docMk/>
            <pc:sldMk cId="2646989833" sldId="325"/>
            <ac:spMk id="2" creationId="{9E82755B-DD47-69D2-7A29-083A76B85D73}"/>
          </ac:spMkLst>
        </pc:spChg>
      </pc:sldChg>
      <pc:sldChg chg="modSp mod">
        <pc:chgData name="Žmolíková Darina" userId="da9ba98f-0ed6-4a3a-b86a-9e7378a9cee0" providerId="ADAL" clId="{224FEBA2-3A39-45B4-9D56-CB6C8F2CCF5C}" dt="2023-11-22T08:56:05.898" v="136" actId="255"/>
        <pc:sldMkLst>
          <pc:docMk/>
          <pc:sldMk cId="1337583671" sldId="326"/>
        </pc:sldMkLst>
        <pc:spChg chg="mod">
          <ac:chgData name="Žmolíková Darina" userId="da9ba98f-0ed6-4a3a-b86a-9e7378a9cee0" providerId="ADAL" clId="{224FEBA2-3A39-45B4-9D56-CB6C8F2CCF5C}" dt="2023-11-22T08:56:05.898" v="136" actId="255"/>
          <ac:spMkLst>
            <pc:docMk/>
            <pc:sldMk cId="1337583671" sldId="326"/>
            <ac:spMk id="2" creationId="{62D6D697-DDB8-7161-BD7B-BFCB48419327}"/>
          </ac:spMkLst>
        </pc:spChg>
      </pc:sldChg>
      <pc:sldChg chg="modSp mod">
        <pc:chgData name="Žmolíková Darina" userId="da9ba98f-0ed6-4a3a-b86a-9e7378a9cee0" providerId="ADAL" clId="{224FEBA2-3A39-45B4-9D56-CB6C8F2CCF5C}" dt="2023-11-22T08:45:06.528" v="66" actId="20577"/>
        <pc:sldMkLst>
          <pc:docMk/>
          <pc:sldMk cId="2995970260" sldId="327"/>
        </pc:sldMkLst>
        <pc:spChg chg="mod">
          <ac:chgData name="Žmolíková Darina" userId="da9ba98f-0ed6-4a3a-b86a-9e7378a9cee0" providerId="ADAL" clId="{224FEBA2-3A39-45B4-9D56-CB6C8F2CCF5C}" dt="2023-11-22T08:45:06.528" v="66" actId="20577"/>
          <ac:spMkLst>
            <pc:docMk/>
            <pc:sldMk cId="2995970260" sldId="327"/>
            <ac:spMk id="2" creationId="{759A4571-A611-FB9C-D6CF-78FCC0DFDA42}"/>
          </ac:spMkLst>
        </pc:spChg>
      </pc:sldChg>
      <pc:sldChg chg="modSp mod ord">
        <pc:chgData name="Žmolíková Darina" userId="da9ba98f-0ed6-4a3a-b86a-9e7378a9cee0" providerId="ADAL" clId="{224FEBA2-3A39-45B4-9D56-CB6C8F2CCF5C}" dt="2023-11-22T10:21:30.075" v="977" actId="115"/>
        <pc:sldMkLst>
          <pc:docMk/>
          <pc:sldMk cId="2969276639" sldId="328"/>
        </pc:sldMkLst>
        <pc:spChg chg="mod">
          <ac:chgData name="Žmolíková Darina" userId="da9ba98f-0ed6-4a3a-b86a-9e7378a9cee0" providerId="ADAL" clId="{224FEBA2-3A39-45B4-9D56-CB6C8F2CCF5C}" dt="2023-11-22T10:21:30.075" v="977" actId="115"/>
          <ac:spMkLst>
            <pc:docMk/>
            <pc:sldMk cId="2969276639" sldId="328"/>
            <ac:spMk id="2" creationId="{DC84036D-50DE-290C-B725-C246F45A385C}"/>
          </ac:spMkLst>
        </pc:spChg>
        <pc:spChg chg="mod">
          <ac:chgData name="Žmolíková Darina" userId="da9ba98f-0ed6-4a3a-b86a-9e7378a9cee0" providerId="ADAL" clId="{224FEBA2-3A39-45B4-9D56-CB6C8F2CCF5C}" dt="2023-11-22T09:34:47.088" v="500" actId="14100"/>
          <ac:spMkLst>
            <pc:docMk/>
            <pc:sldMk cId="2969276639" sldId="328"/>
            <ac:spMk id="3" creationId="{46FB79DA-B68A-3801-03E2-1057133F18BF}"/>
          </ac:spMkLst>
        </pc:spChg>
      </pc:sldChg>
      <pc:sldChg chg="modSp mod">
        <pc:chgData name="Žmolíková Darina" userId="da9ba98f-0ed6-4a3a-b86a-9e7378a9cee0" providerId="ADAL" clId="{224FEBA2-3A39-45B4-9D56-CB6C8F2CCF5C}" dt="2023-11-22T10:04:03.397" v="946" actId="14100"/>
        <pc:sldMkLst>
          <pc:docMk/>
          <pc:sldMk cId="1927931884" sldId="329"/>
        </pc:sldMkLst>
        <pc:spChg chg="mod">
          <ac:chgData name="Žmolíková Darina" userId="da9ba98f-0ed6-4a3a-b86a-9e7378a9cee0" providerId="ADAL" clId="{224FEBA2-3A39-45B4-9D56-CB6C8F2CCF5C}" dt="2023-11-22T10:04:03.397" v="946" actId="14100"/>
          <ac:spMkLst>
            <pc:docMk/>
            <pc:sldMk cId="1927931884" sldId="329"/>
            <ac:spMk id="2" creationId="{0BC64C84-7003-E4D8-728E-2388FB502543}"/>
          </ac:spMkLst>
        </pc:spChg>
      </pc:sldChg>
      <pc:sldChg chg="modSp mod">
        <pc:chgData name="Žmolíková Darina" userId="da9ba98f-0ed6-4a3a-b86a-9e7378a9cee0" providerId="ADAL" clId="{224FEBA2-3A39-45B4-9D56-CB6C8F2CCF5C}" dt="2023-11-22T09:58:59.400" v="878" actId="20577"/>
        <pc:sldMkLst>
          <pc:docMk/>
          <pc:sldMk cId="795053125" sldId="330"/>
        </pc:sldMkLst>
        <pc:spChg chg="mod">
          <ac:chgData name="Žmolíková Darina" userId="da9ba98f-0ed6-4a3a-b86a-9e7378a9cee0" providerId="ADAL" clId="{224FEBA2-3A39-45B4-9D56-CB6C8F2CCF5C}" dt="2023-11-22T09:58:41.133" v="864" actId="27636"/>
          <ac:spMkLst>
            <pc:docMk/>
            <pc:sldMk cId="795053125" sldId="330"/>
            <ac:spMk id="2" creationId="{35EEA06D-C6FB-372C-95D5-730F5A12A7E5}"/>
          </ac:spMkLst>
        </pc:spChg>
        <pc:spChg chg="mod">
          <ac:chgData name="Žmolíková Darina" userId="da9ba98f-0ed6-4a3a-b86a-9e7378a9cee0" providerId="ADAL" clId="{224FEBA2-3A39-45B4-9D56-CB6C8F2CCF5C}" dt="2023-11-22T09:58:59.400" v="878" actId="20577"/>
          <ac:spMkLst>
            <pc:docMk/>
            <pc:sldMk cId="795053125" sldId="330"/>
            <ac:spMk id="4" creationId="{399684B1-5AFE-C784-EF71-0631DDA8EDF9}"/>
          </ac:spMkLst>
        </pc:spChg>
      </pc:sldChg>
      <pc:sldChg chg="modSp mod">
        <pc:chgData name="Žmolíková Darina" userId="da9ba98f-0ed6-4a3a-b86a-9e7378a9cee0" providerId="ADAL" clId="{224FEBA2-3A39-45B4-9D56-CB6C8F2CCF5C}" dt="2023-11-22T10:03:42.204" v="945" actId="255"/>
        <pc:sldMkLst>
          <pc:docMk/>
          <pc:sldMk cId="2016056135" sldId="331"/>
        </pc:sldMkLst>
        <pc:spChg chg="mod">
          <ac:chgData name="Žmolíková Darina" userId="da9ba98f-0ed6-4a3a-b86a-9e7378a9cee0" providerId="ADAL" clId="{224FEBA2-3A39-45B4-9D56-CB6C8F2CCF5C}" dt="2023-11-22T10:02:26.505" v="940" actId="20577"/>
          <ac:spMkLst>
            <pc:docMk/>
            <pc:sldMk cId="2016056135" sldId="331"/>
            <ac:spMk id="2" creationId="{4A50105A-8887-5AA9-BB10-787335C90A27}"/>
          </ac:spMkLst>
        </pc:spChg>
        <pc:spChg chg="mod">
          <ac:chgData name="Žmolíková Darina" userId="da9ba98f-0ed6-4a3a-b86a-9e7378a9cee0" providerId="ADAL" clId="{224FEBA2-3A39-45B4-9D56-CB6C8F2CCF5C}" dt="2023-11-22T10:03:42.204" v="945" actId="255"/>
          <ac:spMkLst>
            <pc:docMk/>
            <pc:sldMk cId="2016056135" sldId="331"/>
            <ac:spMk id="3" creationId="{E8F70128-729D-31BD-BDB1-44DD50C61C93}"/>
          </ac:spMkLst>
        </pc:spChg>
      </pc:sldChg>
      <pc:sldChg chg="modSp mod">
        <pc:chgData name="Žmolíková Darina" userId="da9ba98f-0ed6-4a3a-b86a-9e7378a9cee0" providerId="ADAL" clId="{224FEBA2-3A39-45B4-9D56-CB6C8F2CCF5C}" dt="2023-11-22T10:03:03.016" v="943" actId="255"/>
        <pc:sldMkLst>
          <pc:docMk/>
          <pc:sldMk cId="2504653508" sldId="332"/>
        </pc:sldMkLst>
        <pc:spChg chg="mod">
          <ac:chgData name="Žmolíková Darina" userId="da9ba98f-0ed6-4a3a-b86a-9e7378a9cee0" providerId="ADAL" clId="{224FEBA2-3A39-45B4-9D56-CB6C8F2CCF5C}" dt="2023-11-22T10:02:37.763" v="942" actId="20577"/>
          <ac:spMkLst>
            <pc:docMk/>
            <pc:sldMk cId="2504653508" sldId="332"/>
            <ac:spMk id="2" creationId="{4EDD5B06-03D0-DF0E-648B-7F761AC3D279}"/>
          </ac:spMkLst>
        </pc:spChg>
        <pc:spChg chg="mod">
          <ac:chgData name="Žmolíková Darina" userId="da9ba98f-0ed6-4a3a-b86a-9e7378a9cee0" providerId="ADAL" clId="{224FEBA2-3A39-45B4-9D56-CB6C8F2CCF5C}" dt="2023-11-22T10:03:03.016" v="943" actId="255"/>
          <ac:spMkLst>
            <pc:docMk/>
            <pc:sldMk cId="2504653508" sldId="332"/>
            <ac:spMk id="3" creationId="{B7F805A2-1E7A-839C-AC1B-23ECB21825CE}"/>
          </ac:spMkLst>
        </pc:spChg>
      </pc:sldChg>
      <pc:sldChg chg="modSp new mod">
        <pc:chgData name="Žmolíková Darina" userId="da9ba98f-0ed6-4a3a-b86a-9e7378a9cee0" providerId="ADAL" clId="{224FEBA2-3A39-45B4-9D56-CB6C8F2CCF5C}" dt="2023-11-22T08:41:56.882" v="37" actId="20577"/>
        <pc:sldMkLst>
          <pc:docMk/>
          <pc:sldMk cId="4202291298" sldId="333"/>
        </pc:sldMkLst>
        <pc:spChg chg="mod">
          <ac:chgData name="Žmolíková Darina" userId="da9ba98f-0ed6-4a3a-b86a-9e7378a9cee0" providerId="ADAL" clId="{224FEBA2-3A39-45B4-9D56-CB6C8F2CCF5C}" dt="2023-11-22T08:41:56.882" v="37" actId="20577"/>
          <ac:spMkLst>
            <pc:docMk/>
            <pc:sldMk cId="4202291298" sldId="333"/>
            <ac:spMk id="2" creationId="{C836F7F0-767F-15E9-FC2C-5747F5168A53}"/>
          </ac:spMkLst>
        </pc:spChg>
        <pc:spChg chg="mod">
          <ac:chgData name="Žmolíková Darina" userId="da9ba98f-0ed6-4a3a-b86a-9e7378a9cee0" providerId="ADAL" clId="{224FEBA2-3A39-45B4-9D56-CB6C8F2CCF5C}" dt="2023-11-22T08:40:29.928" v="5"/>
          <ac:spMkLst>
            <pc:docMk/>
            <pc:sldMk cId="4202291298" sldId="333"/>
            <ac:spMk id="4" creationId="{8A8DB29E-E3D8-DDED-DECC-2A10FC19392B}"/>
          </ac:spMkLst>
        </pc:spChg>
      </pc:sldChg>
      <pc:sldChg chg="modSp new mod">
        <pc:chgData name="Žmolíková Darina" userId="da9ba98f-0ed6-4a3a-b86a-9e7378a9cee0" providerId="ADAL" clId="{224FEBA2-3A39-45B4-9D56-CB6C8F2CCF5C}" dt="2023-11-22T08:43:11.152" v="52" actId="255"/>
        <pc:sldMkLst>
          <pc:docMk/>
          <pc:sldMk cId="1220510731" sldId="334"/>
        </pc:sldMkLst>
        <pc:spChg chg="mod">
          <ac:chgData name="Žmolíková Darina" userId="da9ba98f-0ed6-4a3a-b86a-9e7378a9cee0" providerId="ADAL" clId="{224FEBA2-3A39-45B4-9D56-CB6C8F2CCF5C}" dt="2023-11-22T08:43:11.152" v="52" actId="255"/>
          <ac:spMkLst>
            <pc:docMk/>
            <pc:sldMk cId="1220510731" sldId="334"/>
            <ac:spMk id="2" creationId="{CA9F49AE-2EC2-6E58-71C9-24EEE91CA9FC}"/>
          </ac:spMkLst>
        </pc:spChg>
        <pc:spChg chg="mod">
          <ac:chgData name="Žmolíková Darina" userId="da9ba98f-0ed6-4a3a-b86a-9e7378a9cee0" providerId="ADAL" clId="{224FEBA2-3A39-45B4-9D56-CB6C8F2CCF5C}" dt="2023-11-22T08:42:35.409" v="45"/>
          <ac:spMkLst>
            <pc:docMk/>
            <pc:sldMk cId="1220510731" sldId="334"/>
            <ac:spMk id="4" creationId="{C0F52F6C-4375-6E2A-35F9-71CEB2824C26}"/>
          </ac:spMkLst>
        </pc:spChg>
      </pc:sldChg>
      <pc:sldChg chg="new del">
        <pc:chgData name="Žmolíková Darina" userId="da9ba98f-0ed6-4a3a-b86a-9e7378a9cee0" providerId="ADAL" clId="{224FEBA2-3A39-45B4-9D56-CB6C8F2CCF5C}" dt="2023-11-22T08:47:21.677" v="85" actId="680"/>
        <pc:sldMkLst>
          <pc:docMk/>
          <pc:sldMk cId="1943135947" sldId="335"/>
        </pc:sldMkLst>
      </pc:sldChg>
      <pc:sldChg chg="modSp new mod">
        <pc:chgData name="Žmolíková Darina" userId="da9ba98f-0ed6-4a3a-b86a-9e7378a9cee0" providerId="ADAL" clId="{224FEBA2-3A39-45B4-9D56-CB6C8F2CCF5C}" dt="2023-11-22T08:48:34.404" v="111" actId="20577"/>
        <pc:sldMkLst>
          <pc:docMk/>
          <pc:sldMk cId="3987180278" sldId="335"/>
        </pc:sldMkLst>
        <pc:spChg chg="mod">
          <ac:chgData name="Žmolíková Darina" userId="da9ba98f-0ed6-4a3a-b86a-9e7378a9cee0" providerId="ADAL" clId="{224FEBA2-3A39-45B4-9D56-CB6C8F2CCF5C}" dt="2023-11-22T08:47:29.009" v="90"/>
          <ac:spMkLst>
            <pc:docMk/>
            <pc:sldMk cId="3987180278" sldId="335"/>
            <ac:spMk id="2" creationId="{250D0D35-286B-7297-AEF7-91E74D8AA928}"/>
          </ac:spMkLst>
        </pc:spChg>
        <pc:spChg chg="mod">
          <ac:chgData name="Žmolíková Darina" userId="da9ba98f-0ed6-4a3a-b86a-9e7378a9cee0" providerId="ADAL" clId="{224FEBA2-3A39-45B4-9D56-CB6C8F2CCF5C}" dt="2023-11-22T08:48:34.404" v="111" actId="20577"/>
          <ac:spMkLst>
            <pc:docMk/>
            <pc:sldMk cId="3987180278" sldId="335"/>
            <ac:spMk id="4" creationId="{3E607D7D-0480-D7C7-6357-0370EDA40641}"/>
          </ac:spMkLst>
        </pc:spChg>
      </pc:sldChg>
      <pc:sldChg chg="modSp new mod">
        <pc:chgData name="Žmolíková Darina" userId="da9ba98f-0ed6-4a3a-b86a-9e7378a9cee0" providerId="ADAL" clId="{224FEBA2-3A39-45B4-9D56-CB6C8F2CCF5C}" dt="2023-11-22T08:50:22.664" v="123" actId="27636"/>
        <pc:sldMkLst>
          <pc:docMk/>
          <pc:sldMk cId="3486940550" sldId="336"/>
        </pc:sldMkLst>
        <pc:spChg chg="mod">
          <ac:chgData name="Žmolíková Darina" userId="da9ba98f-0ed6-4a3a-b86a-9e7378a9cee0" providerId="ADAL" clId="{224FEBA2-3A39-45B4-9D56-CB6C8F2CCF5C}" dt="2023-11-22T08:50:22.664" v="123" actId="27636"/>
          <ac:spMkLst>
            <pc:docMk/>
            <pc:sldMk cId="3486940550" sldId="336"/>
            <ac:spMk id="2" creationId="{80E2F1F9-4777-B3F7-7A15-A99F15994943}"/>
          </ac:spMkLst>
        </pc:spChg>
        <pc:spChg chg="mod">
          <ac:chgData name="Žmolíková Darina" userId="da9ba98f-0ed6-4a3a-b86a-9e7378a9cee0" providerId="ADAL" clId="{224FEBA2-3A39-45B4-9D56-CB6C8F2CCF5C}" dt="2023-11-22T08:50:14.918" v="121" actId="115"/>
          <ac:spMkLst>
            <pc:docMk/>
            <pc:sldMk cId="3486940550" sldId="336"/>
            <ac:spMk id="4" creationId="{1B69DE6E-D567-AABB-F794-663A73A29747}"/>
          </ac:spMkLst>
        </pc:spChg>
      </pc:sldChg>
      <pc:sldChg chg="add del">
        <pc:chgData name="Žmolíková Darina" userId="da9ba98f-0ed6-4a3a-b86a-9e7378a9cee0" providerId="ADAL" clId="{224FEBA2-3A39-45B4-9D56-CB6C8F2CCF5C}" dt="2023-11-22T08:47:20.976" v="84"/>
        <pc:sldMkLst>
          <pc:docMk/>
          <pc:sldMk cId="3699571143" sldId="336"/>
        </pc:sldMkLst>
      </pc:sldChg>
      <pc:sldChg chg="modSp new mod">
        <pc:chgData name="Žmolíková Darina" userId="da9ba98f-0ed6-4a3a-b86a-9e7378a9cee0" providerId="ADAL" clId="{224FEBA2-3A39-45B4-9D56-CB6C8F2CCF5C}" dt="2023-11-22T10:10:11.366" v="951" actId="255"/>
        <pc:sldMkLst>
          <pc:docMk/>
          <pc:sldMk cId="2584484383" sldId="337"/>
        </pc:sldMkLst>
        <pc:spChg chg="mod">
          <ac:chgData name="Žmolíková Darina" userId="da9ba98f-0ed6-4a3a-b86a-9e7378a9cee0" providerId="ADAL" clId="{224FEBA2-3A39-45B4-9D56-CB6C8F2CCF5C}" dt="2023-11-22T08:59:53.501" v="167" actId="27636"/>
          <ac:spMkLst>
            <pc:docMk/>
            <pc:sldMk cId="2584484383" sldId="337"/>
            <ac:spMk id="2" creationId="{0BF7FA01-22AC-2D6F-8C12-107863E6D082}"/>
          </ac:spMkLst>
        </pc:spChg>
        <pc:spChg chg="mod">
          <ac:chgData name="Žmolíková Darina" userId="da9ba98f-0ed6-4a3a-b86a-9e7378a9cee0" providerId="ADAL" clId="{224FEBA2-3A39-45B4-9D56-CB6C8F2CCF5C}" dt="2023-11-22T10:10:11.366" v="951" actId="255"/>
          <ac:spMkLst>
            <pc:docMk/>
            <pc:sldMk cId="2584484383" sldId="337"/>
            <ac:spMk id="3" creationId="{EEBD02CB-FEA1-78D0-1EEA-C812F915BB74}"/>
          </ac:spMkLst>
        </pc:spChg>
        <pc:spChg chg="mod">
          <ac:chgData name="Žmolíková Darina" userId="da9ba98f-0ed6-4a3a-b86a-9e7378a9cee0" providerId="ADAL" clId="{224FEBA2-3A39-45B4-9D56-CB6C8F2CCF5C}" dt="2023-11-22T08:59:16.175" v="160" actId="2711"/>
          <ac:spMkLst>
            <pc:docMk/>
            <pc:sldMk cId="2584484383" sldId="337"/>
            <ac:spMk id="4" creationId="{97C4EFA2-2FD2-BE18-6D13-3A8980B1A0FA}"/>
          </ac:spMkLst>
        </pc:spChg>
      </pc:sldChg>
      <pc:sldChg chg="modSp new mod">
        <pc:chgData name="Žmolíková Darina" userId="da9ba98f-0ed6-4a3a-b86a-9e7378a9cee0" providerId="ADAL" clId="{224FEBA2-3A39-45B4-9D56-CB6C8F2CCF5C}" dt="2023-11-22T10:10:17.280" v="952" actId="255"/>
        <pc:sldMkLst>
          <pc:docMk/>
          <pc:sldMk cId="2236067293" sldId="338"/>
        </pc:sldMkLst>
        <pc:spChg chg="mod">
          <ac:chgData name="Žmolíková Darina" userId="da9ba98f-0ed6-4a3a-b86a-9e7378a9cee0" providerId="ADAL" clId="{224FEBA2-3A39-45B4-9D56-CB6C8F2CCF5C}" dt="2023-11-22T09:02:40.455" v="264" actId="27636"/>
          <ac:spMkLst>
            <pc:docMk/>
            <pc:sldMk cId="2236067293" sldId="338"/>
            <ac:spMk id="2" creationId="{4604F130-AE22-6708-D4C1-8775498CC309}"/>
          </ac:spMkLst>
        </pc:spChg>
        <pc:spChg chg="mod">
          <ac:chgData name="Žmolíková Darina" userId="da9ba98f-0ed6-4a3a-b86a-9e7378a9cee0" providerId="ADAL" clId="{224FEBA2-3A39-45B4-9D56-CB6C8F2CCF5C}" dt="2023-11-22T10:10:17.280" v="952" actId="255"/>
          <ac:spMkLst>
            <pc:docMk/>
            <pc:sldMk cId="2236067293" sldId="338"/>
            <ac:spMk id="3" creationId="{499850D6-9CB7-BF1A-66B1-850549907574}"/>
          </ac:spMkLst>
        </pc:spChg>
        <pc:spChg chg="mod">
          <ac:chgData name="Žmolíková Darina" userId="da9ba98f-0ed6-4a3a-b86a-9e7378a9cee0" providerId="ADAL" clId="{224FEBA2-3A39-45B4-9D56-CB6C8F2CCF5C}" dt="2023-11-22T09:02:27.008" v="257"/>
          <ac:spMkLst>
            <pc:docMk/>
            <pc:sldMk cId="2236067293" sldId="338"/>
            <ac:spMk id="4" creationId="{6CE1B0DD-87F7-E87A-952E-6EC12A961BCD}"/>
          </ac:spMkLst>
        </pc:spChg>
      </pc:sldChg>
      <pc:sldChg chg="modSp new mod">
        <pc:chgData name="Žmolíková Darina" userId="da9ba98f-0ed6-4a3a-b86a-9e7378a9cee0" providerId="ADAL" clId="{224FEBA2-3A39-45B4-9D56-CB6C8F2CCF5C}" dt="2023-11-22T10:22:05.751" v="978" actId="113"/>
        <pc:sldMkLst>
          <pc:docMk/>
          <pc:sldMk cId="3925956297" sldId="339"/>
        </pc:sldMkLst>
        <pc:spChg chg="mod">
          <ac:chgData name="Žmolíková Darina" userId="da9ba98f-0ed6-4a3a-b86a-9e7378a9cee0" providerId="ADAL" clId="{224FEBA2-3A39-45B4-9D56-CB6C8F2CCF5C}" dt="2023-11-22T10:22:05.751" v="978" actId="113"/>
          <ac:spMkLst>
            <pc:docMk/>
            <pc:sldMk cId="3925956297" sldId="339"/>
            <ac:spMk id="2" creationId="{19FFA85A-B32D-B5F0-E19B-8BF8AAA134CE}"/>
          </ac:spMkLst>
        </pc:spChg>
        <pc:spChg chg="mod">
          <ac:chgData name="Žmolíková Darina" userId="da9ba98f-0ed6-4a3a-b86a-9e7378a9cee0" providerId="ADAL" clId="{224FEBA2-3A39-45B4-9D56-CB6C8F2CCF5C}" dt="2023-11-22T09:21:44.250" v="396" actId="255"/>
          <ac:spMkLst>
            <pc:docMk/>
            <pc:sldMk cId="3925956297" sldId="339"/>
            <ac:spMk id="3" creationId="{96833072-4B7B-BE7D-A9A3-49B814935A31}"/>
          </ac:spMkLst>
        </pc:spChg>
        <pc:spChg chg="mod">
          <ac:chgData name="Žmolíková Darina" userId="da9ba98f-0ed6-4a3a-b86a-9e7378a9cee0" providerId="ADAL" clId="{224FEBA2-3A39-45B4-9D56-CB6C8F2CCF5C}" dt="2023-11-22T09:18:10.879" v="383"/>
          <ac:spMkLst>
            <pc:docMk/>
            <pc:sldMk cId="3925956297" sldId="339"/>
            <ac:spMk id="4" creationId="{1D0BA3A6-2A67-CCF1-1DB9-4E1F79027126}"/>
          </ac:spMkLst>
        </pc:spChg>
      </pc:sldChg>
      <pc:sldChg chg="modSp new mod ord">
        <pc:chgData name="Žmolíková Darina" userId="da9ba98f-0ed6-4a3a-b86a-9e7378a9cee0" providerId="ADAL" clId="{224FEBA2-3A39-45B4-9D56-CB6C8F2CCF5C}" dt="2023-11-22T10:20:05.240" v="972"/>
        <pc:sldMkLst>
          <pc:docMk/>
          <pc:sldMk cId="2556952362" sldId="340"/>
        </pc:sldMkLst>
        <pc:spChg chg="mod">
          <ac:chgData name="Žmolíková Darina" userId="da9ba98f-0ed6-4a3a-b86a-9e7378a9cee0" providerId="ADAL" clId="{224FEBA2-3A39-45B4-9D56-CB6C8F2CCF5C}" dt="2023-11-22T09:59:48.502" v="883" actId="20577"/>
          <ac:spMkLst>
            <pc:docMk/>
            <pc:sldMk cId="2556952362" sldId="340"/>
            <ac:spMk id="2" creationId="{8588EEB6-F266-224B-5A2B-646473C060AA}"/>
          </ac:spMkLst>
        </pc:spChg>
        <pc:spChg chg="mod">
          <ac:chgData name="Žmolíková Darina" userId="da9ba98f-0ed6-4a3a-b86a-9e7378a9cee0" providerId="ADAL" clId="{224FEBA2-3A39-45B4-9D56-CB6C8F2CCF5C}" dt="2023-11-22T09:57:40.185" v="856" actId="255"/>
          <ac:spMkLst>
            <pc:docMk/>
            <pc:sldMk cId="2556952362" sldId="340"/>
            <ac:spMk id="3" creationId="{900E4CF6-1F2B-46AC-C7FE-A0DFDFDB35EB}"/>
          </ac:spMkLst>
        </pc:spChg>
        <pc:spChg chg="mod">
          <ac:chgData name="Žmolíková Darina" userId="da9ba98f-0ed6-4a3a-b86a-9e7378a9cee0" providerId="ADAL" clId="{224FEBA2-3A39-45B4-9D56-CB6C8F2CCF5C}" dt="2023-11-22T09:22:09.259" v="398"/>
          <ac:spMkLst>
            <pc:docMk/>
            <pc:sldMk cId="2556952362" sldId="340"/>
            <ac:spMk id="4" creationId="{BD82D754-CAE0-1170-3A7A-2ACFBEC9808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3F62F-4B1C-4424-8265-3AB90DD72409}" type="datetimeFigureOut">
              <a:rPr lang="cs-CZ" smtClean="0"/>
              <a:t>24.11.2023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46C85-B86B-47DE-B15D-616A53CCF4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0409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6DCAC-CE6C-F34D-BB40-15ED19D929C0}" type="datetimeFigureOut">
              <a:rPr lang="cs-CZ" smtClean="0"/>
              <a:t>24.11.2023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D35B-1E30-6B4F-BA7A-178A1A8012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1588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288479-C83F-D340-AC78-BAEA2E3FC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406400"/>
            <a:ext cx="9144000" cy="3022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88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6B8C09E-EFCA-AB4C-BA83-68F103555C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3429000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9E9F0EB4-8389-0C47-86B2-1847372CE2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7437" y="5509395"/>
            <a:ext cx="3042271" cy="88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67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CA75BC3-4017-C342-A2A7-3958F6DBC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19803EF-32E5-1145-A509-F7994F4EDF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1651C8-0589-0A4E-A648-43E7970689D8}" type="datetime1">
              <a:rPr lang="cs-CZ" smtClean="0"/>
              <a:t>24.11.2023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4D0D550-6A80-2244-AA4F-0A3275A4A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5F316BE-2998-1E4A-83A9-D9050107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62E07EA-F260-7549-976E-B5A77B1A6F8B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38936CAC-5922-E64E-B61E-0EBB8C2FF1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13017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erečný slide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5CC4AAD7-5472-9243-9B53-33AAA4C37C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95300" y="406400"/>
            <a:ext cx="9144000" cy="3022600"/>
          </a:xfrm>
          <a:prstGeom prst="rect">
            <a:avLst/>
          </a:prstGeom>
          <a:noFill/>
        </p:spPr>
        <p:txBody>
          <a:bodyPr anchor="t">
            <a:noAutofit/>
          </a:bodyPr>
          <a:lstStyle>
            <a:lvl1pPr algn="l">
              <a:lnSpc>
                <a:spcPct val="70000"/>
              </a:lnSpc>
              <a:defRPr sz="96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Děkujeme</a:t>
            </a:r>
            <a:br>
              <a:rPr lang="cs-CZ" dirty="0"/>
            </a:br>
            <a:r>
              <a:rPr lang="cs-CZ" dirty="0"/>
              <a:t>za pozornost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AAF84FE4-A791-154D-8D89-7AE14B2F07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95300" y="4736873"/>
            <a:ext cx="9144000" cy="1655762"/>
          </a:xfrm>
          <a:prstGeom prst="rect">
            <a:avLst/>
          </a:prstGeom>
          <a:noFill/>
        </p:spPr>
        <p:txBody>
          <a:bodyPr anchor="b"/>
          <a:lstStyle>
            <a:lvl1pPr marL="0" indent="0" algn="l">
              <a:lnSpc>
                <a:spcPct val="60000"/>
              </a:lnSpc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Krajský úřad ZK</a:t>
            </a:r>
          </a:p>
          <a:p>
            <a:r>
              <a:rPr lang="cs-CZ" dirty="0"/>
              <a:t>Třída Tomáše Bati 21</a:t>
            </a:r>
          </a:p>
          <a:p>
            <a:r>
              <a:rPr lang="cs-CZ" dirty="0"/>
              <a:t>Zlín 761 90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E34A837E-901A-C645-93E3-46FC598A67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07437" y="5509395"/>
            <a:ext cx="3042271" cy="883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660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>
            <a:extLst>
              <a:ext uri="{FF2B5EF4-FFF2-40B4-BE49-F238E27FC236}">
                <a16:creationId xmlns:a16="http://schemas.microsoft.com/office/drawing/2014/main" id="{A8EB467B-1B72-0844-8B4A-9B97214D320E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ED2B99-8320-C74A-A004-6A87A98F4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679353"/>
            <a:ext cx="11264900" cy="4600272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1pPr>
            <a:lvl2pPr marL="6858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2pPr>
            <a:lvl3pPr marL="11430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3pPr>
            <a:lvl4pPr marL="16002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4pPr>
            <a:lvl5pPr marL="2057400" indent="-228600">
              <a:buFont typeface="Wingdings" pitchFamily="2" charset="2"/>
              <a:buChar char="§"/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516D43F-5937-FB4B-BEE5-7334250477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2026" y="6111875"/>
            <a:ext cx="2743200" cy="365125"/>
          </a:xfrm>
          <a:prstGeom prst="rect">
            <a:avLst/>
          </a:prstGeom>
        </p:spPr>
        <p:txBody>
          <a:bodyPr anchor="b"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298322F3-296F-D94B-BA69-5E3C08C45827}" type="datetime1">
              <a:rPr lang="cs-CZ" smtClean="0"/>
              <a:pPr/>
              <a:t>24.11.2023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E6DB1C5-5CB2-4642-83AF-2F13EDC3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02600"/>
            <a:ext cx="4114800" cy="365125"/>
          </a:xfrm>
          <a:prstGeom prst="rect">
            <a:avLst/>
          </a:prstGeom>
        </p:spPr>
        <p:txBody>
          <a:bodyPr anchor="b"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3B7E0B1-A765-BD4B-88A5-DD684EA5E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2400" y="5951387"/>
            <a:ext cx="2743200" cy="525613"/>
          </a:xfrm>
          <a:prstGeom prst="rect">
            <a:avLst/>
          </a:prstGeom>
        </p:spPr>
        <p:txBody>
          <a:bodyPr anchor="b"/>
          <a:lstStyle>
            <a:lvl1pPr>
              <a:defRPr sz="4000" b="0" i="1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157D43A2-98E4-B24E-9228-7624BE346F8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B0A28088-5B5E-0D49-8009-650A01CA5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414610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oddílu"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0FF8C54-ADC3-FB41-8FA8-5442DAA0E7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8CA4094-DA60-0047-89AF-3ECD26EBCBC6}" type="datetime1">
              <a:rPr lang="cs-CZ" smtClean="0"/>
              <a:t>24.11.2023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B99A2F4-445F-3B40-9D23-8AB4D4FE0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2D341A6C-DE7B-3344-BDB9-8EFB140281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5300" y="406400"/>
            <a:ext cx="5150126" cy="3022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7200" b="1" i="0" spc="50" baseline="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8" name="Podnadpis 2">
            <a:extLst>
              <a:ext uri="{FF2B5EF4-FFF2-40B4-BE49-F238E27FC236}">
                <a16:creationId xmlns:a16="http://schemas.microsoft.com/office/drawing/2014/main" id="{D7C209FA-AB6E-2841-B554-164C048ED5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4563562"/>
            <a:ext cx="5150126" cy="1655762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2400" b="0" i="0"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  <p:sp>
        <p:nvSpPr>
          <p:cNvPr id="10" name="Zástupný obsah 2">
            <a:extLst>
              <a:ext uri="{FF2B5EF4-FFF2-40B4-BE49-F238E27FC236}">
                <a16:creationId xmlns:a16="http://schemas.microsoft.com/office/drawing/2014/main" id="{A9D1F263-5082-D040-8558-9E708E7123C4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096000" y="580541"/>
            <a:ext cx="5499652" cy="5638783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Wingdings" pitchFamily="2" charset="2"/>
              <a:buNone/>
              <a:defRPr b="0" i="1">
                <a:latin typeface="Arial" panose="020B0604020202020204" pitchFamily="34" charset="0"/>
              </a:defRPr>
            </a:lvl1pPr>
            <a:lvl2pPr marL="685800" indent="-22860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b="0" i="1" dirty="0">
                <a:latin typeface="Degular" pitchFamily="82" charset="0"/>
              </a:rPr>
              <a:t>zde vložte fotku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24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38301C3-EDD8-8443-9B23-624712369A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ABF2C62-EAA8-FD46-AB0C-AFB46182D9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FEBD6D-B94A-4C40-AA98-1C5062D62E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144E17-280E-3341-A412-19E1FCCEF808}" type="datetime1">
              <a:rPr lang="cs-CZ" smtClean="0"/>
              <a:t>24.11.2023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6001B55-F3D8-B245-916B-3D87F5313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3B028F9-C99B-2345-BCCE-D5C768B7C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1F83C6B9-51BF-354A-813E-1E819CCC41A1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A18D240-3BE2-B74D-A516-B0F270362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359856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960D600-9E1D-644E-955C-AB90DEDEA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2E7F195-0ECA-5B4E-A9CE-6F805D887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69F282E-870E-E74D-944D-04EE93DED5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15EF3A7-92DE-084B-987D-EA36395928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C139B72-6DD2-A340-833A-5DC55CEC54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E85617-9B28-DF47-BAEC-26C747C8C48A}" type="datetime1">
              <a:rPr lang="cs-CZ" smtClean="0"/>
              <a:t>24.11.2023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101F343-B190-BE48-9F5D-5B2FD4CDF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E1B4949-59AC-7B49-9256-34E0F63B3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ECF809C9-6CD1-224D-B38B-D9054EF10F1C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D4AA426A-68B9-3C47-AFEB-D3AC3F0BF8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37690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67392C5-49AE-E548-81A5-FC459F4C38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9F845A-1646-B040-9BDE-B0949ABAA815}" type="datetime1">
              <a:rPr lang="cs-CZ" smtClean="0"/>
              <a:t>24.11.2023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7EE62BF-0652-CC49-B1C6-740D979D6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1BE27E5-F9AD-FA40-BB59-77DCC9C5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6B4FD313-B4A8-0A46-A50D-B31C9DA87A8E}"/>
              </a:ext>
            </a:extLst>
          </p:cNvPr>
          <p:cNvSpPr/>
          <p:nvPr userDrawn="1"/>
        </p:nvSpPr>
        <p:spPr>
          <a:xfrm>
            <a:off x="0" y="0"/>
            <a:ext cx="12192000" cy="1311965"/>
          </a:xfrm>
          <a:prstGeom prst="rect">
            <a:avLst/>
          </a:prstGeom>
          <a:solidFill>
            <a:srgbClr val="FFD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01BCA978-992E-9541-9BE1-4AF26B9D85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2026" y="367388"/>
            <a:ext cx="11264900" cy="931325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b="1" i="0">
                <a:latin typeface="Arial Black" panose="020B0A04020102020204" pitchFamily="34" charset="0"/>
              </a:defRPr>
            </a:lvl1pPr>
          </a:lstStyle>
          <a:p>
            <a:r>
              <a:rPr lang="cs-CZ" sz="4000" dirty="0"/>
              <a:t>Nadpis</a:t>
            </a:r>
          </a:p>
        </p:txBody>
      </p:sp>
    </p:spTree>
    <p:extLst>
      <p:ext uri="{BB962C8B-B14F-4D97-AF65-F5344CB8AC3E}">
        <p14:creationId xmlns:p14="http://schemas.microsoft.com/office/powerpoint/2010/main" val="66573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7866500E-7FAE-3947-9DAD-FBA5BC7E95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B0C0A0B-5067-DE47-AFC8-F97D18BD4B1F}" type="datetime1">
              <a:rPr lang="cs-CZ" smtClean="0"/>
              <a:t>24.11.2023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58ACE9A-9F8E-CA4C-B782-EFD36998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A900C6D-9313-3E4C-B392-797DCC38C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297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C8F003-A3D3-034D-9720-A29A641DB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6C9885-78EF-7E49-B9B7-55A0262D4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CB5D9DD-0ECA-C54D-88FB-0C68D8DF3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430A157-10E2-3A41-9082-3C345EC031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67CFD3-BCAB-884C-9D47-4C8AA78F6E8C}" type="datetime1">
              <a:rPr lang="cs-CZ" smtClean="0"/>
              <a:t>24.11.2023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44CFB0E-3ED7-644D-9D3C-61F36A5F5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8B83830-1354-2D43-AE7D-380C4FEA2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88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46E36E-C6D9-964D-B45E-DBD89DD49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5845132-64BF-844A-8C4F-0A043DE08D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7262657-9F70-6F44-BA53-3669D8E34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F32EC5D-74A5-B64D-AAF7-CD3ACB694B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05ACCB-DF1B-A540-A5D2-32650422C0FD}" type="datetime1">
              <a:rPr lang="cs-CZ" smtClean="0"/>
              <a:t>24.11.2023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7C7E311-A125-DB47-B7CE-65018DAA4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1CC73E3-49F8-B845-AD36-F5386031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7D43A2-98E4-B24E-9228-7624BE346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774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8BBF5F4-3DF4-D44B-9838-6CB84E6AA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55FD67A-23F8-3A4C-8A09-6F2FFDD28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3E14E2A-7861-2E4E-AE70-2C50E156B6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7EFC59B-10BD-D14D-AB9A-171FF071635D}" type="datetime1">
              <a:rPr lang="cs-CZ" smtClean="0"/>
              <a:pPr/>
              <a:t>24.11.2023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41FCBC8-96E6-C244-ACD4-C5CE32D24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42C4FB4-DF05-094A-A789-D60084923A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157D43A2-98E4-B24E-9228-7624BE346F8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158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§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blanka.durdakova@kr-zlinsky.cz" TargetMode="External"/><Relationship Id="rId2" Type="http://schemas.openxmlformats.org/officeDocument/2006/relationships/hyperlink" Target="mailto:andrea.polehlova@zlinskykraj.c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pavla.doupovcova@zlinskykraj.cz" TargetMode="External"/><Relationship Id="rId4" Type="http://schemas.openxmlformats.org/officeDocument/2006/relationships/hyperlink" Target="mailto:silvie.pospisilova@kr-zlinsky.cz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464F62-C66D-7747-AE1D-B98617324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560" y="465365"/>
            <a:ext cx="10681878" cy="3284514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70000"/>
              </a:lnSpc>
            </a:pPr>
            <a:br>
              <a:rPr lang="cs-CZ" sz="6000" b="1" spc="50" dirty="0">
                <a:latin typeface="+mj-lt"/>
              </a:rPr>
            </a:br>
            <a:r>
              <a:rPr lang="cs-CZ" sz="5400" dirty="0">
                <a:latin typeface="+mj-lt"/>
              </a:rPr>
              <a:t>Postup při vyřizování písemných žádostí o informace</a:t>
            </a:r>
            <a:br>
              <a:rPr lang="cs-CZ" sz="5400" dirty="0">
                <a:latin typeface="+mj-lt"/>
              </a:rPr>
            </a:br>
            <a:r>
              <a:rPr lang="cs-CZ" sz="5400" dirty="0">
                <a:latin typeface="+mj-lt"/>
              </a:rPr>
              <a:t>dle zákona 106/1999 Sb., </a:t>
            </a:r>
            <a:br>
              <a:rPr lang="cs-CZ" sz="5400" dirty="0">
                <a:latin typeface="+mj-lt"/>
              </a:rPr>
            </a:br>
            <a:r>
              <a:rPr lang="cs-CZ" sz="5400" dirty="0">
                <a:latin typeface="+mj-lt"/>
              </a:rPr>
              <a:t>o svobodném přístupu k informacím</a:t>
            </a:r>
            <a:endParaRPr lang="cs-CZ" sz="5400" b="1" spc="50" dirty="0">
              <a:latin typeface="+mj-lt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470C84C-FA25-4B48-8EA5-40D03BC156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560" y="3492500"/>
            <a:ext cx="9144000" cy="1243998"/>
          </a:xfrm>
        </p:spPr>
        <p:txBody>
          <a:bodyPr anchor="t">
            <a:noAutofit/>
          </a:bodyPr>
          <a:lstStyle/>
          <a:p>
            <a:pPr algn="l"/>
            <a:endParaRPr lang="cs-CZ" altLang="cs-CZ" dirty="0">
              <a:latin typeface="+mj-lt"/>
            </a:endParaRPr>
          </a:p>
          <a:p>
            <a:pPr algn="l"/>
            <a:r>
              <a:rPr lang="cs-CZ" altLang="cs-CZ" dirty="0">
                <a:latin typeface="+mj-lt"/>
              </a:rPr>
              <a:t>Zlín, listopad 2023</a:t>
            </a:r>
          </a:p>
          <a:p>
            <a:pPr algn="l"/>
            <a:endParaRPr lang="cs-CZ" dirty="0">
              <a:latin typeface="+mj-lt"/>
            </a:endParaRPr>
          </a:p>
          <a:p>
            <a:pPr algn="l"/>
            <a:r>
              <a:rPr lang="cs-CZ" dirty="0">
                <a:latin typeface="+mj-lt"/>
              </a:rPr>
              <a:t>Odbor právní a Krajský živnostenský úřad</a:t>
            </a:r>
          </a:p>
          <a:p>
            <a:pPr algn="l"/>
            <a:r>
              <a:rPr lang="cs-CZ" dirty="0">
                <a:latin typeface="+mj-lt"/>
              </a:rPr>
              <a:t>Oddělení státního občanství a přestupků</a:t>
            </a:r>
          </a:p>
        </p:txBody>
      </p:sp>
    </p:spTree>
    <p:extLst>
      <p:ext uri="{BB962C8B-B14F-4D97-AF65-F5344CB8AC3E}">
        <p14:creationId xmlns:p14="http://schemas.microsoft.com/office/powerpoint/2010/main" val="2134653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937BDD43-FDC9-D488-A91B-DA24C56AF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950" y="1459684"/>
            <a:ext cx="11039912" cy="539831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pl-PL" sz="2000" b="1" i="0" u="none" strike="noStrike" baseline="0" dirty="0">
                <a:solidFill>
                  <a:srgbClr val="FF0000"/>
                </a:solidFill>
                <a:latin typeface="+mj-lt"/>
              </a:rPr>
              <a:t>Poskytnutí informace (§ 4 odst. 1 InfZ)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+mj-lt"/>
              </a:rPr>
              <a:t>Poskytnutím</a:t>
            </a:r>
            <a:r>
              <a:rPr lang="cs-CZ" sz="2000" b="0" i="0" u="none" strike="noStrike" baseline="0" dirty="0">
                <a:solidFill>
                  <a:srgbClr val="000000"/>
                </a:solidFill>
                <a:latin typeface="+mj-lt"/>
              </a:rPr>
              <a:t> - na základě 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+mj-lt"/>
              </a:rPr>
              <a:t>individuální žádosti o poskytnutí informace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000" b="1" i="0" u="none" strike="noStrike" baseline="0" dirty="0">
                <a:solidFill>
                  <a:srgbClr val="000000"/>
                </a:solidFill>
                <a:latin typeface="+mj-lt"/>
              </a:rPr>
              <a:t>Zveřejněním informace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+mj-lt"/>
              </a:rPr>
              <a:t>Povinné (§ 5 odst. 1 až 4 nebo podle zvláštních předpisů, př. zákon o zadávání veřejných zakázek</a:t>
            </a:r>
            <a:r>
              <a:rPr lang="cs-CZ" sz="2000" dirty="0">
                <a:solidFill>
                  <a:srgbClr val="000000"/>
                </a:solidFill>
                <a:latin typeface="+mj-lt"/>
              </a:rPr>
              <a:t>, zákon o rozpočtových pravidlech územních rozpočtů)</a:t>
            </a:r>
            <a:endParaRPr lang="cs-CZ" sz="20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+mj-lt"/>
              </a:rPr>
              <a:t>Dobrovolné (§ 5 odst. 5) – </a:t>
            </a:r>
            <a:r>
              <a:rPr lang="cs-CZ" sz="2000" dirty="0">
                <a:solidFill>
                  <a:srgbClr val="000000"/>
                </a:solidFill>
                <a:latin typeface="+mj-lt"/>
              </a:rPr>
              <a:t>ustanovení představuje obecnou platformu pro dobrovolné zveřejňování informací povinnými subjekty. Povinný subjekt totiž může nad rámec povinně zveřejňovaných informací zpřístupnit v zásadě jakékoli informace, přičemž je omezen jen „výjimkami uvedenými v </a:t>
            </a:r>
            <a:r>
              <a:rPr lang="cs-CZ" sz="2000" dirty="0" err="1">
                <a:solidFill>
                  <a:srgbClr val="000000"/>
                </a:solidFill>
                <a:latin typeface="+mj-lt"/>
              </a:rPr>
              <a:t>InfZ</a:t>
            </a:r>
            <a:r>
              <a:rPr lang="cs-CZ" sz="2000" dirty="0">
                <a:solidFill>
                  <a:srgbClr val="000000"/>
                </a:solidFill>
                <a:latin typeface="+mj-lt"/>
              </a:rPr>
              <a:t>“ (případně plynoucí ze zvláštních předpisů) tzn. musí poskytnout ochranu všem informacím (jejich částem), u nichž tak ukládá zákon, tzn. vůči nimž stanoví důvody pro odmítnutí žádosti (§ 7 až 11b).</a:t>
            </a:r>
          </a:p>
          <a:p>
            <a:pPr marL="0" indent="0">
              <a:buNone/>
            </a:pPr>
            <a:r>
              <a:rPr lang="pl-PL" sz="2000" b="1" i="0" u="none" strike="noStrike" baseline="0" dirty="0">
                <a:solidFill>
                  <a:srgbClr val="FF0000"/>
                </a:solidFill>
                <a:latin typeface="+mj-lt"/>
              </a:rPr>
              <a:t>Informace (§ 3 odst. 3 a 4)</a:t>
            </a:r>
            <a:endParaRPr lang="cs-CZ" sz="2000" dirty="0">
              <a:solidFill>
                <a:srgbClr val="FF0000"/>
              </a:solidFill>
              <a:latin typeface="+mj-lt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b="1" u="none" strike="noStrike" baseline="0" dirty="0">
                <a:latin typeface="+mj-lt"/>
              </a:rPr>
              <a:t>Informací </a:t>
            </a:r>
            <a:r>
              <a:rPr lang="cs-CZ" sz="2000" b="0" u="none" strike="noStrike" baseline="0" dirty="0">
                <a:latin typeface="+mj-lt"/>
              </a:rPr>
              <a:t>se pro účely tohoto zákona rozumí jakýkoliv obsah nebo jeho část v jakékoliv podobě, zaznamenaný na jakémkoliv nosiči, zejména obsah písemného záznamu na listině, záznamu uloženého v elektronické podobě nebo záznamu zvukového, obrazového nebo audiovizuálního. Informací není počítačový program.</a:t>
            </a:r>
          </a:p>
          <a:p>
            <a:pPr marL="0" indent="0">
              <a:buNone/>
            </a:pPr>
            <a:endParaRPr lang="cs-CZ" sz="1600" u="sng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68C6DFC-047D-CAD5-4F9F-6C450095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10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5EBCB2BB-1BC1-E50E-C562-A3206726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Pojem „poskytování informací“</a:t>
            </a:r>
          </a:p>
        </p:txBody>
      </p:sp>
    </p:spTree>
    <p:extLst>
      <p:ext uri="{BB962C8B-B14F-4D97-AF65-F5344CB8AC3E}">
        <p14:creationId xmlns:p14="http://schemas.microsoft.com/office/powerpoint/2010/main" val="3664293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759A4571-A611-FB9C-D6CF-78FCC0DFD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700" y="1627641"/>
            <a:ext cx="11264900" cy="51506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200" dirty="0">
                <a:latin typeface="+mj-lt"/>
              </a:rPr>
              <a:t>Poskytování informací na základě individuální žádosti:</a:t>
            </a:r>
          </a:p>
          <a:p>
            <a:pPr marL="0" indent="0">
              <a:buNone/>
            </a:pPr>
            <a:endParaRPr lang="cs-CZ" sz="220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b="1" dirty="0">
                <a:latin typeface="+mj-lt"/>
              </a:rPr>
              <a:t>Žadatel</a:t>
            </a:r>
            <a:r>
              <a:rPr lang="cs-CZ" sz="2200" dirty="0">
                <a:latin typeface="+mj-lt"/>
              </a:rPr>
              <a:t> – PO, FO, cizinec, obec, advokát, novinář atd. (§ 3/1 </a:t>
            </a:r>
            <a:r>
              <a:rPr lang="cs-CZ" sz="2200" dirty="0" err="1">
                <a:latin typeface="+mj-lt"/>
              </a:rPr>
              <a:t>InfZ</a:t>
            </a:r>
            <a:r>
              <a:rPr lang="cs-CZ" sz="2200" dirty="0">
                <a:latin typeface="+mj-lt"/>
              </a:rPr>
              <a:t> - </a:t>
            </a:r>
            <a:r>
              <a:rPr lang="cs-CZ" sz="2200" i="0" dirty="0">
                <a:effectLst/>
                <a:latin typeface="+mj-lt"/>
              </a:rPr>
              <a:t>Žadatelem pro účel tohoto zákona je každá fyzická i právnická osoba, která žádá o informaci.)</a:t>
            </a:r>
            <a:endParaRPr lang="cs-CZ" sz="220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b="1" dirty="0">
                <a:latin typeface="+mj-lt"/>
              </a:rPr>
              <a:t>Forma podání </a:t>
            </a:r>
            <a:r>
              <a:rPr lang="cs-CZ" sz="2200" dirty="0">
                <a:latin typeface="+mj-lt"/>
              </a:rPr>
              <a:t>(§ 13 odst. 1 </a:t>
            </a:r>
            <a:r>
              <a:rPr lang="cs-CZ" sz="2200" dirty="0" err="1">
                <a:latin typeface="+mj-lt"/>
              </a:rPr>
              <a:t>InfZ</a:t>
            </a:r>
            <a:r>
              <a:rPr lang="cs-CZ" sz="2200" dirty="0">
                <a:latin typeface="+mj-lt"/>
              </a:rPr>
              <a:t>)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cs-CZ" sz="2200" dirty="0">
                <a:latin typeface="+mj-lt"/>
              </a:rPr>
              <a:t> ústně (není-li vyřízena/nedostačující – nutno podat žádost písemně; § 13/2 </a:t>
            </a:r>
            <a:r>
              <a:rPr lang="cs-CZ" sz="2200" dirty="0" err="1">
                <a:latin typeface="+mj-lt"/>
              </a:rPr>
              <a:t>InfZ</a:t>
            </a:r>
            <a:r>
              <a:rPr lang="cs-CZ" sz="2200" dirty="0">
                <a:latin typeface="+mj-lt"/>
              </a:rPr>
              <a:t>)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cs-CZ" sz="2200" dirty="0">
                <a:latin typeface="+mj-lt"/>
              </a:rPr>
              <a:t> písemně</a:t>
            </a:r>
          </a:p>
          <a:p>
            <a:pPr lvl="6">
              <a:buFont typeface="Wingdings" panose="05000000000000000000" pitchFamily="2" charset="2"/>
              <a:buChar char="Ø"/>
            </a:pPr>
            <a:r>
              <a:rPr lang="cs-CZ" sz="2200" dirty="0">
                <a:latin typeface="+mj-lt"/>
              </a:rPr>
              <a:t> jak listinná</a:t>
            </a:r>
          </a:p>
          <a:p>
            <a:pPr lvl="6">
              <a:buFont typeface="Wingdings" panose="05000000000000000000" pitchFamily="2" charset="2"/>
              <a:buChar char="Ø"/>
            </a:pPr>
            <a:r>
              <a:rPr lang="cs-CZ" sz="2200" dirty="0">
                <a:latin typeface="+mj-lt"/>
              </a:rPr>
              <a:t> tak elektronická (email nutno adresovat na e-podatelnu!), DS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cs-CZ" sz="2200" dirty="0">
                <a:latin typeface="+mj-lt"/>
              </a:rPr>
              <a:t>Rozkol MV ČR x Ombudsman - spisová </a:t>
            </a:r>
            <a:r>
              <a:rPr lang="cs-CZ" sz="2200" dirty="0" err="1">
                <a:latin typeface="+mj-lt"/>
              </a:rPr>
              <a:t>vyhl</a:t>
            </a:r>
            <a:r>
              <a:rPr lang="cs-CZ" sz="2200" dirty="0">
                <a:latin typeface="+mj-lt"/>
              </a:rPr>
              <a:t>. </a:t>
            </a:r>
            <a:r>
              <a:rPr lang="cs-CZ" sz="2200" b="0" i="0" u="none" strike="noStrike" baseline="0" dirty="0">
                <a:latin typeface="+mj-lt"/>
              </a:rPr>
              <a:t>předání e-podatelně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cs-CZ" sz="2200" b="0" i="0" u="none" strike="noStrike" baseline="0" dirty="0">
                <a:latin typeface="+mj-lt"/>
              </a:rPr>
              <a:t>§ 5 odst. 1 vyhlášky 259/2012 Sb. - touto evidencí se však nestane žádostí dle </a:t>
            </a:r>
            <a:r>
              <a:rPr lang="cs-CZ" sz="2200" b="0" i="0" u="none" strike="noStrike" baseline="0" dirty="0" err="1">
                <a:latin typeface="+mj-lt"/>
              </a:rPr>
              <a:t>InfZ</a:t>
            </a:r>
            <a:endParaRPr lang="cs-CZ" sz="2200" b="0" i="0" u="none" strike="noStrike" baseline="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>
                <a:latin typeface="+mj-lt"/>
              </a:rPr>
              <a:t>žádost o poskytnutí informace (§ 13 </a:t>
            </a:r>
            <a:r>
              <a:rPr lang="cs-CZ" sz="2200" dirty="0" err="1">
                <a:latin typeface="+mj-lt"/>
              </a:rPr>
              <a:t>InfZ</a:t>
            </a:r>
            <a:r>
              <a:rPr lang="cs-CZ" sz="2200" dirty="0">
                <a:latin typeface="+mj-lt"/>
              </a:rPr>
              <a:t>) není podáním (§ 37 SŘ) žádost i bez uznávaného elektronického podpisu = řádná žádost 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cs-CZ" sz="2200" dirty="0">
              <a:latin typeface="+mj-lt"/>
            </a:endParaRPr>
          </a:p>
          <a:p>
            <a:pPr lvl="5">
              <a:buFont typeface="Wingdings" panose="05000000000000000000" pitchFamily="2" charset="2"/>
              <a:buChar char="Ø"/>
            </a:pPr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FB08E53-15DE-1CC4-3D07-DBDE7C0C4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11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D0BB576-BD69-5F27-3C46-9C3C2B6CE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latin typeface="+mj-lt"/>
              </a:rPr>
              <a:t>Postup při vyřizování písemné žádosti o </a:t>
            </a:r>
            <a:r>
              <a:rPr lang="cs-CZ" dirty="0" err="1">
                <a:latin typeface="+mj-lt"/>
              </a:rPr>
              <a:t>inf</a:t>
            </a:r>
            <a:r>
              <a:rPr lang="cs-CZ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5970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5378D58-B7BC-7EB7-0D12-A20363F80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298713"/>
            <a:ext cx="11264900" cy="541559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000" b="1" u="sng" dirty="0">
                <a:latin typeface="+mj-lt"/>
              </a:rPr>
              <a:t>komu je určena (který povinný subjekt</a:t>
            </a:r>
            <a:r>
              <a:rPr lang="cs-CZ" sz="2000" dirty="0">
                <a:latin typeface="+mj-lt"/>
              </a:rPr>
              <a:t>) – na obálce, v předmětu mailu, v obsahu žádosti</a:t>
            </a:r>
          </a:p>
          <a:p>
            <a:pPr algn="l"/>
            <a:endParaRPr lang="cs-CZ" sz="20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lvl="1"/>
            <a:r>
              <a:rPr lang="cs-CZ" sz="2000" b="1" i="0" u="none" strike="noStrike" baseline="0" dirty="0">
                <a:latin typeface="+mj-lt"/>
              </a:rPr>
              <a:t>Pro přenesenou působnost </a:t>
            </a:r>
            <a:r>
              <a:rPr lang="cs-CZ" sz="2000" b="0" i="0" u="none" strike="noStrike" baseline="0" dirty="0">
                <a:latin typeface="+mj-lt"/>
              </a:rPr>
              <a:t>je povinným subjektem </a:t>
            </a:r>
            <a:r>
              <a:rPr lang="cs-CZ" sz="2000" b="1" i="0" u="none" strike="noStrike" baseline="0" dirty="0">
                <a:latin typeface="+mj-lt"/>
              </a:rPr>
              <a:t>ten orgán, jehož zákonné působnosti se informace týkají</a:t>
            </a:r>
            <a:r>
              <a:rPr lang="cs-CZ" sz="2000" b="0" i="0" u="none" strike="noStrike" baseline="0" dirty="0">
                <a:latin typeface="+mj-lt"/>
              </a:rPr>
              <a:t>, a ten též žádosti vyřizuje (99% obecní či krajský úřad)</a:t>
            </a:r>
          </a:p>
          <a:p>
            <a:pPr lvl="1"/>
            <a:r>
              <a:rPr lang="cs-CZ" sz="2000" b="1" i="0" u="none" strike="noStrike" baseline="0" dirty="0">
                <a:latin typeface="+mj-lt"/>
              </a:rPr>
              <a:t>Pro samostatnou působnost </a:t>
            </a:r>
            <a:r>
              <a:rPr lang="cs-CZ" sz="2000" b="0" i="0" u="none" strike="noStrike" baseline="0" dirty="0">
                <a:latin typeface="+mj-lt"/>
              </a:rPr>
              <a:t>je povinným subjektem </a:t>
            </a:r>
            <a:r>
              <a:rPr lang="cs-CZ" sz="2000" b="1" i="0" u="none" strike="noStrike" baseline="0" dirty="0">
                <a:latin typeface="+mj-lt"/>
              </a:rPr>
              <a:t>územní samosprávný celek</a:t>
            </a:r>
            <a:r>
              <a:rPr lang="cs-CZ" sz="2000" b="0" i="0" u="none" strike="noStrike" baseline="0" dirty="0">
                <a:latin typeface="+mj-lt"/>
              </a:rPr>
              <a:t>, jenž žádosti vyřizuje svými orgány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b="1" u="sng" dirty="0">
                <a:latin typeface="+mj-lt"/>
              </a:rPr>
              <a:t>Domáhání se poskytnutí informace </a:t>
            </a:r>
            <a:r>
              <a:rPr lang="cs-CZ" sz="2000" b="1" u="sng" dirty="0">
                <a:solidFill>
                  <a:srgbClr val="92D050"/>
                </a:solidFill>
                <a:latin typeface="+mj-lt"/>
              </a:rPr>
              <a:t>„ve smyslu </a:t>
            </a:r>
            <a:r>
              <a:rPr lang="cs-CZ" sz="2000" b="1" u="sng" dirty="0" err="1">
                <a:solidFill>
                  <a:srgbClr val="92D050"/>
                </a:solidFill>
                <a:latin typeface="+mj-lt"/>
              </a:rPr>
              <a:t>InfZ</a:t>
            </a:r>
            <a:r>
              <a:rPr lang="cs-CZ" sz="2000" b="1" u="sng" dirty="0">
                <a:solidFill>
                  <a:srgbClr val="92D050"/>
                </a:solidFill>
                <a:latin typeface="+mj-lt"/>
              </a:rPr>
              <a:t>“ </a:t>
            </a:r>
            <a:r>
              <a:rPr lang="cs-CZ" sz="2000" dirty="0">
                <a:latin typeface="+mj-lt"/>
              </a:rPr>
              <a:t>(stačí, když soubor se žádostí označen odkazem na </a:t>
            </a:r>
            <a:r>
              <a:rPr lang="cs-CZ" sz="2000" dirty="0" err="1">
                <a:latin typeface="+mj-lt"/>
              </a:rPr>
              <a:t>InfZ</a:t>
            </a:r>
            <a:r>
              <a:rPr lang="cs-CZ" sz="2000" dirty="0">
                <a:latin typeface="+mj-lt"/>
              </a:rPr>
              <a:t>)</a:t>
            </a:r>
            <a:endParaRPr lang="cs-CZ" sz="2000" dirty="0">
              <a:solidFill>
                <a:srgbClr val="92D050"/>
              </a:solidFill>
              <a:latin typeface="+mj-lt"/>
            </a:endParaRPr>
          </a:p>
          <a:p>
            <a:pPr lvl="1"/>
            <a:r>
              <a:rPr lang="cs-CZ" sz="2000" dirty="0">
                <a:latin typeface="+mj-lt"/>
              </a:rPr>
              <a:t>Z podané žádosti musí být zřejmé, že se žadatel domáhá poskytnutí informace ve smyslu tohoto zákona a že toliko nepožaduje prosté neformální sdělení, kterým správní orgán žadateli zodpoví jeho dotaz.</a:t>
            </a:r>
          </a:p>
          <a:p>
            <a:pPr lvl="1"/>
            <a:r>
              <a:rPr lang="cs-CZ" sz="2000" dirty="0">
                <a:latin typeface="+mj-lt"/>
              </a:rPr>
              <a:t>Teoreticky pro získání jistoty, zda žádost byla podána ve smyslu jmenovaného zákona, má povinný subjekt možnost nejprve vyzvat žadatele o její upřesnění – následkem by ale bylo odložení!!!</a:t>
            </a:r>
          </a:p>
          <a:p>
            <a:pPr lvl="1"/>
            <a:r>
              <a:rPr lang="cs-CZ" sz="2000" dirty="0">
                <a:latin typeface="+mj-lt"/>
              </a:rPr>
              <a:t>Spíš přichází v úvahu žádost vyřídit mimo režim zákona „106“ (§ 14/4 – absence náležitostí – není žádostí ve smyslu </a:t>
            </a:r>
            <a:r>
              <a:rPr lang="cs-CZ" sz="2000" dirty="0" err="1">
                <a:latin typeface="+mj-lt"/>
              </a:rPr>
              <a:t>InfZ</a:t>
            </a:r>
            <a:r>
              <a:rPr lang="cs-CZ" sz="2000" dirty="0">
                <a:latin typeface="+mj-lt"/>
              </a:rPr>
              <a:t>) v souladu se zásadami činnosti správních orgánů a principu dobré správy; </a:t>
            </a:r>
          </a:p>
          <a:p>
            <a:pPr lvl="1"/>
            <a:r>
              <a:rPr lang="cs-CZ" sz="2000" dirty="0">
                <a:latin typeface="+mj-lt"/>
              </a:rPr>
              <a:t>Vhodné je poučit žadatele o tom, proč nebylo vyřizováno v režimu „106“</a:t>
            </a:r>
          </a:p>
          <a:p>
            <a:endParaRPr lang="cs-CZ" sz="2000" dirty="0"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endParaRPr lang="cs-CZ" sz="2000" dirty="0">
              <a:latin typeface="+mj-lt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7D0A055-7FB8-4DA7-6DFC-8FA9DA6F6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12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715480CA-CA96-8C00-5680-3719F08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Posouzení žádosti - náležitosti</a:t>
            </a:r>
          </a:p>
        </p:txBody>
      </p:sp>
    </p:spTree>
    <p:extLst>
      <p:ext uri="{BB962C8B-B14F-4D97-AF65-F5344CB8AC3E}">
        <p14:creationId xmlns:p14="http://schemas.microsoft.com/office/powerpoint/2010/main" val="3166817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98726176-8463-DA18-4693-5C8BCC884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948" y="1853967"/>
            <a:ext cx="11264900" cy="442565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000" b="1" u="sng" dirty="0">
                <a:latin typeface="+mj-lt"/>
              </a:rPr>
              <a:t>adresa pro doručování </a:t>
            </a:r>
            <a:r>
              <a:rPr lang="cs-CZ" sz="2000" dirty="0">
                <a:latin typeface="+mj-lt"/>
              </a:rPr>
              <a:t>(el. adresa)</a:t>
            </a:r>
          </a:p>
          <a:p>
            <a:pPr lvl="1"/>
            <a:r>
              <a:rPr lang="cs-CZ" sz="2000" b="1" dirty="0">
                <a:solidFill>
                  <a:srgbClr val="FF0000"/>
                </a:solidFill>
                <a:latin typeface="+mj-lt"/>
              </a:rPr>
              <a:t>Identifikace žadatele pro poskytnutí informace není nezbytná! Srov. § 14/4 </a:t>
            </a:r>
            <a:r>
              <a:rPr lang="cs-CZ" sz="2000" b="1" dirty="0" err="1">
                <a:solidFill>
                  <a:srgbClr val="FF0000"/>
                </a:solidFill>
                <a:latin typeface="+mj-lt"/>
              </a:rPr>
              <a:t>InfZ</a:t>
            </a:r>
            <a:r>
              <a:rPr lang="cs-CZ" sz="2000" b="1" dirty="0">
                <a:solidFill>
                  <a:srgbClr val="FF0000"/>
                </a:solidFill>
                <a:latin typeface="+mj-lt"/>
              </a:rPr>
              <a:t>: 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Neobsahuje-li žádost náležitosti podle odstavce 2 věty první a adresu pro doručování, případně není-li elektronická žádost podána podle odstavce 3, není žádostí ve smyslu tohoto zákona.</a:t>
            </a:r>
            <a:endParaRPr lang="cs-CZ" sz="2000" b="1" dirty="0">
              <a:solidFill>
                <a:srgbClr val="FF0000"/>
              </a:solidFill>
              <a:latin typeface="+mj-lt"/>
            </a:endParaRPr>
          </a:p>
          <a:p>
            <a:pPr lvl="1"/>
            <a:r>
              <a:rPr lang="cs-CZ" sz="2000" b="0" i="0" dirty="0">
                <a:effectLst/>
                <a:latin typeface="Arial" panose="020B0604020202020204" pitchFamily="34" charset="0"/>
              </a:rPr>
              <a:t>Zákon předepisuje v § 14/2 </a:t>
            </a:r>
            <a:r>
              <a:rPr lang="cs-CZ" sz="2000" b="0" i="0" dirty="0" err="1">
                <a:effectLst/>
                <a:latin typeface="Arial" panose="020B0604020202020204" pitchFamily="34" charset="0"/>
              </a:rPr>
              <a:t>InfZ</a:t>
            </a:r>
            <a:r>
              <a:rPr lang="cs-CZ" sz="2000" b="0" i="0" dirty="0">
                <a:effectLst/>
                <a:latin typeface="Arial" panose="020B0604020202020204" pitchFamily="34" charset="0"/>
              </a:rPr>
              <a:t> minimum údajů (jméno, příjmení, datum narození, trvalý pobyt), aby žadatele bylo možno identifikovat pro všechny způsoby vyřízení žádosti o poskytnutí informací, tedy zejména pro případné vydání správního rozhodnutí o odmítnutí žádosti </a:t>
            </a:r>
            <a:endParaRPr lang="cs-CZ" sz="2000" b="1" dirty="0">
              <a:latin typeface="+mj-lt"/>
            </a:endParaRPr>
          </a:p>
          <a:p>
            <a:endParaRPr lang="cs-CZ" sz="2000" dirty="0">
              <a:latin typeface="+mj-lt"/>
            </a:endParaRPr>
          </a:p>
          <a:p>
            <a:pPr lvl="1"/>
            <a:endParaRPr lang="cs-CZ" sz="16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cs-CZ" sz="1600" dirty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cs-CZ" sz="1600" b="1" dirty="0">
              <a:solidFill>
                <a:srgbClr val="FF0000"/>
              </a:solidFill>
              <a:latin typeface="+mj-lt"/>
            </a:endParaRPr>
          </a:p>
          <a:p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F79D44FC-6DA2-B3C6-E88D-153971C1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13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77B87E8D-8DFF-D0C2-F00B-2025FD35F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Náležitosti</a:t>
            </a:r>
          </a:p>
        </p:txBody>
      </p:sp>
    </p:spTree>
    <p:extLst>
      <p:ext uri="{BB962C8B-B14F-4D97-AF65-F5344CB8AC3E}">
        <p14:creationId xmlns:p14="http://schemas.microsoft.com/office/powerpoint/2010/main" val="54480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50D0D35-286B-7297-AEF7-91E74D8AA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000" b="1" u="sng" dirty="0">
                <a:latin typeface="+mj-lt"/>
              </a:rPr>
              <a:t>elektronické žádosti přes e-podatelnu (§ 14/3 </a:t>
            </a:r>
            <a:r>
              <a:rPr lang="cs-CZ" sz="2000" b="1" u="sng" dirty="0" err="1">
                <a:latin typeface="+mj-lt"/>
              </a:rPr>
              <a:t>InfZ</a:t>
            </a:r>
            <a:r>
              <a:rPr lang="cs-CZ" sz="2000" b="1" u="sng" dirty="0">
                <a:latin typeface="+mj-lt"/>
              </a:rPr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>
                <a:latin typeface="+mj-lt"/>
              </a:rPr>
              <a:t>Elektronicky učiněná žádost o informace je povinnému subjektu doručena pouze v případě dodání </a:t>
            </a:r>
            <a:r>
              <a:rPr lang="cs-CZ" sz="2000" b="1" dirty="0">
                <a:latin typeface="+mj-lt"/>
              </a:rPr>
              <a:t>na jeho elektronickou adresu podatelny zveřejněnou </a:t>
            </a:r>
            <a:r>
              <a:rPr lang="cs-CZ" sz="2000" dirty="0">
                <a:latin typeface="+mj-lt"/>
              </a:rPr>
              <a:t>na jeho úřední desce, resp. jeho internetových stránkách (jinak není žádosti ve smyslu </a:t>
            </a:r>
            <a:r>
              <a:rPr lang="cs-CZ" sz="2000" dirty="0" err="1">
                <a:latin typeface="+mj-lt"/>
              </a:rPr>
              <a:t>InfZ</a:t>
            </a:r>
            <a:r>
              <a:rPr lang="cs-CZ" sz="2000" dirty="0">
                <a:latin typeface="+mj-lt"/>
              </a:rPr>
              <a:t> - § 14 odst. 4 </a:t>
            </a:r>
            <a:r>
              <a:rPr lang="cs-CZ" sz="2000" dirty="0" err="1">
                <a:latin typeface="+mj-lt"/>
              </a:rPr>
              <a:t>InfZ</a:t>
            </a:r>
            <a:r>
              <a:rPr lang="cs-CZ" sz="2000" dirty="0">
                <a:latin typeface="+mj-lt"/>
              </a:rPr>
              <a:t>).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>
                <a:latin typeface="+mj-lt"/>
              </a:rPr>
              <a:t>K podmínce adresovat email na e-podatelnu!</a:t>
            </a:r>
          </a:p>
          <a:p>
            <a:pPr lvl="8">
              <a:buFont typeface="Wingdings" panose="05000000000000000000" pitchFamily="2" charset="2"/>
              <a:buChar char="Ø"/>
            </a:pPr>
            <a:r>
              <a:rPr lang="cs-CZ" sz="2000" dirty="0">
                <a:latin typeface="+mj-lt"/>
              </a:rPr>
              <a:t>dle spisové </a:t>
            </a:r>
            <a:r>
              <a:rPr lang="cs-CZ" sz="2000" dirty="0" err="1">
                <a:latin typeface="+mj-lt"/>
              </a:rPr>
              <a:t>vyhl</a:t>
            </a:r>
            <a:r>
              <a:rPr lang="cs-CZ" sz="2000" dirty="0">
                <a:latin typeface="+mj-lt"/>
              </a:rPr>
              <a:t>. nutné předání e-podatelně (</a:t>
            </a:r>
            <a:r>
              <a:rPr lang="cs-CZ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Pokud byl dokument v digitální podobě úředního charakteru zaslán na jinou adresu, než adresu podatelny, veřejnoprávní původce zajistí jeho předání podatelně)</a:t>
            </a:r>
            <a:r>
              <a:rPr lang="cs-CZ" sz="2000" dirty="0">
                <a:effectLst/>
              </a:rPr>
              <a:t>.</a:t>
            </a:r>
            <a:endParaRPr lang="cs-CZ" sz="2000" dirty="0">
              <a:latin typeface="+mj-lt"/>
            </a:endParaRPr>
          </a:p>
          <a:p>
            <a:pPr lvl="8">
              <a:buFont typeface="Wingdings" panose="05000000000000000000" pitchFamily="2" charset="2"/>
              <a:buChar char="Ø"/>
            </a:pPr>
            <a:r>
              <a:rPr lang="cs-CZ" sz="2000" dirty="0">
                <a:latin typeface="+mj-lt"/>
              </a:rPr>
              <a:t>§ 5 odst. 1 vyhlášky 259/2012 Sb. - touto evidencí se však nestane žádostí dle </a:t>
            </a:r>
            <a:r>
              <a:rPr lang="cs-CZ" sz="2000" dirty="0" err="1">
                <a:latin typeface="+mj-lt"/>
              </a:rPr>
              <a:t>InfZ</a:t>
            </a:r>
            <a:endParaRPr lang="cs-CZ" sz="200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>
                <a:latin typeface="+mj-lt"/>
              </a:rPr>
              <a:t>den doručení na podatelnu = </a:t>
            </a:r>
            <a:r>
              <a:rPr lang="cs-CZ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počátek běhu lhůty pro vyřízení žádosti </a:t>
            </a:r>
            <a:r>
              <a:rPr lang="cs-CZ" sz="2000" dirty="0">
                <a:latin typeface="+mj-lt"/>
              </a:rPr>
              <a:t>(§ 14/1 </a:t>
            </a:r>
            <a:r>
              <a:rPr lang="cs-CZ" sz="2000" dirty="0" err="1">
                <a:latin typeface="+mj-lt"/>
              </a:rPr>
              <a:t>InfZ</a:t>
            </a:r>
            <a:r>
              <a:rPr lang="cs-CZ" sz="2000" dirty="0">
                <a:latin typeface="+mj-lt"/>
              </a:rPr>
              <a:t> žádost je podána dnem, kdy ji obdržel povinný subjekt)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2000" dirty="0">
                <a:latin typeface="+mj-lt"/>
              </a:rPr>
              <a:t>U DS orgánů veřejné moci dnem DODÁNÍ 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6890EE2-C10D-7A46-2152-498EEF4C7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14</a:t>
            </a:fld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3E607D7D-0480-D7C7-6357-0370EDA40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Další náležitosti</a:t>
            </a:r>
          </a:p>
        </p:txBody>
      </p:sp>
    </p:spTree>
    <p:extLst>
      <p:ext uri="{BB962C8B-B14F-4D97-AF65-F5344CB8AC3E}">
        <p14:creationId xmlns:p14="http://schemas.microsoft.com/office/powerpoint/2010/main" val="3987180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AE865B87-32A7-A024-27C9-BDCDDE3647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603332"/>
            <a:ext cx="11264900" cy="5254668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Ø"/>
            </a:pPr>
            <a:r>
              <a:rPr lang="cs-CZ" sz="2400" dirty="0">
                <a:latin typeface="+mj-lt"/>
              </a:rPr>
              <a:t>Podle </a:t>
            </a:r>
            <a:r>
              <a:rPr lang="cs-CZ" sz="2400" dirty="0" err="1">
                <a:latin typeface="+mj-lt"/>
              </a:rPr>
              <a:t>InfZ</a:t>
            </a:r>
            <a:r>
              <a:rPr lang="cs-CZ" sz="2400" dirty="0">
                <a:latin typeface="+mj-lt"/>
              </a:rPr>
              <a:t> není žadatel povinen uvádět důvody svého dotazu. </a:t>
            </a:r>
            <a:r>
              <a:rPr lang="cs-CZ" sz="2400" b="1" dirty="0">
                <a:latin typeface="+mj-lt"/>
              </a:rPr>
              <a:t>Povinný subjekt tudíž nemůže a nesmí jeho důvody zkoumat (</a:t>
            </a:r>
            <a:r>
              <a:rPr lang="cs-CZ" sz="2400" dirty="0">
                <a:latin typeface="+mj-lt"/>
              </a:rPr>
              <a:t>výjimka jsou platy, kde se informace o nich neposkytují povinně – žadatel by měl u testu proporcionality prokázat veřejný zájem)</a:t>
            </a:r>
            <a:r>
              <a:rPr lang="cs-CZ" sz="2400" b="1" dirty="0">
                <a:latin typeface="+mj-lt"/>
              </a:rPr>
              <a:t>	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b="1" dirty="0">
                <a:latin typeface="+mj-lt"/>
              </a:rPr>
              <a:t>Judikatura: </a:t>
            </a:r>
            <a:r>
              <a:rPr lang="cs-CZ" dirty="0">
                <a:latin typeface="+mj-lt"/>
              </a:rPr>
              <a:t>čj. 8 As 57/2006-67 ze dne 29. 5. 2008 - </a:t>
            </a:r>
            <a:r>
              <a:rPr lang="cs-CZ" b="1" dirty="0">
                <a:latin typeface="+mj-lt"/>
              </a:rPr>
              <a:t>motivace žadatele </a:t>
            </a:r>
            <a:r>
              <a:rPr lang="cs-CZ" dirty="0">
                <a:latin typeface="+mj-lt"/>
              </a:rPr>
              <a:t>k podání žádosti </a:t>
            </a:r>
            <a:r>
              <a:rPr lang="cs-CZ" b="1" dirty="0">
                <a:latin typeface="+mj-lt"/>
              </a:rPr>
              <a:t>není </a:t>
            </a:r>
            <a:r>
              <a:rPr lang="cs-CZ" dirty="0">
                <a:latin typeface="+mj-lt"/>
              </a:rPr>
              <a:t>pro posouzení věci </a:t>
            </a:r>
            <a:r>
              <a:rPr lang="cs-CZ" b="1" dirty="0">
                <a:latin typeface="+mj-lt"/>
              </a:rPr>
              <a:t>podstatná.</a:t>
            </a:r>
            <a:r>
              <a:rPr lang="cs-CZ" dirty="0">
                <a:latin typeface="+mj-lt"/>
              </a:rPr>
              <a:t> Skutečnost, zda byl stěžovatel při podání žádosti o informace veden pouhou zvědavostí, zda hodlal uplatňovat svá občanská práva, či zda byl veden obchodním nebo jiným zájmem, nehraje při posouzení roli.  (</a:t>
            </a:r>
            <a:r>
              <a:rPr lang="cs-CZ" dirty="0">
                <a:solidFill>
                  <a:srgbClr val="000000"/>
                </a:solidFill>
                <a:latin typeface="+mj-lt"/>
              </a:rPr>
              <a:t>vyjma </a:t>
            </a:r>
            <a:r>
              <a:rPr lang="pt-BR" i="1" dirty="0">
                <a:solidFill>
                  <a:srgbClr val="000000"/>
                </a:solidFill>
                <a:latin typeface="+mj-lt"/>
              </a:rPr>
              <a:t>zneužívání práva (</a:t>
            </a:r>
            <a:r>
              <a:rPr lang="pt-BR" b="1" dirty="0">
                <a:solidFill>
                  <a:srgbClr val="FF0000"/>
                </a:solidFill>
                <a:latin typeface="+mj-lt"/>
              </a:rPr>
              <a:t>8 As 55/2012</a:t>
            </a:r>
            <a:r>
              <a:rPr lang="cs-CZ" b="1" dirty="0">
                <a:solidFill>
                  <a:srgbClr val="FF0000"/>
                </a:solidFill>
                <a:latin typeface="+mj-lt"/>
              </a:rPr>
              <a:t>)</a:t>
            </a:r>
            <a:endParaRPr lang="cs-CZ" dirty="0">
              <a:latin typeface="+mj-lt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400" b="1" i="0" u="none" strike="noStrike" baseline="0" dirty="0">
                <a:solidFill>
                  <a:srgbClr val="000000"/>
                </a:solidFill>
                <a:latin typeface="+mj-lt"/>
              </a:rPr>
              <a:t>Odpovědnost za vymezení informace nese žadatel</a:t>
            </a:r>
            <a:r>
              <a:rPr lang="cs-CZ" sz="2400" b="0" i="0" u="none" strike="noStrike" baseline="0" dirty="0">
                <a:solidFill>
                  <a:srgbClr val="000000"/>
                </a:solidFill>
                <a:latin typeface="+mj-lt"/>
              </a:rPr>
              <a:t>: PS není povinen ani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+mj-lt"/>
              </a:rPr>
              <a:t>oprávněn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+mj-lt"/>
              </a:rPr>
              <a:t> „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+mj-lt"/>
              </a:rPr>
              <a:t>domýšlet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+mj-lt"/>
              </a:rPr>
              <a:t>“, co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+mj-lt"/>
              </a:rPr>
              <a:t>žadatel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b="0" i="0" u="none" strike="noStrike" baseline="0" dirty="0" err="1">
                <a:solidFill>
                  <a:srgbClr val="000000"/>
                </a:solidFill>
                <a:latin typeface="+mj-lt"/>
              </a:rPr>
              <a:t>chce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+mj-lt"/>
              </a:rPr>
              <a:t> (</a:t>
            </a:r>
            <a:r>
              <a:rPr lang="en-US" sz="2400" b="1" i="0" u="none" strike="noStrike" baseline="0" dirty="0">
                <a:solidFill>
                  <a:srgbClr val="FF0000"/>
                </a:solidFill>
                <a:latin typeface="+mj-lt"/>
              </a:rPr>
              <a:t>6 As 251/2016</a:t>
            </a:r>
            <a:r>
              <a:rPr lang="cs-CZ" sz="2400" b="1" i="0" u="none" strike="noStrike" baseline="0" dirty="0">
                <a:solidFill>
                  <a:srgbClr val="FF0000"/>
                </a:solidFill>
                <a:latin typeface="+mj-lt"/>
              </a:rPr>
              <a:t>)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cs-CZ" sz="2400" b="1" dirty="0">
              <a:solidFill>
                <a:srgbClr val="FF0000"/>
              </a:solidFill>
              <a:latin typeface="+mj-lt"/>
            </a:endParaRPr>
          </a:p>
          <a:p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D3DAC5C-D7EC-C5C4-D823-0D10B0FF6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15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B1098A1D-A41C-8FE0-1BF8-42DA90AAF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Posouzení obsahu žádosti</a:t>
            </a:r>
          </a:p>
        </p:txBody>
      </p:sp>
    </p:spTree>
    <p:extLst>
      <p:ext uri="{BB962C8B-B14F-4D97-AF65-F5344CB8AC3E}">
        <p14:creationId xmlns:p14="http://schemas.microsoft.com/office/powerpoint/2010/main" val="3715482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80E2F1F9-4777-B3F7-7A15-A99F1599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Wingdings" panose="05000000000000000000" pitchFamily="2" charset="2"/>
              <a:buChar char="Ø"/>
            </a:pPr>
            <a:r>
              <a:rPr lang="cs-CZ" sz="2800" b="1" i="0" u="none" strike="noStrike" baseline="0" dirty="0">
                <a:latin typeface="+mj-lt"/>
              </a:rPr>
              <a:t>vyzvat k </a:t>
            </a:r>
            <a:r>
              <a:rPr lang="cs-CZ" sz="2800" b="1" i="1" u="sng" strike="noStrike" baseline="0" dirty="0">
                <a:solidFill>
                  <a:srgbClr val="00B050"/>
                </a:solidFill>
                <a:latin typeface="+mj-lt"/>
              </a:rPr>
              <a:t>doplnění</a:t>
            </a:r>
            <a:r>
              <a:rPr lang="cs-CZ" sz="2800" b="1" i="0" u="none" strike="noStrike" baseline="0" dirty="0">
                <a:solidFill>
                  <a:srgbClr val="00B050"/>
                </a:solidFill>
                <a:latin typeface="+mj-lt"/>
              </a:rPr>
              <a:t> identifikace </a:t>
            </a:r>
            <a:r>
              <a:rPr lang="cs-CZ" sz="2800" b="1" i="0" u="none" strike="noStrike" baseline="0" dirty="0">
                <a:latin typeface="+mj-lt"/>
              </a:rPr>
              <a:t>žadatele, </a:t>
            </a:r>
            <a:r>
              <a:rPr lang="cs-CZ" sz="2800" b="0" i="0" u="none" strike="noStrike" baseline="0" dirty="0">
                <a:latin typeface="+mj-lt"/>
              </a:rPr>
              <a:t>ale pouze, </a:t>
            </a:r>
            <a:r>
              <a:rPr lang="cs-CZ" sz="2800" b="1" i="0" u="none" strike="noStrike" baseline="0" dirty="0">
                <a:latin typeface="+mj-lt"/>
              </a:rPr>
              <a:t>pokud jsou údaje nutné k vyřízení žádosti – srov. § 14/5a </a:t>
            </a:r>
            <a:r>
              <a:rPr lang="cs-CZ" sz="2800" b="1" i="0" u="none" strike="noStrike" baseline="0" dirty="0" err="1">
                <a:latin typeface="+mj-lt"/>
              </a:rPr>
              <a:t>InfZ</a:t>
            </a:r>
            <a:r>
              <a:rPr lang="cs-CZ" sz="2800" b="1" i="0" u="none" strike="noStrike" baseline="0" dirty="0">
                <a:latin typeface="+mj-lt"/>
              </a:rPr>
              <a:t>: </a:t>
            </a:r>
            <a:r>
              <a:rPr lang="cs-CZ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brání-li nedostatek údajů o žadateli postupu vyřízení žádosti o informaci podle tohoto zákona např. vydání rozhodnutí o odmítnutí, vyzve žadatele ve lhůtě do 7 dnů ode dne podání žádosti, aby žádost doplnil; nevyhoví-li žadatel této výzvě do 30 dnů ode dne jejího doručení, žádost odloží.</a:t>
            </a:r>
            <a:endParaRPr lang="cs-CZ" sz="2400" b="1" i="0" u="none" strike="noStrike" baseline="0" dirty="0">
              <a:latin typeface="+mj-lt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800" b="1" i="0" u="none" strike="noStrike" baseline="0" dirty="0">
                <a:latin typeface="+mj-lt"/>
              </a:rPr>
              <a:t>poučení o důsledcích uvést ve výzvě – nedoplní do 30 dní – </a:t>
            </a:r>
            <a:r>
              <a:rPr lang="cs-CZ" sz="2800" b="1" i="1" u="none" strike="noStrike" baseline="0" dirty="0">
                <a:latin typeface="+mj-lt"/>
              </a:rPr>
              <a:t>odložení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800" b="1" i="1" u="sng" dirty="0">
                <a:solidFill>
                  <a:srgbClr val="00B050"/>
                </a:solidFill>
                <a:latin typeface="+mj-lt"/>
              </a:rPr>
              <a:t>upřesnění</a:t>
            </a:r>
            <a:r>
              <a:rPr lang="cs-CZ" sz="2800" b="1" dirty="0">
                <a:solidFill>
                  <a:srgbClr val="00B050"/>
                </a:solidFill>
                <a:latin typeface="+mj-lt"/>
              </a:rPr>
              <a:t> žádosti </a:t>
            </a:r>
            <a:r>
              <a:rPr lang="cs-CZ" sz="2800" b="1" dirty="0">
                <a:latin typeface="+mj-lt"/>
              </a:rPr>
              <a:t>– žádost obecná či nesrozumitelná </a:t>
            </a:r>
            <a:r>
              <a:rPr lang="cs-CZ" sz="2800" b="1" i="0" u="none" strike="noStrike" baseline="0" dirty="0">
                <a:latin typeface="+mj-lt"/>
              </a:rPr>
              <a:t>(§ 14 odst. 5 písm. </a:t>
            </a:r>
            <a:r>
              <a:rPr lang="cs-CZ" sz="2800" b="1" dirty="0">
                <a:latin typeface="+mj-lt"/>
              </a:rPr>
              <a:t>b) – výzva do 7 dnů – nedoplní-li do 30 dnů - odmítnutí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800" dirty="0">
                <a:latin typeface="+mj-lt"/>
              </a:rPr>
              <a:t>Pozor na lhůty – zde pouze 7 dní!!!!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DA214B4-D951-E6E8-0D26-133580ACC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16</a:t>
            </a:fld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1B69DE6E-D567-AABB-F794-663A73A29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>
                <a:latin typeface="+mj-lt"/>
              </a:rPr>
              <a:t>Odstranění vad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6940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FFCB3BA4-4BEF-8C1C-DCA6-FB7BB5617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298714"/>
            <a:ext cx="11264900" cy="555928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>
                <a:latin typeface="+mj-lt"/>
              </a:rPr>
              <a:t>Pokud </a:t>
            </a:r>
            <a:r>
              <a:rPr lang="cs-CZ" sz="2400" dirty="0">
                <a:solidFill>
                  <a:srgbClr val="00B050"/>
                </a:solidFill>
                <a:latin typeface="+mj-lt"/>
              </a:rPr>
              <a:t>nic nebrání poskytnutí </a:t>
            </a:r>
            <a:r>
              <a:rPr lang="cs-CZ" sz="2400" dirty="0">
                <a:latin typeface="+mj-lt"/>
              </a:rPr>
              <a:t>informace   - žádost se vyřídí 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b="1" dirty="0">
                <a:solidFill>
                  <a:srgbClr val="FF0000"/>
                </a:solidFill>
                <a:latin typeface="+mj-lt"/>
              </a:rPr>
              <a:t>poskytnutím</a:t>
            </a:r>
            <a:r>
              <a:rPr lang="cs-CZ" dirty="0">
                <a:latin typeface="+mj-lt"/>
              </a:rPr>
              <a:t> (lhůta 15 dní) – i negativní informace nebo 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b="1" dirty="0">
                <a:solidFill>
                  <a:srgbClr val="FF0000"/>
                </a:solidFill>
                <a:latin typeface="+mj-lt"/>
              </a:rPr>
              <a:t>odkazem</a:t>
            </a:r>
            <a:r>
              <a:rPr lang="cs-CZ" dirty="0">
                <a:latin typeface="+mj-lt"/>
              </a:rPr>
              <a:t> na zveřejněnou informaci (pozor na kratší lhůtu 7 dní!)</a:t>
            </a:r>
            <a:endParaRPr lang="cs-CZ" dirty="0">
              <a:solidFill>
                <a:srgbClr val="008276"/>
              </a:solidFill>
              <a:latin typeface="+mj-lt"/>
            </a:endParaRPr>
          </a:p>
          <a:p>
            <a:pPr marL="457200" lvl="1" indent="0">
              <a:buNone/>
            </a:pPr>
            <a:endParaRPr lang="cs-CZ" dirty="0">
              <a:solidFill>
                <a:srgbClr val="008276"/>
              </a:solidFill>
              <a:latin typeface="+mj-lt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>
                <a:latin typeface="+mj-lt"/>
              </a:rPr>
              <a:t>Požadované informace </a:t>
            </a:r>
            <a:r>
              <a:rPr lang="cs-CZ" sz="2400" b="1" dirty="0">
                <a:latin typeface="+mj-lt"/>
              </a:rPr>
              <a:t>mimo působnost povinného subjektu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FFC000"/>
                </a:solidFill>
                <a:latin typeface="+mj-lt"/>
              </a:rPr>
              <a:t>odložení žádosti </a:t>
            </a:r>
            <a:r>
              <a:rPr lang="cs-CZ" dirty="0">
                <a:latin typeface="+mj-lt"/>
              </a:rPr>
              <a:t>+ sdělení žadateli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cs-CZ" sz="2400" dirty="0">
              <a:latin typeface="+mj-lt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>
                <a:latin typeface="+mj-lt"/>
              </a:rPr>
              <a:t>Žadatel </a:t>
            </a:r>
            <a:r>
              <a:rPr lang="cs-CZ" sz="2400" b="1" dirty="0">
                <a:latin typeface="+mj-lt"/>
              </a:rPr>
              <a:t>nezaplatí úhradu </a:t>
            </a:r>
            <a:r>
              <a:rPr lang="cs-CZ" sz="2400" dirty="0">
                <a:latin typeface="+mj-lt"/>
              </a:rPr>
              <a:t>za </a:t>
            </a:r>
            <a:r>
              <a:rPr lang="cs-CZ" sz="2400" dirty="0" err="1">
                <a:latin typeface="+mj-lt"/>
              </a:rPr>
              <a:t>posk</a:t>
            </a:r>
            <a:r>
              <a:rPr lang="cs-CZ" sz="2400" dirty="0">
                <a:latin typeface="+mj-lt"/>
              </a:rPr>
              <a:t>. informace (poučen o výpočtu a stížnosti!!!)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FFC000"/>
                </a:solidFill>
                <a:latin typeface="+mj-lt"/>
              </a:rPr>
              <a:t>odložení žádosti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cs-CZ" sz="2400" dirty="0">
              <a:latin typeface="+mj-lt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>
                <a:latin typeface="+mj-lt"/>
              </a:rPr>
              <a:t>Informace </a:t>
            </a:r>
            <a:r>
              <a:rPr lang="cs-CZ" sz="2400" b="1" dirty="0">
                <a:latin typeface="+mj-lt"/>
              </a:rPr>
              <a:t>nelze poskytnout 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FFC000"/>
                </a:solidFill>
                <a:latin typeface="+mj-lt"/>
              </a:rPr>
              <a:t>rozhodnutí o (částečném) odmítnutí žádosti</a:t>
            </a:r>
          </a:p>
          <a:p>
            <a:pPr marL="0" indent="0">
              <a:buNone/>
            </a:pPr>
            <a:r>
              <a:rPr lang="cs-CZ" sz="2400" dirty="0">
                <a:latin typeface="+mj-lt"/>
              </a:rPr>
              <a:t>Žádost o informace musí být vyřízena jedním ze zákonem předvídaných způsobů. Nelze se žádostí z nějakého důvodu pouze nezabývat. Následkem by mohlo být opatření proti </a:t>
            </a:r>
            <a:r>
              <a:rPr lang="cs-CZ" sz="2400" b="1" u="sng" dirty="0">
                <a:latin typeface="+mj-lt"/>
              </a:rPr>
              <a:t>nečinnosti</a:t>
            </a:r>
            <a:r>
              <a:rPr lang="cs-CZ" sz="2400" dirty="0">
                <a:latin typeface="+mj-lt"/>
              </a:rPr>
              <a:t>.</a:t>
            </a:r>
          </a:p>
          <a:p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1FFD32F-062A-3817-44FF-11BDC7850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59572" y="5951387"/>
            <a:ext cx="2743200" cy="525613"/>
          </a:xfrm>
        </p:spPr>
        <p:txBody>
          <a:bodyPr/>
          <a:lstStyle/>
          <a:p>
            <a:fld id="{157D43A2-98E4-B24E-9228-7624BE346F8E}" type="slidenum">
              <a:rPr lang="cs-CZ" sz="2000" smtClean="0"/>
              <a:pPr/>
              <a:t>17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15AB986-E150-F6BE-5BD8-F1C37F9BA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Vyřízení žádosti</a:t>
            </a:r>
          </a:p>
        </p:txBody>
      </p:sp>
    </p:spTree>
    <p:extLst>
      <p:ext uri="{BB962C8B-B14F-4D97-AF65-F5344CB8AC3E}">
        <p14:creationId xmlns:p14="http://schemas.microsoft.com/office/powerpoint/2010/main" val="2885888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62D6D697-DDB8-7161-BD7B-BFCB48419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400" dirty="0">
                <a:latin typeface="+mj-lt"/>
              </a:rPr>
              <a:t>Dle § 4a odst. 2 </a:t>
            </a:r>
            <a:r>
              <a:rPr lang="cs-CZ" sz="2400" dirty="0" err="1">
                <a:latin typeface="+mj-lt"/>
              </a:rPr>
              <a:t>InfZ</a:t>
            </a:r>
            <a:r>
              <a:rPr lang="cs-CZ" sz="2400" dirty="0">
                <a:latin typeface="+mj-lt"/>
              </a:rPr>
              <a:t> se informace poskytují </a:t>
            </a:r>
            <a:r>
              <a:rPr lang="cs-CZ" sz="2400" b="1" dirty="0">
                <a:latin typeface="+mj-lt"/>
              </a:rPr>
              <a:t>způsobem podle obsahu žádosti</a:t>
            </a:r>
            <a:r>
              <a:rPr lang="cs-CZ" sz="2400" dirty="0">
                <a:latin typeface="+mj-lt"/>
              </a:rPr>
              <a:t>. Volba v jaké formě poskytnout informace je na žadateli.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2400" dirty="0">
              <a:latin typeface="+mj-lt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400" b="0" i="0" u="none" strike="noStrike" baseline="0" dirty="0">
                <a:latin typeface="+mj-lt"/>
              </a:rPr>
              <a:t>Povinný subjekt musí </a:t>
            </a:r>
            <a:r>
              <a:rPr lang="nb-NO" sz="2400" b="0" i="0" u="none" strike="noStrike" baseline="0" dirty="0">
                <a:latin typeface="+mj-lt"/>
              </a:rPr>
              <a:t>respektovat požadavek žadatele na </a:t>
            </a:r>
            <a:r>
              <a:rPr lang="nb-NO" sz="2400" b="1" i="0" u="none" strike="noStrike" baseline="0" dirty="0">
                <a:latin typeface="+mj-lt"/>
              </a:rPr>
              <a:t>formát požadované</a:t>
            </a:r>
            <a:r>
              <a:rPr lang="cs-CZ" sz="2400" b="1" i="0" u="none" strike="noStrike" baseline="0" dirty="0">
                <a:latin typeface="+mj-lt"/>
              </a:rPr>
              <a:t> </a:t>
            </a:r>
            <a:r>
              <a:rPr lang="pl-PL" sz="2400" b="1" i="0" u="none" strike="noStrike" baseline="0" dirty="0">
                <a:latin typeface="+mj-lt"/>
              </a:rPr>
              <a:t>informace </a:t>
            </a:r>
            <a:r>
              <a:rPr lang="pl-PL" sz="2400" b="0" i="0" u="none" strike="noStrike" baseline="0" dirty="0">
                <a:latin typeface="+mj-lt"/>
              </a:rPr>
              <a:t>(§ 4a odst. 1) </a:t>
            </a:r>
            <a:r>
              <a:rPr lang="pl-PL" sz="2400" b="1" i="0" u="none" strike="noStrike" baseline="0" dirty="0">
                <a:latin typeface="+mj-lt"/>
              </a:rPr>
              <a:t>i na způsob jejího poskytnutí </a:t>
            </a:r>
            <a:r>
              <a:rPr lang="pl-PL" sz="2400" b="0" i="0" u="none" strike="noStrike" baseline="0" dirty="0">
                <a:latin typeface="+mj-lt"/>
              </a:rPr>
              <a:t>(§ 4a </a:t>
            </a:r>
            <a:r>
              <a:rPr lang="cs-CZ" sz="2400" b="0" i="0" u="none" strike="noStrike" baseline="0" dirty="0">
                <a:latin typeface="+mj-lt"/>
              </a:rPr>
              <a:t>odst. 2 a 3)...</a:t>
            </a:r>
            <a:endParaRPr lang="cs-CZ" sz="240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b="1" dirty="0">
                <a:latin typeface="+mj-lt"/>
              </a:rPr>
              <a:t>Judikatura:</a:t>
            </a:r>
            <a:r>
              <a:rPr lang="cs-CZ" dirty="0">
                <a:latin typeface="+mj-lt"/>
              </a:rPr>
              <a:t> čj. 15 A 78/2016-33 ze dne 20. 9. 2016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2400" dirty="0">
              <a:latin typeface="+mj-lt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400" b="0" i="0" u="none" strike="noStrike" baseline="0" dirty="0">
                <a:solidFill>
                  <a:srgbClr val="000000"/>
                </a:solidFill>
                <a:latin typeface="+mj-lt"/>
              </a:rPr>
              <a:t>Faktický úkon, nevydává se </a:t>
            </a:r>
            <a:r>
              <a:rPr lang="cs-CZ" sz="2400" b="0" i="1" u="none" strike="noStrike" baseline="0" dirty="0">
                <a:solidFill>
                  <a:srgbClr val="000000"/>
                </a:solidFill>
                <a:latin typeface="+mj-lt"/>
              </a:rPr>
              <a:t>pozitivní rozhodnutí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b="1" i="0" u="none" strike="noStrike" baseline="0" dirty="0">
                <a:latin typeface="+mj-lt"/>
              </a:rPr>
              <a:t>(</a:t>
            </a:r>
            <a:r>
              <a:rPr lang="pt-BR" b="1" dirty="0">
                <a:latin typeface="+mj-lt"/>
              </a:rPr>
              <a:t>např. 6 As 64/2013, 7 As 61/2013).</a:t>
            </a:r>
            <a:endParaRPr lang="cs-CZ" b="1" dirty="0">
              <a:latin typeface="+mj-lt"/>
            </a:endParaRPr>
          </a:p>
          <a:p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3C3C50B6-1207-C4CA-C953-EFC5640D8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18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37B5551-BE3D-A930-6DDD-FE6ABDFF0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Forma poskytnutí informace</a:t>
            </a:r>
          </a:p>
        </p:txBody>
      </p:sp>
    </p:spTree>
    <p:extLst>
      <p:ext uri="{BB962C8B-B14F-4D97-AF65-F5344CB8AC3E}">
        <p14:creationId xmlns:p14="http://schemas.microsoft.com/office/powerpoint/2010/main" val="13375836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05342" y="1679353"/>
            <a:ext cx="10881583" cy="460027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cs-CZ" sz="2400" dirty="0">
                <a:solidFill>
                  <a:srgbClr val="00B050"/>
                </a:solidFill>
                <a:latin typeface="+mj-lt"/>
              </a:rPr>
              <a:t>Lhůta pro vyřízení žádosti - 15 dní ode dne přijetí žádosti </a:t>
            </a:r>
            <a:r>
              <a:rPr lang="cs-CZ" sz="2400" b="0" i="0" u="none" strike="noStrike" baseline="0" dirty="0">
                <a:solidFill>
                  <a:srgbClr val="000000"/>
                </a:solidFill>
                <a:latin typeface="+mj-lt"/>
              </a:rPr>
              <a:t>(první den lhůty je den následující po obdržení žádosti)</a:t>
            </a:r>
          </a:p>
          <a:p>
            <a:pPr marL="0" indent="0" algn="l">
              <a:buNone/>
            </a:pPr>
            <a:endParaRPr lang="cs-CZ" sz="24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b="0" i="0" u="none" strike="noStrike" baseline="0" dirty="0">
                <a:solidFill>
                  <a:srgbClr val="000000"/>
                </a:solidFill>
                <a:latin typeface="+mj-lt"/>
              </a:rPr>
              <a:t>uplatní se „prodloužený konec“ v případě soboty, neděle nebo svátku,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b="0" i="0" u="none" strike="noStrike" baseline="0" dirty="0">
                <a:solidFill>
                  <a:srgbClr val="000000"/>
                </a:solidFill>
                <a:latin typeface="+mj-lt"/>
              </a:rPr>
              <a:t>případně </a:t>
            </a:r>
            <a:r>
              <a:rPr lang="cs-CZ" b="1" i="0" u="none" strike="noStrike" baseline="0" dirty="0">
                <a:solidFill>
                  <a:srgbClr val="000000"/>
                </a:solidFill>
                <a:latin typeface="+mj-lt"/>
              </a:rPr>
              <a:t>od doplnění a (dle výkladů a judikatury – </a:t>
            </a:r>
            <a:r>
              <a:rPr lang="cs-CZ" b="1" i="0" u="none" strike="noStrike" baseline="0" dirty="0">
                <a:solidFill>
                  <a:srgbClr val="7030A1"/>
                </a:solidFill>
                <a:latin typeface="+mj-lt"/>
              </a:rPr>
              <a:t>8 As 35/2020, b. 18</a:t>
            </a:r>
            <a:r>
              <a:rPr lang="cs-CZ" b="1" i="0" u="none" strike="noStrike" baseline="0" dirty="0">
                <a:solidFill>
                  <a:srgbClr val="000000"/>
                </a:solidFill>
                <a:latin typeface="+mj-lt"/>
              </a:rPr>
              <a:t>) od upřesnění žádosti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b="1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19</a:t>
            </a:fld>
            <a:endParaRPr lang="cs-CZ" sz="20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22026" y="109058"/>
            <a:ext cx="11264900" cy="1189656"/>
          </a:xfrm>
        </p:spPr>
        <p:txBody>
          <a:bodyPr>
            <a:noAutofit/>
          </a:bodyPr>
          <a:lstStyle/>
          <a:p>
            <a:r>
              <a:rPr lang="cs-CZ" dirty="0">
                <a:latin typeface="+mj-lt"/>
              </a:rPr>
              <a:t>Lhůta pro poskytnutí informace a její prodloužení</a:t>
            </a:r>
          </a:p>
        </p:txBody>
      </p:sp>
    </p:spTree>
    <p:extLst>
      <p:ext uri="{BB962C8B-B14F-4D97-AF65-F5344CB8AC3E}">
        <p14:creationId xmlns:p14="http://schemas.microsoft.com/office/powerpoint/2010/main" val="284881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4A50105A-8887-5AA9-BB10-787335C90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/>
              <a:t>Mgr. Andrea Polehlová – vedoucí oddělení</a:t>
            </a:r>
          </a:p>
          <a:p>
            <a:pPr marL="361950" indent="-361950">
              <a:buFontTx/>
              <a:buNone/>
              <a:defRPr/>
            </a:pPr>
            <a:r>
              <a:rPr lang="cs-CZ" altLang="cs-CZ" sz="2400" dirty="0"/>
              <a:t>	Tel.  577 043 562, e-mail: </a:t>
            </a:r>
            <a:r>
              <a:rPr lang="cs-CZ" altLang="cs-CZ" sz="2400" dirty="0">
                <a:hlinkClick r:id="rId2"/>
              </a:rPr>
              <a:t>andrea.polehlova@zlinskykraj.cz</a:t>
            </a:r>
            <a:endParaRPr lang="cs-CZ" altLang="cs-CZ" sz="2400" dirty="0"/>
          </a:p>
          <a:p>
            <a:pPr>
              <a:defRPr/>
            </a:pPr>
            <a:endParaRPr lang="cs-CZ" altLang="cs-CZ" sz="24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/>
              <a:t>Mgr. Blanka Durďáková</a:t>
            </a:r>
          </a:p>
          <a:p>
            <a:pPr marL="361950" indent="0">
              <a:buFontTx/>
              <a:buNone/>
              <a:defRPr/>
            </a:pPr>
            <a:r>
              <a:rPr lang="cs-CZ" altLang="cs-CZ" sz="2400" dirty="0"/>
              <a:t>Tel. 577 043 559, e-mail: </a:t>
            </a:r>
            <a:r>
              <a:rPr lang="cs-CZ" altLang="cs-CZ" sz="2400" dirty="0" err="1">
                <a:hlinkClick r:id="rId3"/>
              </a:rPr>
              <a:t>blanka.durdakova</a:t>
            </a:r>
            <a:r>
              <a:rPr lang="cs-CZ" altLang="cs-CZ" sz="2400" dirty="0">
                <a:hlinkClick r:id="rId3"/>
              </a:rPr>
              <a:t>@</a:t>
            </a:r>
            <a:r>
              <a:rPr lang="cs-CZ" altLang="cs-CZ" sz="2400" dirty="0">
                <a:hlinkClick r:id="rId2"/>
              </a:rPr>
              <a:t> zlinskykraj.cz</a:t>
            </a:r>
            <a:endParaRPr lang="cs-CZ" altLang="cs-CZ" sz="24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/>
              <a:t>JUDr. Darina Žmolíková, Ph.D.</a:t>
            </a:r>
          </a:p>
          <a:p>
            <a:pPr marL="361950" indent="-361950">
              <a:buFontTx/>
              <a:buNone/>
              <a:defRPr/>
            </a:pPr>
            <a:r>
              <a:rPr lang="cs-CZ" altLang="cs-CZ" sz="2400" dirty="0"/>
              <a:t>	Tel.  577 043 575, e-mail: </a:t>
            </a:r>
            <a:r>
              <a:rPr lang="cs-CZ" altLang="cs-CZ" sz="2400" dirty="0">
                <a:hlinkClick r:id="rId2"/>
              </a:rPr>
              <a:t>darina.zmolikova@zlinskykraj.cz</a:t>
            </a:r>
            <a:endParaRPr lang="cs-CZ" altLang="cs-CZ" sz="24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/>
              <a:t>Mgr. Kateřina Valentová</a:t>
            </a:r>
          </a:p>
          <a:p>
            <a:pPr marL="361950" indent="-361950">
              <a:buFontTx/>
              <a:buNone/>
              <a:defRPr/>
            </a:pPr>
            <a:r>
              <a:rPr lang="cs-CZ" altLang="cs-CZ" sz="2400" dirty="0"/>
              <a:t>	Tel. 577 043 556, e-mail: </a:t>
            </a:r>
            <a:r>
              <a:rPr lang="cs-CZ" altLang="cs-CZ" sz="2400" dirty="0" err="1">
                <a:hlinkClick r:id="rId4"/>
              </a:rPr>
              <a:t>katerina.valentova</a:t>
            </a:r>
            <a:r>
              <a:rPr lang="cs-CZ" altLang="cs-CZ" sz="2400" dirty="0">
                <a:hlinkClick r:id="rId4"/>
              </a:rPr>
              <a:t>@</a:t>
            </a:r>
            <a:r>
              <a:rPr lang="cs-CZ" altLang="cs-CZ" sz="2400" dirty="0">
                <a:hlinkClick r:id="rId2"/>
              </a:rPr>
              <a:t> zlinskykraj.cz</a:t>
            </a:r>
            <a:endParaRPr lang="cs-CZ" altLang="cs-CZ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2400" b="1" dirty="0"/>
              <a:t>Mgr. Pavla Doupovcová</a:t>
            </a:r>
          </a:p>
          <a:p>
            <a:pPr marL="0" indent="0">
              <a:buNone/>
            </a:pPr>
            <a:r>
              <a:rPr lang="cs-CZ" sz="2400" dirty="0"/>
              <a:t>   Tel. 577 043 576, e-mail: </a:t>
            </a:r>
            <a:r>
              <a:rPr lang="cs-CZ" sz="2400" dirty="0">
                <a:hlinkClick r:id="rId5"/>
              </a:rPr>
              <a:t>pavla.doupovcova@zlinskykraj.cz</a:t>
            </a:r>
            <a:r>
              <a:rPr lang="cs-CZ" sz="2400" dirty="0"/>
              <a:t> 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8F70128-729D-31BD-BDB1-44DD50C61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26774" y="6016818"/>
            <a:ext cx="2743200" cy="525613"/>
          </a:xfrm>
        </p:spPr>
        <p:txBody>
          <a:bodyPr/>
          <a:lstStyle/>
          <a:p>
            <a:fld id="{157D43A2-98E4-B24E-9228-7624BE346F8E}" type="slidenum">
              <a:rPr lang="cs-CZ" sz="2000" smtClean="0"/>
              <a:pPr/>
              <a:t>2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B9C037B4-325A-F5DA-E911-B869756DB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Kontaktní údaje</a:t>
            </a:r>
          </a:p>
        </p:txBody>
      </p:sp>
    </p:spTree>
    <p:extLst>
      <p:ext uri="{BB962C8B-B14F-4D97-AF65-F5344CB8AC3E}">
        <p14:creationId xmlns:p14="http://schemas.microsoft.com/office/powerpoint/2010/main" val="20160561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0BF7FA01-22AC-2D6F-8C12-107863E6D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679352"/>
            <a:ext cx="11264900" cy="48724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400" dirty="0">
                <a:solidFill>
                  <a:srgbClr val="00B050"/>
                </a:solidFill>
                <a:latin typeface="+mj-lt"/>
              </a:rPr>
              <a:t>Prodloužení lhůty z 15 dnů na 25 dnů - § 14 odst. 6 – </a:t>
            </a:r>
            <a:r>
              <a:rPr lang="cs-CZ" sz="2400" dirty="0">
                <a:latin typeface="+mj-lt"/>
              </a:rPr>
              <a:t>závažné důvody (vyhledávání v jiných úřadovnách, konzultace s jiným povinným subjektem atd.)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dirty="0">
                <a:latin typeface="+mj-lt"/>
              </a:rPr>
              <a:t>písm. d) </a:t>
            </a:r>
            <a:r>
              <a:rPr lang="cs-CZ" sz="2400" u="sng" dirty="0">
                <a:latin typeface="+mj-lt"/>
              </a:rPr>
              <a:t>nový důvod</a:t>
            </a:r>
            <a:r>
              <a:rPr lang="cs-CZ" sz="2400" dirty="0">
                <a:latin typeface="+mj-lt"/>
              </a:rPr>
              <a:t> - </a:t>
            </a:r>
            <a:r>
              <a:rPr lang="cs-CZ" sz="2400" b="1" dirty="0">
                <a:solidFill>
                  <a:srgbClr val="FF0000"/>
                </a:solidFill>
                <a:latin typeface="+mj-lt"/>
              </a:rPr>
              <a:t>komunikace s dotčenou osobou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dirty="0">
                <a:latin typeface="+mj-lt"/>
              </a:rPr>
              <a:t>nezbytnost umožnit uplatňování práv osobám, které by mohly být podstatným způsobem dotčeny poskytnutím požadované informace;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u="sng" dirty="0">
                <a:latin typeface="+mj-lt"/>
              </a:rPr>
              <a:t>to neplatí, pokud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>
                <a:latin typeface="+mj-lt"/>
              </a:rPr>
              <a:t>1.</a:t>
            </a:r>
            <a:r>
              <a:rPr lang="cs-CZ" sz="2400" dirty="0">
                <a:latin typeface="+mj-lt"/>
              </a:rPr>
              <a:t> bylo možné výzvu k vyjádření dotčené osobě předat osobně nebo odeslat elektronicky nejpozději pátý den po přijetí žádosti,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>
                <a:latin typeface="+mj-lt"/>
              </a:rPr>
              <a:t>2.</a:t>
            </a:r>
            <a:r>
              <a:rPr lang="cs-CZ" sz="2400" dirty="0">
                <a:latin typeface="+mj-lt"/>
              </a:rPr>
              <a:t> výzva dotčené osobě obsahovala žádost o potvrzení jejího doručení 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400" b="1" dirty="0">
                <a:latin typeface="+mj-lt"/>
              </a:rPr>
              <a:t>3.</a:t>
            </a:r>
            <a:r>
              <a:rPr lang="cs-CZ" sz="2400" dirty="0">
                <a:latin typeface="+mj-lt"/>
              </a:rPr>
              <a:t> nejpozději třetí den po odeslání bylo prokázáno doručení výzvy dotčené osobě, zejména potvrzením přijetí výzvy učiněným způsobem </a:t>
            </a:r>
            <a:br>
              <a:rPr lang="cs-CZ" sz="2400" dirty="0">
                <a:latin typeface="+mj-lt"/>
              </a:rPr>
            </a:br>
            <a:r>
              <a:rPr lang="cs-CZ" sz="2400" dirty="0">
                <a:latin typeface="+mj-lt"/>
              </a:rPr>
              <a:t>pro podání žádosti o informace.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EBD02CB-FEA1-78D0-1EEA-C812F915B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20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97C4EFA2-2FD2-BE18-6D13-3A8980B1A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Prodloužení lhůty</a:t>
            </a:r>
          </a:p>
        </p:txBody>
      </p:sp>
    </p:spTree>
    <p:extLst>
      <p:ext uri="{BB962C8B-B14F-4D97-AF65-F5344CB8AC3E}">
        <p14:creationId xmlns:p14="http://schemas.microsoft.com/office/powerpoint/2010/main" val="2584484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991454D2-543E-9849-6BE1-5DEA2FA69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298714"/>
            <a:ext cx="11557452" cy="5559286"/>
          </a:xfrm>
        </p:spPr>
        <p:txBody>
          <a:bodyPr>
            <a:noAutofit/>
          </a:bodyPr>
          <a:lstStyle/>
          <a:p>
            <a:pPr marL="0" indent="0">
              <a:lnSpc>
                <a:spcPct val="93000"/>
              </a:lnSpc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776538" algn="l"/>
                <a:tab pos="367506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000" dirty="0">
              <a:solidFill>
                <a:srgbClr val="000000"/>
              </a:solidFill>
              <a:latin typeface="+mj-lt"/>
            </a:endParaRPr>
          </a:p>
          <a:p>
            <a:pPr marL="0" indent="0">
              <a:lnSpc>
                <a:spcPct val="93000"/>
              </a:lnSpc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776538" algn="l"/>
                <a:tab pos="367506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000" b="1" dirty="0">
                <a:solidFill>
                  <a:srgbClr val="000000"/>
                </a:solidFill>
                <a:latin typeface="+mj-lt"/>
              </a:rPr>
              <a:t>Čl. 17 Listiny základních práv a svobody   x     čl. 7 a 10 Listiny základních práv a svobod</a:t>
            </a:r>
          </a:p>
          <a:p>
            <a:pPr marL="0" indent="0">
              <a:lnSpc>
                <a:spcPct val="93000"/>
              </a:lnSpc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776538" algn="l"/>
                <a:tab pos="367506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000" dirty="0">
                <a:solidFill>
                  <a:srgbClr val="000000"/>
                </a:solidFill>
                <a:latin typeface="+mj-lt"/>
              </a:rPr>
              <a:t>ochrana vyplývá z </a:t>
            </a:r>
            <a:r>
              <a:rPr lang="cs-CZ" sz="2000" dirty="0">
                <a:solidFill>
                  <a:srgbClr val="008276"/>
                </a:solidFill>
                <a:latin typeface="+mj-lt"/>
              </a:rPr>
              <a:t>§ 8a + § 8b +§8c </a:t>
            </a:r>
            <a:r>
              <a:rPr lang="cs-CZ" sz="2000" dirty="0" err="1">
                <a:solidFill>
                  <a:srgbClr val="008276"/>
                </a:solidFill>
                <a:latin typeface="+mj-lt"/>
              </a:rPr>
              <a:t>InfZ</a:t>
            </a:r>
            <a:r>
              <a:rPr lang="cs-CZ" sz="2000" dirty="0">
                <a:solidFill>
                  <a:srgbClr val="008276"/>
                </a:solidFill>
                <a:latin typeface="+mj-lt"/>
              </a:rPr>
              <a:t> </a:t>
            </a:r>
            <a:r>
              <a:rPr lang="cs-CZ" sz="2000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0" indent="0">
              <a:lnSpc>
                <a:spcPct val="93000"/>
              </a:lnSpc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776538" algn="l"/>
                <a:tab pos="367506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000" dirty="0">
                <a:solidFill>
                  <a:srgbClr val="000000"/>
                </a:solidFill>
                <a:latin typeface="+mj-lt"/>
              </a:rPr>
              <a:t>                                                     </a:t>
            </a:r>
            <a:endParaRPr lang="cs-CZ" sz="2000" dirty="0">
              <a:solidFill>
                <a:srgbClr val="008276"/>
              </a:solidFill>
              <a:latin typeface="+mj-lt"/>
            </a:endParaRPr>
          </a:p>
          <a:p>
            <a:pPr marL="457200" indent="-457200">
              <a:lnSpc>
                <a:spcPct val="93000"/>
              </a:lnSpc>
              <a:buFont typeface="Wingdings" panose="05000000000000000000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000" dirty="0">
                <a:solidFill>
                  <a:srgbClr val="000000"/>
                </a:solidFill>
                <a:latin typeface="+mj-lt"/>
              </a:rPr>
              <a:t>osobní údaje: </a:t>
            </a:r>
            <a:r>
              <a:rPr lang="cs-CZ" sz="2000" b="1" dirty="0">
                <a:solidFill>
                  <a:srgbClr val="000000"/>
                </a:solidFill>
                <a:latin typeface="+mj-lt"/>
              </a:rPr>
              <a:t>GDPR</a:t>
            </a:r>
            <a:r>
              <a:rPr lang="cs-CZ" sz="2000" dirty="0">
                <a:solidFill>
                  <a:srgbClr val="000000"/>
                </a:solidFill>
                <a:latin typeface="+mj-lt"/>
              </a:rPr>
              <a:t> + zákon č. 110/2019 Sb., o zpracování osobních údajů</a:t>
            </a:r>
          </a:p>
          <a:p>
            <a:pPr marL="457200" indent="-457200">
              <a:lnSpc>
                <a:spcPct val="93000"/>
              </a:lnSpc>
              <a:buFont typeface="Wingdings" panose="05000000000000000000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000" dirty="0">
                <a:solidFill>
                  <a:srgbClr val="000000"/>
                </a:solidFill>
                <a:latin typeface="+mj-lt"/>
              </a:rPr>
              <a:t>ostatní informace týkající se osobnosti, projevů osobní povahy, soukromí fyzické osoby: </a:t>
            </a:r>
            <a:r>
              <a:rPr lang="cs-CZ" sz="2000" b="1" dirty="0">
                <a:solidFill>
                  <a:srgbClr val="000000"/>
                </a:solidFill>
                <a:latin typeface="+mj-lt"/>
              </a:rPr>
              <a:t>občanský zákoník </a:t>
            </a:r>
          </a:p>
          <a:p>
            <a:pPr marL="457200" indent="-457200">
              <a:lnSpc>
                <a:spcPct val="93000"/>
              </a:lnSpc>
              <a:buFont typeface="Wingdings" panose="05000000000000000000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000" b="1" dirty="0">
              <a:solidFill>
                <a:srgbClr val="000000"/>
              </a:solidFill>
              <a:latin typeface="+mj-lt"/>
            </a:endParaRPr>
          </a:p>
          <a:p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790D8182-B77D-44F8-C726-CC4A65AD0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2399" y="5951387"/>
            <a:ext cx="2937079" cy="793362"/>
          </a:xfrm>
        </p:spPr>
        <p:txBody>
          <a:bodyPr/>
          <a:lstStyle/>
          <a:p>
            <a:fld id="{157D43A2-98E4-B24E-9228-7624BE346F8E}" type="slidenum">
              <a:rPr lang="cs-CZ" sz="2000" smtClean="0"/>
              <a:pPr/>
              <a:t>21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DD966D3-6DEA-5420-2724-9ACE49D31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Ochrana soukromí</a:t>
            </a:r>
          </a:p>
        </p:txBody>
      </p:sp>
    </p:spTree>
    <p:extLst>
      <p:ext uri="{BB962C8B-B14F-4D97-AF65-F5344CB8AC3E}">
        <p14:creationId xmlns:p14="http://schemas.microsoft.com/office/powerpoint/2010/main" val="714205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4604F130-AE22-6708-D4C1-8775498CC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679352"/>
            <a:ext cx="11264900" cy="481125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600" dirty="0">
                <a:latin typeface="+mj-lt"/>
              </a:rPr>
              <a:t>O osobní údaj se jedná tehdy, pokud je na základě něho možné konkrétní osobu určit nebo kontaktovat. (čj. 9 As 34/2008-68 ze dne 12. 2. 2009)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600" dirty="0">
                <a:latin typeface="+mj-lt"/>
              </a:rPr>
              <a:t> Nejedná se pouze o identifikační údaje, ale skutečně o všechny, byť zdánlivě banální či nekonkrétní skutečnosti a informace, které se týkají přímo či nepřímo určené nebo určitelné fyzické osoby. Jinými slovy pokud je osoba, která informací disponuje, schopna ji přiřadit ke konkrétnímu člověku, potom se o osobní údaj jedná. (čj. 4 As 132/2013-29 ze dne 27. 2. 2014)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600" dirty="0">
                <a:latin typeface="+mj-lt"/>
              </a:rPr>
              <a:t> Jméno a příjmení není osobní údaj, není-li na jejich základě subjekt údajů určený, resp. určitelný.  (čj. 1 As 98/2008-145 ze dne 29. 7. 2009, </a:t>
            </a:r>
            <a:r>
              <a:rPr lang="cs-CZ" sz="2600" dirty="0" err="1">
                <a:latin typeface="+mj-lt"/>
              </a:rPr>
              <a:t>publ</a:t>
            </a:r>
            <a:r>
              <a:rPr lang="cs-CZ" sz="2600" dirty="0">
                <a:latin typeface="+mj-lt"/>
              </a:rPr>
              <a:t>. pod č. 1944/2009 Sb. NSS)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600" dirty="0">
                <a:latin typeface="+mj-lt"/>
              </a:rPr>
              <a:t>Registrační značka silničního vozidla, jehož vlastníkem či provozovatelem je FO, je osobním údajem. (čj. 1 As 387/2019-56 ze dne 13. 8. 2020)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499850D6-9CB7-BF1A-66B1-850549907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22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6CE1B0DD-87F7-E87A-952E-6EC12A961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>
                <a:solidFill>
                  <a:srgbClr val="000000"/>
                </a:solidFill>
                <a:latin typeface="+mj-lt"/>
              </a:rPr>
              <a:t>Co je osobní údaj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60672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FBA172-E705-9EB7-D85D-005B45A99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298714"/>
            <a:ext cx="11264900" cy="5559286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200" dirty="0"/>
              <a:t>vyhledání informací, které nelze poskytnout</a:t>
            </a:r>
            <a:endParaRPr lang="cs-CZ" sz="22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2200" dirty="0">
                <a:solidFill>
                  <a:srgbClr val="00827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Dostatečnou ochranou chráněných informací je jejich znečitelnění.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cs-CZ" sz="2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Judikatura:</a:t>
            </a:r>
            <a:r>
              <a:rPr lang="cs-CZ" sz="2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čj. 5 As 76/2014-25 ze dne 31. 7. 2014, čj. 7 A 3/2002 ze dne 14. 1. 2014, 10 As 440/2019-35 ze dne 16. 4. 2020, 9 As 198/2018 ze dne 21.8.2018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cs-CZ" sz="22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cs-CZ" sz="2200" b="1" u="sng" dirty="0">
                <a:cs typeface="Times New Roman" panose="02020603050405020304" pitchFamily="18" charset="0"/>
              </a:rPr>
              <a:t>Zjednodušená anonymizace</a:t>
            </a:r>
          </a:p>
          <a:p>
            <a:pPr marL="0" indent="0">
              <a:buNone/>
            </a:pPr>
            <a:r>
              <a:rPr lang="cs-CZ" sz="2200" dirty="0"/>
              <a:t>§ 15 odst. 3</a:t>
            </a:r>
          </a:p>
          <a:p>
            <a:pPr marL="0" indent="0" algn="just">
              <a:buNone/>
            </a:pPr>
            <a:r>
              <a:rPr lang="cs-CZ" sz="2200" dirty="0"/>
              <a:t>Pokud povinný subjekt poskytuje informaci formou kopie dokumentu, z něhož vyloučil pouze osobní údaje nebo informace, které jsou bankovním nebo obchodním tajemstvím a které získal při postupech podle správního, daňového nebo kontrolního řádu, nemusí vydat rozhodnutí o odmítnutí žádosti. Sdělí-li žadatel v podané žádosti anebo do 15 dnů ode dne doručení požadované informace způsobem stanoveným tímto zákonem pro podání písemné žádosti </a:t>
            </a:r>
            <a:br>
              <a:rPr lang="cs-CZ" sz="2200" dirty="0"/>
            </a:br>
            <a:r>
              <a:rPr lang="cs-CZ" sz="2200" dirty="0"/>
              <a:t>o informace povinnému subjektu, že trvá na vydání rozhodnutí o odmítnutí žádosti v rozsahu vymezených osobních údajů nebo bankovního anebo obchodního tajemství, povinný subjekt jej vydá ve lhůtě pro vyřízení žádosti anebo do 15 dnů ode dne doručení sdělení žadatele.</a:t>
            </a:r>
          </a:p>
          <a:p>
            <a:pPr marL="0" indent="0">
              <a:buNone/>
            </a:pPr>
            <a:endParaRPr lang="cs-CZ" sz="22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1600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BDF0CD9-0DC5-84C2-EEC0-377D690E8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2400" y="5951387"/>
            <a:ext cx="2979024" cy="525613"/>
          </a:xfrm>
        </p:spPr>
        <p:txBody>
          <a:bodyPr/>
          <a:lstStyle/>
          <a:p>
            <a:fld id="{157D43A2-98E4-B24E-9228-7624BE346F8E}" type="slidenum">
              <a:rPr lang="cs-CZ" sz="2000" smtClean="0"/>
              <a:pPr/>
              <a:t>23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24293BF7-4FC5-F1D2-813B-B9A7FB356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Anonymizace</a:t>
            </a:r>
          </a:p>
        </p:txBody>
      </p:sp>
    </p:spTree>
    <p:extLst>
      <p:ext uri="{BB962C8B-B14F-4D97-AF65-F5344CB8AC3E}">
        <p14:creationId xmlns:p14="http://schemas.microsoft.com/office/powerpoint/2010/main" val="456397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DC84036D-50DE-290C-B725-C246F45A3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298714"/>
            <a:ext cx="11330950" cy="5559286"/>
          </a:xfrm>
        </p:spPr>
        <p:txBody>
          <a:bodyPr>
            <a:normAutofit fontScale="85000" lnSpcReduction="20000"/>
          </a:bodyPr>
          <a:lstStyle/>
          <a:p>
            <a:pPr algn="l">
              <a:buFont typeface="Wingdings" panose="05000000000000000000" pitchFamily="2" charset="2"/>
              <a:buChar char="Ø"/>
            </a:pPr>
            <a:r>
              <a:rPr lang="cs-CZ" sz="2400" dirty="0">
                <a:latin typeface="+mj-lt"/>
              </a:rPr>
              <a:t>Při poskytování informací je nutné </a:t>
            </a:r>
            <a:r>
              <a:rPr lang="cs-CZ" sz="2400" b="1" i="0" u="none" strike="noStrike" baseline="0" dirty="0">
                <a:latin typeface="+mj-lt"/>
              </a:rPr>
              <a:t>určení dotčených osob; 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pl-PL" sz="2400" i="0" u="none" strike="noStrike" baseline="0" dirty="0">
                <a:latin typeface="+mj-lt"/>
              </a:rPr>
              <a:t>nejčastěji v souvislosti s pokytováním </a:t>
            </a:r>
            <a:r>
              <a:rPr lang="pl-PL" sz="2400" i="0" u="sng" strike="noStrike" baseline="0" dirty="0">
                <a:latin typeface="+mj-lt"/>
              </a:rPr>
              <a:t>informací o platech </a:t>
            </a:r>
            <a:r>
              <a:rPr lang="pl-PL" sz="2400" i="0" u="none" strike="noStrike" baseline="0" dirty="0">
                <a:latin typeface="+mj-lt"/>
              </a:rPr>
              <a:t>a </a:t>
            </a:r>
            <a:r>
              <a:rPr lang="pl-PL" sz="2400" i="0" u="sng" strike="noStrike" baseline="0" dirty="0">
                <a:latin typeface="+mj-lt"/>
              </a:rPr>
              <a:t>osobních údajích</a:t>
            </a:r>
            <a:endParaRPr lang="cs-CZ" sz="2400" b="1" i="0" u="sng" strike="noStrike" baseline="0" dirty="0">
              <a:latin typeface="+mj-lt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400" b="1" i="0" u="none" strike="noStrike" baseline="0" dirty="0">
                <a:solidFill>
                  <a:srgbClr val="006666"/>
                </a:solidFill>
                <a:latin typeface="+mj-lt"/>
              </a:rPr>
              <a:t>Dotčené osoby je třeba „zapojit“ do vyřizování žádostí o informace, které se jich týkají</a:t>
            </a:r>
          </a:p>
          <a:p>
            <a:pPr marL="0" indent="0" algn="l">
              <a:buNone/>
            </a:pPr>
            <a:r>
              <a:rPr lang="cs-CZ" sz="2400" b="0" i="0" u="none" strike="noStrike" baseline="0" dirty="0">
                <a:solidFill>
                  <a:srgbClr val="000000"/>
                </a:solidFill>
                <a:latin typeface="+mj-lt"/>
              </a:rPr>
              <a:t>	(srov. </a:t>
            </a:r>
            <a:r>
              <a:rPr lang="cs-CZ" sz="2400" i="0" u="none" strike="noStrike" baseline="0" dirty="0">
                <a:solidFill>
                  <a:srgbClr val="000000"/>
                </a:solidFill>
                <a:latin typeface="+mj-lt"/>
              </a:rPr>
              <a:t>zejm. j</a:t>
            </a:r>
            <a:r>
              <a:rPr lang="cs-CZ" sz="2400" dirty="0">
                <a:latin typeface="+mj-lt"/>
              </a:rPr>
              <a:t>udikaturu: čj. </a:t>
            </a:r>
            <a:r>
              <a:rPr lang="cs-CZ" sz="2400" i="0" u="none" strike="noStrike" baseline="0" dirty="0">
                <a:latin typeface="+mj-lt"/>
              </a:rPr>
              <a:t>8 As 55/2012)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400" i="0" u="none" strike="noStrike" baseline="0" dirty="0">
                <a:latin typeface="+mj-lt"/>
              </a:rPr>
              <a:t>Dotčená osoba – osoba, jíž se týkají požadované informace</a:t>
            </a:r>
          </a:p>
          <a:p>
            <a:pPr marL="0" indent="0" algn="l">
              <a:buNone/>
            </a:pPr>
            <a:endParaRPr lang="cs-CZ" sz="2400" i="0" u="none" strike="noStrike" baseline="0" dirty="0">
              <a:latin typeface="+mj-lt"/>
            </a:endParaRP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400" b="1" i="0" dirty="0">
                <a:solidFill>
                  <a:srgbClr val="202020"/>
                </a:solidFill>
                <a:effectLst/>
                <a:latin typeface="Arial" panose="020B0604020202020204" pitchFamily="34" charset="0"/>
              </a:rPr>
              <a:t>Okruh osob s nimiž PS jedná </a:t>
            </a:r>
          </a:p>
          <a:p>
            <a:pPr lvl="2"/>
            <a:r>
              <a:rPr lang="cs-CZ" sz="2400" i="0" dirty="0">
                <a:solidFill>
                  <a:srgbClr val="202020"/>
                </a:solidFill>
                <a:effectLst/>
                <a:latin typeface="Arial" panose="020B0604020202020204" pitchFamily="34" charset="0"/>
              </a:rPr>
              <a:t>Žadatel</a:t>
            </a:r>
          </a:p>
          <a:p>
            <a:pPr lvl="2" algn="just"/>
            <a:r>
              <a:rPr lang="cs-CZ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Ostatní osoby, které by mohly být poskytnutím informace dotčeny (např. osoby, kterých se poskytnutá informace týká a jež by mohly být dotčeny ve svém právu na informační sebeurčení), mají práva plynoucí </a:t>
            </a:r>
            <a:r>
              <a:rPr lang="cs-CZ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ze základních zásad činnosti správních orgánů</a:t>
            </a:r>
            <a:r>
              <a:rPr lang="cs-CZ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V daném kontextu se na ně tedy vztahuje především ustanovení § 4 odst. 4 správního řádu, podle něhož </a:t>
            </a:r>
            <a:r>
              <a:rPr lang="cs-CZ" sz="2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správní orgán umožní dotčeným osobám uplatňovat jejich práva a oprávněné zájmy</a:t>
            </a:r>
            <a:r>
              <a:rPr lang="cs-CZ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Z uvedeného ustanovení vyplývá především povinnost povinného subjektu </a:t>
            </a:r>
            <a:r>
              <a:rPr lang="cs-CZ" sz="24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informovat bez zbytečného prodlení tyto osoby</a:t>
            </a:r>
            <a:r>
              <a:rPr lang="cs-CZ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že hodlá poskytnout informace, které se jich mohou dotknout, a právo potenciálně dotčených osob se k tomu vyjádřit. Je pak na povinném subjektu, aby případné vyjádření takových osob reflektoval a vyvodil z něho eventuálně důsledky pro svůj další postup. Komunikace mezi povinným subjektem a dotyčnou osobou má probíhat tak, aby zásadně nebylo ohroženo vyřízení žádosti o poskytnutí informace v zákonem stanovených lhůtách (§ 14 a 15 zákona o svobodném přístupu k informacím).</a:t>
            </a:r>
            <a:endParaRPr lang="cs-CZ" sz="24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46FB79DA-B68A-3801-03E2-1057133F1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2399" y="5951387"/>
            <a:ext cx="3037747" cy="810140"/>
          </a:xfrm>
        </p:spPr>
        <p:txBody>
          <a:bodyPr/>
          <a:lstStyle/>
          <a:p>
            <a:fld id="{157D43A2-98E4-B24E-9228-7624BE346F8E}" type="slidenum">
              <a:rPr lang="cs-CZ" sz="2000" smtClean="0"/>
              <a:pPr/>
              <a:t>24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46CF7514-393C-49D5-4CEB-9AB98826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Dotčené osoby</a:t>
            </a:r>
          </a:p>
        </p:txBody>
      </p:sp>
    </p:spTree>
    <p:extLst>
      <p:ext uri="{BB962C8B-B14F-4D97-AF65-F5344CB8AC3E}">
        <p14:creationId xmlns:p14="http://schemas.microsoft.com/office/powerpoint/2010/main" val="2969276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8588EEB6-F266-224B-5A2B-646473C06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b="0" i="0" u="none" strike="noStrike" baseline="0" dirty="0">
                <a:latin typeface="+mj-lt"/>
              </a:rPr>
              <a:t>Jak jednat s dotčenými osobami?</a:t>
            </a:r>
          </a:p>
          <a:p>
            <a:pPr marL="0" indent="0">
              <a:buNone/>
            </a:pPr>
            <a:endParaRPr lang="pl-PL" sz="2400" b="0" i="0" u="none" strike="noStrike" baseline="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pl-PL" b="1" i="0" u="none" strike="noStrike" baseline="0" dirty="0">
                <a:latin typeface="+mj-lt"/>
              </a:rPr>
              <a:t>Zjistit a identifikovat do spisu (seznam)</a:t>
            </a:r>
            <a:endParaRPr lang="pl-PL" i="0" u="none" strike="noStrike" baseline="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b="1" i="0" u="none" strike="noStrike" baseline="0" dirty="0">
                <a:latin typeface="+mj-lt"/>
              </a:rPr>
              <a:t>Vyzvat k vyjádření se k žádosti (vyjádření doložit do spisu)</a:t>
            </a:r>
            <a:r>
              <a:rPr lang="cs-CZ" b="0" i="0" u="none" strike="noStrike" baseline="0" dirty="0">
                <a:latin typeface="+mj-lt"/>
              </a:rPr>
              <a:t>: Nejde o získání souhlasu s poskytnutím informace, ale o informování dotčené osoby o žádosti a o poskytnutí možnosti jakkoli reagovat (např. argumentovat „proti“ žadateli); (NSS –</a:t>
            </a:r>
            <a:r>
              <a:rPr lang="cs-CZ" b="0" i="1" u="none" strike="noStrike" baseline="0" dirty="0">
                <a:latin typeface="+mj-lt"/>
              </a:rPr>
              <a:t>formu výzvy je nutné volit tak, aby bylo možné co nejvíce zachovat rychlost vyřízení žádosti); </a:t>
            </a:r>
            <a:r>
              <a:rPr lang="cs-CZ" b="0" i="0" u="none" strike="noStrike" baseline="0" dirty="0">
                <a:latin typeface="+mj-lt"/>
              </a:rPr>
              <a:t>případný nesouhlas není automaticky důvodem pro odmítnutí žádosti (srov. </a:t>
            </a:r>
            <a:r>
              <a:rPr lang="cs-CZ" b="1" i="0" u="none" strike="noStrike" baseline="0" dirty="0">
                <a:latin typeface="+mj-lt"/>
              </a:rPr>
              <a:t>10 A 77/2019, b. 47</a:t>
            </a:r>
            <a:r>
              <a:rPr lang="cs-CZ" b="0" i="0" u="none" strike="noStrike" baseline="0" dirty="0">
                <a:latin typeface="+mj-lt"/>
              </a:rPr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b="1" i="0" u="none" strike="noStrike" baseline="0" dirty="0">
                <a:latin typeface="+mj-lt"/>
              </a:rPr>
              <a:t>Zaslat vyrozumění o způsobu vyřízení žádosti</a:t>
            </a:r>
            <a:endParaRPr lang="cs-CZ" b="0" i="0" u="none" strike="noStrike" baseline="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b="0" i="0" u="none" strike="noStrike" baseline="0" dirty="0">
                <a:latin typeface="+mj-lt"/>
              </a:rPr>
              <a:t>Vydáním rozhodnutí se tyto osoby stávají </a:t>
            </a:r>
            <a:r>
              <a:rPr lang="cs-CZ" b="1" i="0" u="none" strike="noStrike" baseline="0" dirty="0">
                <a:latin typeface="+mj-lt"/>
              </a:rPr>
              <a:t>účastníky řízení ve smyslu § 27 odst. 2 správního řádu </a:t>
            </a:r>
            <a:r>
              <a:rPr lang="cs-CZ" b="0" i="0" u="none" strike="noStrike" baseline="0" dirty="0">
                <a:latin typeface="+mj-lt"/>
              </a:rPr>
              <a:t>(rozhodnutí jim musí být oznámeno)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00E4CF6-1F2B-46AC-C7FE-A0DFDFDB3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25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BD82D754-CAE0-1170-3A7A-2ACFBEC98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Dotčené osoby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6952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22026" y="1298713"/>
            <a:ext cx="11577908" cy="55592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Novela </a:t>
            </a:r>
            <a:r>
              <a:rPr lang="cs-CZ" sz="2400" dirty="0" err="1"/>
              <a:t>InfZ</a:t>
            </a:r>
            <a:r>
              <a:rPr lang="cs-CZ" sz="2400" dirty="0"/>
              <a:t> č. 241/2022 Sb. účinná od 1.1.2023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24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cs-CZ" sz="2400" dirty="0"/>
              <a:t>Zjednodušení - „snadnější“ zpřístupňování informací o čelních představitelích povinných subjektů a „přísnější“ posuzování podmínek zpřístupnění u osob stojících na nižších organizačních stupních u povinného subjektu.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prstClr val="black"/>
                </a:solidFill>
              </a:rPr>
              <a:t>Dvě skupiny příjemců veřejných prostředků (příjmu ze závislé činnosti nebo funkčních požitků) - § 8c</a:t>
            </a:r>
          </a:p>
          <a:p>
            <a:pPr marL="687388" lvl="0" indent="-285750"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prstClr val="black"/>
                </a:solidFill>
              </a:rPr>
              <a:t> </a:t>
            </a:r>
            <a:r>
              <a:rPr lang="cs-CZ" sz="2400" b="1" dirty="0">
                <a:solidFill>
                  <a:prstClr val="black"/>
                </a:solidFill>
              </a:rPr>
              <a:t>vedoucí pracovníci, </a:t>
            </a:r>
            <a:r>
              <a:rPr lang="cs-CZ" sz="2400" dirty="0">
                <a:solidFill>
                  <a:prstClr val="black"/>
                </a:solidFill>
              </a:rPr>
              <a:t>na které se vztahují povinnosti podle zákona o střetu zájmů, členové statutárního, řídícího, dozorčího nebo kontrolního orgánu   žadatel neprokazuje veřejný zájem, </a:t>
            </a:r>
            <a:r>
              <a:rPr lang="cs-CZ" sz="2400" b="1" dirty="0">
                <a:solidFill>
                  <a:prstClr val="black"/>
                </a:solidFill>
              </a:rPr>
              <a:t>informace o příjmu se poskytují bez dalšího</a:t>
            </a:r>
          </a:p>
          <a:p>
            <a:pPr marL="687388" lvl="0" indent="-285750"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prstClr val="black"/>
                </a:solidFill>
              </a:rPr>
              <a:t> </a:t>
            </a:r>
            <a:r>
              <a:rPr lang="cs-CZ" sz="2400" b="1" dirty="0">
                <a:solidFill>
                  <a:prstClr val="black"/>
                </a:solidFill>
              </a:rPr>
              <a:t>ostatní příjemci </a:t>
            </a:r>
            <a:r>
              <a:rPr lang="cs-CZ" sz="2400" dirty="0">
                <a:solidFill>
                  <a:prstClr val="black"/>
                </a:solidFill>
              </a:rPr>
              <a:t>žadatel musí prokázat </a:t>
            </a:r>
            <a:r>
              <a:rPr lang="cs-CZ" sz="2400" b="1" dirty="0">
                <a:solidFill>
                  <a:prstClr val="black"/>
                </a:solidFill>
              </a:rPr>
              <a:t>veřejný zájem </a:t>
            </a:r>
            <a:r>
              <a:rPr lang="cs-CZ" sz="2400" dirty="0">
                <a:solidFill>
                  <a:prstClr val="black"/>
                </a:solidFill>
              </a:rPr>
              <a:t>na poskytnutí informace o výši příjmu této osoby a tento zájem v jednotlivém případě musí převažovat nad zájmem na ochraně informace </a:t>
            </a:r>
            <a:r>
              <a:rPr lang="cs-CZ" sz="2400" b="1" dirty="0">
                <a:solidFill>
                  <a:prstClr val="black"/>
                </a:solidFill>
              </a:rPr>
              <a:t>(provádí se tzv. test proporcionality, resp. platový test)</a:t>
            </a:r>
          </a:p>
          <a:p>
            <a:pPr marL="687388" lvl="0" indent="-285750">
              <a:buFont typeface="Wingdings" panose="05000000000000000000" pitchFamily="2" charset="2"/>
              <a:buChar char="Ø"/>
            </a:pPr>
            <a:endParaRPr lang="cs-CZ" sz="2400" b="1" dirty="0">
              <a:solidFill>
                <a:prstClr val="black"/>
              </a:solidFill>
            </a:endParaRPr>
          </a:p>
          <a:p>
            <a:pPr marL="401638" lvl="0" indent="0">
              <a:buNone/>
            </a:pPr>
            <a:r>
              <a:rPr lang="cs-CZ" sz="2400" dirty="0">
                <a:solidFill>
                  <a:prstClr val="black"/>
                </a:solidFill>
              </a:rPr>
              <a:t> </a:t>
            </a:r>
            <a:endParaRPr lang="cs-CZ" sz="24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>
          <a:xfrm>
            <a:off x="9042399" y="5951387"/>
            <a:ext cx="2957535" cy="784973"/>
          </a:xfrm>
        </p:spPr>
        <p:txBody>
          <a:bodyPr/>
          <a:lstStyle/>
          <a:p>
            <a:fld id="{157D43A2-98E4-B24E-9228-7624BE346F8E}" type="slidenum">
              <a:rPr lang="cs-CZ" sz="2000" smtClean="0"/>
              <a:pPr/>
              <a:t>26</a:t>
            </a:fld>
            <a:endParaRPr lang="cs-CZ" sz="2000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Informování o příjmech</a:t>
            </a:r>
          </a:p>
        </p:txBody>
      </p:sp>
    </p:spTree>
    <p:extLst>
      <p:ext uri="{BB962C8B-B14F-4D97-AF65-F5344CB8AC3E}">
        <p14:creationId xmlns:p14="http://schemas.microsoft.com/office/powerpoint/2010/main" val="26916555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7D379621-3250-665E-43E7-3FDF8202E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947" y="1298714"/>
            <a:ext cx="11999053" cy="55592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000" dirty="0"/>
          </a:p>
          <a:p>
            <a:pPr marL="0" indent="0">
              <a:buNone/>
            </a:pPr>
            <a:r>
              <a:rPr lang="cs-CZ" sz="3000" dirty="0"/>
              <a:t>Jaké informace se poskytují:</a:t>
            </a:r>
          </a:p>
          <a:p>
            <a:pPr marL="0" indent="0">
              <a:buNone/>
            </a:pPr>
            <a:endParaRPr lang="cs-CZ" sz="3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3000" dirty="0"/>
              <a:t> jméno, příjmení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3000" dirty="0"/>
              <a:t> funkční, pracovní či jiné obdobné zařazení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3000" dirty="0"/>
              <a:t> výše veřejných prostředků (před zdaněním a dalšími povinnými odvody)</a:t>
            </a:r>
            <a:br>
              <a:rPr lang="cs-CZ" sz="3000" dirty="0"/>
            </a:br>
            <a:endParaRPr lang="cs-CZ" sz="3000" dirty="0"/>
          </a:p>
          <a:p>
            <a:pPr marL="0" lvl="1" indent="0">
              <a:buNone/>
            </a:pPr>
            <a:r>
              <a:rPr lang="cs-CZ" sz="3000" dirty="0"/>
              <a:t>Poskytnuté informace o příjmech se </a:t>
            </a:r>
            <a:r>
              <a:rPr lang="cs-CZ" sz="3000" b="1" dirty="0">
                <a:solidFill>
                  <a:srgbClr val="FF0000"/>
                </a:solidFill>
              </a:rPr>
              <a:t>nezveřejňují </a:t>
            </a:r>
            <a:r>
              <a:rPr lang="cs-CZ" sz="3000" dirty="0"/>
              <a:t>(ani dobrovolně) způsobem umožňujícím dálkový přístup (§ 8c odst. 2).</a:t>
            </a:r>
          </a:p>
          <a:p>
            <a:pPr marL="401638" lvl="0" indent="0">
              <a:buNone/>
            </a:pPr>
            <a:endParaRPr lang="cs-CZ" sz="8000" b="1" dirty="0">
              <a:solidFill>
                <a:prstClr val="black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800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800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800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16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8ED6927-6C68-07E4-EDF3-15511CCBE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27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12636F2-4891-E5D5-448E-A9982352D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Postup poskytování informací o platech</a:t>
            </a:r>
          </a:p>
        </p:txBody>
      </p:sp>
    </p:spTree>
    <p:extLst>
      <p:ext uri="{BB962C8B-B14F-4D97-AF65-F5344CB8AC3E}">
        <p14:creationId xmlns:p14="http://schemas.microsoft.com/office/powerpoint/2010/main" val="7215602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19FFA85A-B32D-B5F0-E19B-8BF8AAA13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679352"/>
            <a:ext cx="11264900" cy="5178647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cs-CZ" sz="8000" dirty="0">
                <a:latin typeface="+mj-lt"/>
              </a:rPr>
              <a:t>Hodlá-li povinný subjekt informace poskytnout:</a:t>
            </a:r>
          </a:p>
          <a:p>
            <a:pPr marL="0" indent="0">
              <a:lnSpc>
                <a:spcPct val="100000"/>
              </a:lnSpc>
              <a:buNone/>
            </a:pPr>
            <a:endParaRPr lang="cs-CZ" sz="8000" dirty="0">
              <a:latin typeface="+mj-lt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8000" dirty="0">
                <a:latin typeface="+mj-lt"/>
              </a:rPr>
              <a:t>povinnost </a:t>
            </a:r>
            <a:r>
              <a:rPr lang="cs-CZ" sz="8000" b="1" dirty="0">
                <a:latin typeface="+mj-lt"/>
              </a:rPr>
              <a:t>informovat osoby</a:t>
            </a:r>
            <a:r>
              <a:rPr lang="cs-CZ" sz="8000" dirty="0">
                <a:latin typeface="+mj-lt"/>
              </a:rPr>
              <a:t>, které by mohly být poskytnutím informace </a:t>
            </a:r>
            <a:r>
              <a:rPr lang="cs-CZ" sz="8000" b="1" dirty="0">
                <a:latin typeface="+mj-lt"/>
              </a:rPr>
              <a:t>dotčeny</a:t>
            </a:r>
            <a:r>
              <a:rPr lang="cs-CZ" sz="8000" dirty="0">
                <a:latin typeface="+mj-lt"/>
              </a:rPr>
              <a:t> na svém právu na informační sebeurčení (viz – dotčené osoby - 4 odst. 4 správního řádu).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cs-CZ" sz="8000" dirty="0">
              <a:latin typeface="+mj-lt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8000" b="1" dirty="0">
                <a:latin typeface="+mj-lt"/>
              </a:rPr>
              <a:t>poskytnutí informací na žádost </a:t>
            </a:r>
            <a:r>
              <a:rPr lang="cs-CZ" sz="8000" dirty="0">
                <a:latin typeface="+mj-lt"/>
              </a:rPr>
              <a:t>= faktický úkon povinného subjektu (zásah dle § 82 s. ř. s.)     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8000" dirty="0">
                <a:latin typeface="+mj-lt"/>
              </a:rPr>
              <a:t>ochrana = zásahová žaloba „dotčené osoby“ dle § 4 odst. 4 SŘ ( dotčená osoba = subjekt údajů)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cs-CZ" sz="8000" dirty="0">
              <a:latin typeface="+mj-lt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8000" b="1" dirty="0">
                <a:latin typeface="+mj-lt"/>
              </a:rPr>
              <a:t>neposkytnutí informací </a:t>
            </a:r>
            <a:r>
              <a:rPr lang="cs-CZ" sz="8000" dirty="0">
                <a:latin typeface="+mj-lt"/>
              </a:rPr>
              <a:t>= správní rozhodnutí - vydáním rozhodnutí o odmítnutí: dotčená osoba - účastník řízení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8000" dirty="0">
                <a:latin typeface="+mj-lt"/>
              </a:rPr>
              <a:t>Ochrana = odvolání účastníka řízení (odvolat se může žadatel nebo „dotčená osoba“ dle § 27 odst. 2 SŘ: </a:t>
            </a:r>
            <a:r>
              <a:rPr lang="cs-CZ" sz="8000" b="0" i="0" dirty="0">
                <a:solidFill>
                  <a:srgbClr val="000000"/>
                </a:solidFill>
                <a:effectLst/>
                <a:latin typeface="+mj-lt"/>
              </a:rPr>
              <a:t>Účastníky jsou též další dotčené osoby, pokud mohou být rozhodnutím přímo dotčeny ve svých právech nebo povinnostech.</a:t>
            </a:r>
            <a:r>
              <a:rPr lang="cs-CZ" sz="8000" dirty="0">
                <a:latin typeface="+mj-lt"/>
              </a:rPr>
              <a:t>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cs-CZ" sz="8000" dirty="0">
              <a:latin typeface="+mj-lt"/>
            </a:endParaRPr>
          </a:p>
          <a:p>
            <a:pPr>
              <a:lnSpc>
                <a:spcPct val="93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8000" dirty="0">
                <a:latin typeface="+mj-lt"/>
              </a:rPr>
              <a:t>opomenutí účastenství = podstatná vada řízení způsobující nezákonné rozhodnutí</a:t>
            </a:r>
            <a:r>
              <a:rPr lang="cs-CZ" sz="8000" b="1" dirty="0">
                <a:latin typeface="+mj-lt"/>
              </a:rPr>
              <a:t>  (Judikatura:</a:t>
            </a:r>
            <a:r>
              <a:rPr lang="cs-CZ" sz="8000" dirty="0">
                <a:latin typeface="+mj-lt"/>
              </a:rPr>
              <a:t> čj. 8 As 55/2012 ze dne 14.10.2014)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6833072-4B7B-BE7D-A9A3-49B814935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28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1D0BA3A6-2A67-CCF1-1DB9-4E1F7902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Postup poskytování informací o platech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59562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5EEA06D-C6FB-372C-95D5-730F5A12A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5 odst. 1 písm. f) </a:t>
            </a:r>
            <a:r>
              <a:rPr lang="cs-CZ" sz="24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InfZ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Každý povinný subjekt má povinnost zveřejnit výroční zprávu za předcházející kalendářní rok o své činnosti v oblasti poskytování informací (§ 18) </a:t>
            </a:r>
            <a:r>
              <a:rPr lang="cs-CZ" sz="24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nebo odkaz na údaje zveřejněné postupem podle § 18 odst. 2 v centrálním registru výročních zpráv v oblasti poskytování informací (dále jen „centrální registr“)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400" kern="1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§ 18 nový odst. 2 </a:t>
            </a:r>
            <a:r>
              <a:rPr lang="cs-CZ" sz="2400" kern="1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InfZ</a:t>
            </a:r>
            <a:endParaRPr lang="cs-CZ" sz="2400" kern="1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400" kern="1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Povinnost</a:t>
            </a:r>
            <a:r>
              <a:rPr lang="cs-CZ" sz="2400" kern="100" dirty="0">
                <a:solidFill>
                  <a:srgbClr val="FF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cs-CZ" sz="2400" kern="1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zveřejnit výroční zprávu lze splnit zveřejněním údajů podle odstavce 1 ve lhůtě podle odstavce 1 prostřednictvím </a:t>
            </a:r>
            <a:r>
              <a:rPr lang="cs-CZ" sz="2400" kern="100" dirty="0">
                <a:solidFill>
                  <a:srgbClr val="FF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centrálního registru</a:t>
            </a:r>
            <a:r>
              <a:rPr lang="cs-CZ" sz="2400" kern="1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54BC7142-B38B-8F7B-E464-C8BE85557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29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399684B1-5AFE-C784-EF71-0631DDA8E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Změna od 1. 1. 2024 (novela </a:t>
            </a:r>
            <a:r>
              <a:rPr lang="cs-CZ" dirty="0" err="1">
                <a:latin typeface="+mj-lt"/>
              </a:rPr>
              <a:t>InfZ</a:t>
            </a:r>
            <a:r>
              <a:rPr lang="cs-CZ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9505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4EDD5B06-03D0-DF0E-648B-7F761AC3D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cs-CZ" sz="2400" dirty="0"/>
              <a:t> na základě vnitřní normy činí kontrolu výkonu přenesené působnosti na úseku poskytování informací bez ohledu na věcnou stránku žádosti – Odbor právní a Krajský živnostenský úřad</a:t>
            </a:r>
          </a:p>
          <a:p>
            <a:pPr algn="just">
              <a:defRPr/>
            </a:pPr>
            <a:endParaRPr lang="cs-CZ" sz="240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cs-CZ" sz="2400" dirty="0"/>
              <a:t> pro kontrolu je nezbytné přichystat veškeré podklady</a:t>
            </a:r>
          </a:p>
          <a:p>
            <a:pPr lvl="1" algn="just">
              <a:defRPr/>
            </a:pPr>
            <a:r>
              <a:rPr lang="cs-CZ" dirty="0"/>
              <a:t>úplné spisové materiály všech žádostí</a:t>
            </a:r>
          </a:p>
          <a:p>
            <a:pPr lvl="1" algn="just">
              <a:defRPr/>
            </a:pPr>
            <a:r>
              <a:rPr lang="cs-CZ" dirty="0"/>
              <a:t>informace o zveřejnění</a:t>
            </a:r>
          </a:p>
          <a:p>
            <a:pPr lvl="1" algn="just">
              <a:defRPr/>
            </a:pPr>
            <a:r>
              <a:rPr lang="cs-CZ" dirty="0"/>
              <a:t>výroční zprávy</a:t>
            </a:r>
          </a:p>
          <a:p>
            <a:pPr lvl="1" algn="just">
              <a:defRPr/>
            </a:pPr>
            <a:endParaRPr lang="cs-CZ" dirty="0"/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dirty="0">
                <a:ea typeface="+mn-ea"/>
                <a:cs typeface="+mn-cs"/>
              </a:rPr>
              <a:t>je-li na základě vnitřní normy daného úřadu stanoveno vyřizování více odbory, je pro kontrolu nezbytné zajistit materiály ke kontrole od všech!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7F805A2-1E7A-839C-AC1B-23ECB2182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3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C8EA091B-09E8-AAAC-C3C1-274694C3D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Doporučení</a:t>
            </a:r>
            <a:r>
              <a:rPr lang="cs-CZ" dirty="0"/>
              <a:t> </a:t>
            </a:r>
            <a:r>
              <a:rPr lang="cs-CZ" dirty="0">
                <a:latin typeface="+mj-lt"/>
              </a:rPr>
              <a:t>ke kontrolám</a:t>
            </a:r>
          </a:p>
        </p:txBody>
      </p:sp>
    </p:spTree>
    <p:extLst>
      <p:ext uri="{BB962C8B-B14F-4D97-AF65-F5344CB8AC3E}">
        <p14:creationId xmlns:p14="http://schemas.microsoft.com/office/powerpoint/2010/main" val="25046535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E52FA94F-0539-5D48-AA3C-3C74ED6243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cs-CZ" sz="4400" dirty="0"/>
            </a:br>
            <a:br>
              <a:rPr lang="cs-CZ" sz="4400" dirty="0"/>
            </a:br>
            <a:r>
              <a:rPr lang="cs-CZ" sz="4400" dirty="0"/>
              <a:t>Děkuji </a:t>
            </a:r>
            <a:br>
              <a:rPr lang="cs-CZ" sz="4400" dirty="0"/>
            </a:br>
            <a:r>
              <a:rPr lang="cs-CZ" sz="4400" dirty="0"/>
              <a:t>za pozornost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D410835F-0A28-BD49-B480-AA3D6E59BF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/>
              <a:t>Odbor právní a Krajský živnostenský úřad</a:t>
            </a:r>
          </a:p>
        </p:txBody>
      </p:sp>
    </p:spTree>
    <p:extLst>
      <p:ext uri="{BB962C8B-B14F-4D97-AF65-F5344CB8AC3E}">
        <p14:creationId xmlns:p14="http://schemas.microsoft.com/office/powerpoint/2010/main" val="745454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D60613F-03B1-1246-98D4-3A955367A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998290"/>
            <a:ext cx="11264900" cy="58597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600" b="1" u="none" strike="noStrike" baseline="0" dirty="0">
              <a:latin typeface="+mj-lt"/>
            </a:endParaRPr>
          </a:p>
          <a:p>
            <a:pPr marL="0" indent="0">
              <a:buNone/>
            </a:pPr>
            <a:r>
              <a:rPr lang="cs-CZ" sz="2000" b="1" u="none" strike="noStrike" baseline="0" dirty="0">
                <a:latin typeface="+mj-lt"/>
              </a:rPr>
              <a:t>Listina základních práv a svobod čl. 17 - </a:t>
            </a:r>
            <a:r>
              <a:rPr lang="cs-CZ" altLang="cs-CZ" sz="2000" b="1" dirty="0">
                <a:solidFill>
                  <a:srgbClr val="FF6600"/>
                </a:solidFill>
                <a:latin typeface="+mj-lt"/>
              </a:rPr>
              <a:t>Právo na informace je právem zaručeným LZPS a může být omezeno pouze zákonem a z taxativně stanovených důvodů.</a:t>
            </a:r>
            <a:endParaRPr lang="cs-CZ" sz="2000" b="1" u="none" strike="noStrike" baseline="0" dirty="0">
              <a:latin typeface="+mj-lt"/>
            </a:endParaRPr>
          </a:p>
          <a:p>
            <a:pPr marL="0" indent="0">
              <a:buNone/>
            </a:pPr>
            <a:endParaRPr lang="cs-CZ" sz="2000" b="1" u="none" strike="noStrike" baseline="0" dirty="0">
              <a:latin typeface="+mj-lt"/>
            </a:endParaRPr>
          </a:p>
          <a:p>
            <a:pPr marL="0" indent="0">
              <a:buNone/>
            </a:pPr>
            <a:r>
              <a:rPr lang="cs-CZ" sz="2000" b="1" u="none" strike="noStrike" baseline="0" dirty="0">
                <a:latin typeface="+mj-lt"/>
              </a:rPr>
              <a:t>Zákony</a:t>
            </a:r>
            <a:r>
              <a:rPr lang="cs-CZ" sz="2000" b="1" i="1" u="none" strike="noStrike" baseline="0" dirty="0">
                <a:latin typeface="+mj-lt"/>
              </a:rPr>
              <a:t>:</a:t>
            </a:r>
            <a:endParaRPr lang="cs-CZ" sz="2000" b="0" i="0" u="none" strike="noStrike" baseline="0" dirty="0">
              <a:latin typeface="+mj-lt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000" b="1" i="0" u="none" strike="noStrike" baseline="0" dirty="0">
                <a:latin typeface="+mj-lt"/>
              </a:rPr>
              <a:t>Zákon č. 106/1999 Sb., o svobodném přístupu k informacím</a:t>
            </a:r>
            <a:endParaRPr lang="cs-CZ" sz="2000" b="0" i="0" u="none" strike="noStrike" baseline="0" dirty="0">
              <a:latin typeface="+mj-lt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latin typeface="+mj-lt"/>
              </a:rPr>
              <a:t>Zákon č. 123/1998 Sb., o právu na informace o životním prostředí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latin typeface="+mj-lt"/>
              </a:rPr>
              <a:t>Zvláštní zákony </a:t>
            </a:r>
          </a:p>
          <a:p>
            <a:pPr marL="0" indent="0">
              <a:buNone/>
            </a:pPr>
            <a:r>
              <a:rPr lang="cs-CZ" sz="2000" b="1" u="none" strike="noStrike" baseline="0" dirty="0">
                <a:latin typeface="+mj-lt"/>
              </a:rPr>
              <a:t>Prováděcí právní předpisy</a:t>
            </a:r>
            <a:r>
              <a:rPr lang="cs-CZ" sz="2000" b="1" i="1" u="none" strike="noStrike" baseline="0" dirty="0">
                <a:latin typeface="+mj-lt"/>
              </a:rPr>
              <a:t>:</a:t>
            </a:r>
            <a:endParaRPr lang="cs-CZ" sz="2000" b="0" i="0" u="none" strike="noStrike" baseline="0" dirty="0"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latin typeface="+mj-lt"/>
              </a:rPr>
              <a:t>Nařízení vlády č. 173/2006 Sb., o zásadách stanovení úhrad a licenčních odměn za poskytování informací podle zákona o svobodném přístupu k informacím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latin typeface="+mj-lt"/>
              </a:rPr>
              <a:t>Vyhláška č. 515/2020 Sb., o struktuře informací zveřejňovaných o povinném subjektu a o osnově popisu úkonů vykonávaných v rámci agendy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latin typeface="+mj-lt"/>
              </a:rPr>
              <a:t>Nařízení vlády č. 364/1999 Sb., kterým se upravuje součinnost orgánů státní správy s obcemi při zajišťování povinností obcí podle zákona č. 106/1999 Sb., o svobodném přístupu k informacím.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FBEB5EF-60AA-2E72-5EAB-ABEF7D3BC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4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58B50269-8A67-D454-45C2-FF4C1A2D1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000000"/>
                </a:solidFill>
                <a:latin typeface="+mj-lt"/>
              </a:rPr>
              <a:t>Právní úprava poskytování informací</a:t>
            </a:r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153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0BC64C84-7003-E4D8-728E-2388FB502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568741"/>
            <a:ext cx="11264900" cy="4921870"/>
          </a:xfrm>
        </p:spPr>
        <p:txBody>
          <a:bodyPr>
            <a:noAutofit/>
          </a:bodyPr>
          <a:lstStyle/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cs-CZ" sz="2000" dirty="0">
                <a:latin typeface="+mj-lt"/>
              </a:rPr>
              <a:t>zákon č. 106/1999 Sb. (</a:t>
            </a:r>
            <a:r>
              <a:rPr lang="cs-CZ" sz="2000" dirty="0" err="1">
                <a:latin typeface="+mj-lt"/>
              </a:rPr>
              <a:t>InfZ</a:t>
            </a:r>
            <a:r>
              <a:rPr lang="cs-CZ" sz="2000" dirty="0">
                <a:latin typeface="+mj-lt"/>
              </a:rPr>
              <a:t>) 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cs-CZ" sz="2000" b="1" dirty="0">
                <a:latin typeface="+mj-lt"/>
              </a:rPr>
              <a:t>subsidiární aplikace správního řádu </a:t>
            </a:r>
            <a:r>
              <a:rPr lang="cs-CZ" sz="2000" dirty="0">
                <a:latin typeface="+mj-lt"/>
              </a:rPr>
              <a:t>(zákon č. 500/2004 Sb., správní řád, ve znění pozdějších předpisů)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cs-CZ" altLang="cs-CZ" sz="2000" dirty="0">
                <a:latin typeface="+mj-lt"/>
              </a:rPr>
              <a:t>Rozsah aplikace stanoven v § 20 odst. 4 </a:t>
            </a:r>
            <a:r>
              <a:rPr lang="cs-CZ" altLang="cs-CZ" sz="2000" dirty="0" err="1">
                <a:latin typeface="+mj-lt"/>
              </a:rPr>
              <a:t>InfZ</a:t>
            </a:r>
            <a:endParaRPr lang="cs-CZ" altLang="cs-CZ" sz="2000" dirty="0">
              <a:latin typeface="+mj-lt"/>
            </a:endParaRPr>
          </a:p>
          <a:p>
            <a:pPr marL="457200" lvl="1" indent="0">
              <a:lnSpc>
                <a:spcPct val="100000"/>
              </a:lnSpc>
              <a:buNone/>
              <a:defRPr/>
            </a:pPr>
            <a:r>
              <a:rPr lang="cs-CZ" altLang="cs-CZ" sz="2000" b="1" dirty="0">
                <a:latin typeface="+mj-lt"/>
              </a:rPr>
              <a:t>	Plná aplikace - </a:t>
            </a:r>
            <a:r>
              <a:rPr lang="cs-CZ" altLang="cs-CZ" sz="2000" dirty="0">
                <a:latin typeface="+mj-lt"/>
              </a:rPr>
              <a:t>rozhodnutí o odmítnutí žádosti, odvolací řízení, vykonatelnost příkazu poskytnout informace</a:t>
            </a:r>
          </a:p>
          <a:p>
            <a:pPr>
              <a:lnSpc>
                <a:spcPct val="100000"/>
              </a:lnSpc>
              <a:buNone/>
              <a:defRPr/>
            </a:pPr>
            <a:r>
              <a:rPr lang="cs-CZ" altLang="cs-CZ" sz="2000" b="1" dirty="0">
                <a:latin typeface="+mj-lt"/>
              </a:rPr>
              <a:t>	    	Částečná aplikace 	</a:t>
            </a:r>
            <a:r>
              <a:rPr lang="cs-CZ" altLang="cs-CZ" sz="2000" dirty="0">
                <a:latin typeface="+mj-lt"/>
              </a:rPr>
              <a:t>- v řízení o stížnosti pro počítání lhůt, doručování a náklady řízení</a:t>
            </a:r>
          </a:p>
          <a:p>
            <a:pPr algn="just">
              <a:lnSpc>
                <a:spcPct val="100000"/>
              </a:lnSpc>
              <a:buNone/>
              <a:defRPr/>
            </a:pPr>
            <a:r>
              <a:rPr lang="cs-CZ" altLang="cs-CZ" sz="2000" dirty="0">
                <a:latin typeface="+mj-lt"/>
              </a:rPr>
              <a:t>       		             		- při jakémkoliv postupu dle </a:t>
            </a:r>
            <a:r>
              <a:rPr lang="cs-CZ" altLang="cs-CZ" sz="2000" dirty="0" err="1">
                <a:latin typeface="+mj-lt"/>
              </a:rPr>
              <a:t>InfZ</a:t>
            </a:r>
            <a:r>
              <a:rPr lang="cs-CZ" altLang="cs-CZ" sz="2000" dirty="0">
                <a:latin typeface="+mj-lt"/>
              </a:rPr>
              <a:t> ustanovení o základních zásadách činnosti správních orgánů, o počítání lhůt, ustanovení o ochraně před nečinností, o přezkumném řízení a § 178</a:t>
            </a:r>
          </a:p>
          <a:p>
            <a:pPr>
              <a:buNone/>
              <a:defRPr/>
            </a:pPr>
            <a:endParaRPr lang="cs-CZ" altLang="cs-CZ" sz="2000" dirty="0">
              <a:latin typeface="+mj-lt"/>
            </a:endParaRPr>
          </a:p>
          <a:p>
            <a:pPr>
              <a:buNone/>
              <a:defRPr/>
            </a:pPr>
            <a:r>
              <a:rPr lang="cs-CZ" altLang="cs-CZ" sz="2000" u="sng" dirty="0">
                <a:latin typeface="+mj-lt"/>
              </a:rPr>
              <a:t>V ostatním se správní řád nepoužije!</a:t>
            </a:r>
          </a:p>
          <a:p>
            <a:pPr marL="457200" lvl="1" indent="0" algn="just">
              <a:lnSpc>
                <a:spcPct val="93000"/>
              </a:lnSpc>
              <a:spcBef>
                <a:spcPts val="600"/>
              </a:spcBef>
              <a:buSzPct val="100000"/>
              <a:buNone/>
            </a:pPr>
            <a:endParaRPr lang="cs-CZ" sz="2000" dirty="0">
              <a:latin typeface="+mj-lt"/>
            </a:endParaRPr>
          </a:p>
          <a:p>
            <a:pPr eaLnBrk="1" hangingPunct="1">
              <a:buFontTx/>
              <a:buNone/>
              <a:defRPr/>
            </a:pPr>
            <a:endParaRPr lang="cs-CZ" altLang="cs-CZ" sz="2000" dirty="0">
              <a:latin typeface="+mj-lt"/>
            </a:endParaRPr>
          </a:p>
          <a:p>
            <a:pPr eaLnBrk="1" hangingPunct="1">
              <a:buFontTx/>
              <a:buNone/>
              <a:defRPr/>
            </a:pPr>
            <a:endParaRPr lang="cs-CZ" altLang="cs-CZ" sz="2000" dirty="0">
              <a:latin typeface="+mj-lt"/>
            </a:endParaRPr>
          </a:p>
          <a:p>
            <a:endParaRPr lang="cs-CZ" sz="1600" dirty="0">
              <a:latin typeface="+mj-lt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46794E07-426A-1225-969A-9DD69F9FD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Aplikace zákonů</a:t>
            </a:r>
          </a:p>
        </p:txBody>
      </p:sp>
      <p:sp>
        <p:nvSpPr>
          <p:cNvPr id="5" name="Zástupný symbol pro číslo snímku 2">
            <a:extLst>
              <a:ext uri="{FF2B5EF4-FFF2-40B4-BE49-F238E27FC236}">
                <a16:creationId xmlns:a16="http://schemas.microsoft.com/office/drawing/2014/main" id="{47D1F0D3-6B9E-BFED-B2B7-C83D6755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2400" y="5951387"/>
            <a:ext cx="2743200" cy="525613"/>
          </a:xfrm>
        </p:spPr>
        <p:txBody>
          <a:bodyPr/>
          <a:lstStyle/>
          <a:p>
            <a:fld id="{157D43A2-98E4-B24E-9228-7624BE346F8E}" type="slidenum">
              <a:rPr lang="cs-CZ" sz="2000" smtClean="0">
                <a:latin typeface="+mj-lt"/>
              </a:rPr>
              <a:pPr/>
              <a:t>5</a:t>
            </a:fld>
            <a:endParaRPr lang="cs-CZ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7931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C836F7F0-767F-15E9-FC2C-5747F5168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cs-CZ" sz="2400" b="1" dirty="0">
                <a:latin typeface="+mj-lt"/>
              </a:rPr>
              <a:t> speciální předpis ve smyslu § 2 odst. 3 </a:t>
            </a:r>
            <a:r>
              <a:rPr lang="cs-CZ" sz="2400" b="1" dirty="0" err="1">
                <a:latin typeface="+mj-lt"/>
              </a:rPr>
              <a:t>InfZ</a:t>
            </a:r>
            <a:r>
              <a:rPr lang="cs-CZ" sz="2400" dirty="0">
                <a:latin typeface="+mj-lt"/>
              </a:rPr>
              <a:t> = pokud je zvláštní úprava  poskytování informací </a:t>
            </a:r>
            <a:r>
              <a:rPr lang="cs-CZ" sz="2400" b="1" dirty="0">
                <a:latin typeface="+mj-lt"/>
              </a:rPr>
              <a:t>dostatečně komplexní: </a:t>
            </a:r>
            <a:r>
              <a:rPr lang="cs-CZ" sz="2400" dirty="0">
                <a:latin typeface="+mj-lt"/>
              </a:rPr>
              <a:t>např. zákon č. 123/1998 Sb., zákon o archivnictví, zákon o matrikách, § 38 SŘ (nahlížení do spisu), § 60 odst. 4 a 6 živnostenského zákona; </a:t>
            </a:r>
          </a:p>
          <a:p>
            <a:pPr lvl="1" algn="just">
              <a:lnSpc>
                <a:spcPct val="93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účelem </a:t>
            </a:r>
            <a:r>
              <a:rPr lang="cs-CZ" dirty="0" err="1">
                <a:latin typeface="+mj-lt"/>
              </a:rPr>
              <a:t>InfZ</a:t>
            </a:r>
            <a:r>
              <a:rPr lang="cs-CZ" dirty="0">
                <a:latin typeface="+mj-lt"/>
              </a:rPr>
              <a:t> není nahradit postup upravený v režimu zvláštního zákona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b="1" dirty="0">
                <a:latin typeface="+mj-lt"/>
              </a:rPr>
              <a:t>Judikatura: </a:t>
            </a:r>
            <a:r>
              <a:rPr lang="cs-CZ" dirty="0">
                <a:latin typeface="+mj-lt"/>
              </a:rPr>
              <a:t>čj. 17 A 91/2020-33 ze dne 25. 1. 2022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kern="0" dirty="0">
                <a:effectLst/>
                <a:latin typeface="+mn-lt"/>
                <a:ea typeface="Times New Roman" panose="02020603050405020304" pitchFamily="18" charset="0"/>
              </a:rPr>
              <a:t>Vztah „106“ vs „123“ rozsudek Městského soudu v Praze ze dne 27. 4. 2007, čj. 9 Ca 270/2004-39</a:t>
            </a:r>
            <a:endParaRPr lang="cs-CZ" dirty="0">
              <a:latin typeface="+mn-lt"/>
            </a:endParaRPr>
          </a:p>
          <a:p>
            <a:endParaRPr lang="cs-CZ" b="1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FAE178F0-06A2-E95D-B293-9CC81942C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6</a:t>
            </a:fld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8A8DB29E-E3D8-DDED-DECC-2A10FC193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Aplikace zákonů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2291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BA69F49E-6B9B-6D58-7C41-B46688C60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400961"/>
            <a:ext cx="11264900" cy="487866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93000"/>
              </a:lnSpc>
              <a:spcBef>
                <a:spcPts val="6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veřejné subjektivní právo 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záruka zákonnosti veřejné správy (kontrola VS)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záruka ústavnosti 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posílení důvěry veřejnosti ve veřejnou správu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transparentnost, otevřenost</a:t>
            </a:r>
          </a:p>
          <a:p>
            <a:pPr algn="just">
              <a:lnSpc>
                <a:spcPct val="9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indent="0" algn="just">
              <a:lnSpc>
                <a:spcPct val="93000"/>
              </a:lnSpc>
              <a:spcBef>
                <a:spcPts val="6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Poskytování informací </a:t>
            </a:r>
            <a:r>
              <a:rPr lang="cs-CZ" sz="2400" dirty="0">
                <a:cs typeface="Arial" panose="020B0604020202020204" pitchFamily="34" charset="0"/>
              </a:rPr>
              <a:t>na základě žádosti dle zákona č. 106/1999 Sb. je jen jednou z variant </a:t>
            </a:r>
            <a:r>
              <a:rPr lang="cs-CZ" sz="2400" b="1" dirty="0">
                <a:cs typeface="Arial" panose="020B0604020202020204" pitchFamily="34" charset="0"/>
              </a:rPr>
              <a:t>realizace práva </a:t>
            </a:r>
            <a:r>
              <a:rPr lang="cs-CZ" sz="2400" dirty="0">
                <a:cs typeface="Arial" panose="020B0604020202020204" pitchFamily="34" charset="0"/>
              </a:rPr>
              <a:t>(vedle veřejnosti zasedání zastupitelstva, přímý přístup občanů k dokumentům obce atd.)</a:t>
            </a:r>
          </a:p>
          <a:p>
            <a:pPr marL="0" indent="0" algn="just">
              <a:lnSpc>
                <a:spcPct val="93000"/>
              </a:lnSpc>
              <a:spcBef>
                <a:spcPts val="6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dirty="0">
              <a:cs typeface="Arial" panose="020B0604020202020204" pitchFamily="34" charset="0"/>
            </a:endParaRPr>
          </a:p>
          <a:p>
            <a:pPr marL="0" indent="0" algn="just">
              <a:lnSpc>
                <a:spcPct val="93000"/>
              </a:lnSpc>
              <a:spcBef>
                <a:spcPts val="600"/>
              </a:spcBef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cs-CZ" sz="2400" dirty="0">
              <a:latin typeface="+mj-lt"/>
            </a:endParaRPr>
          </a:p>
          <a:p>
            <a:endParaRPr lang="cs-CZ" sz="1600" dirty="0">
              <a:cs typeface="Arial" panose="020B0604020202020204" pitchFamily="34" charset="0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221529A-926C-69EB-D399-9E6282B43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>
                <a:latin typeface="+mj-lt"/>
              </a:rPr>
              <a:pPr/>
              <a:t>7</a:t>
            </a:fld>
            <a:endParaRPr lang="cs-CZ" sz="2000" dirty="0">
              <a:latin typeface="+mj-lt"/>
            </a:endParaRP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363F8763-BE16-6BDE-E174-635FEA46A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26" y="302004"/>
            <a:ext cx="11264900" cy="996709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00000"/>
                </a:solidFill>
                <a:latin typeface="+mn-lt"/>
              </a:rPr>
              <a:t>Účel </a:t>
            </a:r>
            <a:r>
              <a:rPr lang="cs-CZ" dirty="0">
                <a:solidFill>
                  <a:srgbClr val="000000"/>
                </a:solidFill>
                <a:latin typeface="+mj-lt"/>
              </a:rPr>
              <a:t>práva</a:t>
            </a:r>
            <a:r>
              <a:rPr lang="cs-CZ" dirty="0">
                <a:solidFill>
                  <a:srgbClr val="000000"/>
                </a:solidFill>
                <a:latin typeface="+mn-lt"/>
              </a:rPr>
              <a:t> na informace</a:t>
            </a:r>
          </a:p>
        </p:txBody>
      </p:sp>
    </p:spTree>
    <p:extLst>
      <p:ext uri="{BB962C8B-B14F-4D97-AF65-F5344CB8AC3E}">
        <p14:creationId xmlns:p14="http://schemas.microsoft.com/office/powerpoint/2010/main" val="1505151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CA9F49AE-2EC2-6E58-71C9-24EEE91CA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Každý se může ptát na informace vztahující se k působnosti povinných subjektů.</a:t>
            </a:r>
          </a:p>
          <a:p>
            <a:pPr algn="just">
              <a:lnSpc>
                <a:spcPct val="10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Informace se v zásadě poskytují a jen výjimečně neposkytují.</a:t>
            </a:r>
          </a:p>
          <a:p>
            <a:pPr algn="just">
              <a:lnSpc>
                <a:spcPct val="10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Neformální přístup k informacím. </a:t>
            </a:r>
          </a:p>
          <a:p>
            <a:pPr algn="just">
              <a:lnSpc>
                <a:spcPct val="10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Poskytování informací se děje v zásadě bezplatně (</a:t>
            </a:r>
            <a:r>
              <a:rPr lang="cs-CZ" sz="2400" dirty="0" err="1">
                <a:solidFill>
                  <a:srgbClr val="000000"/>
                </a:solidFill>
                <a:cs typeface="Arial" panose="020B0604020202020204" pitchFamily="34" charset="0"/>
              </a:rPr>
              <a:t>zpopl</a:t>
            </a: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. nákladů na nosiče a zaslání/ mimořádně rozsáhlé vyhledávání).</a:t>
            </a:r>
          </a:p>
          <a:p>
            <a:pPr algn="just">
              <a:lnSpc>
                <a:spcPct val="103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Co se poskytne, to se v zásadě zveřejní (pozor na anonymizaci a platy - § 8c odst. 2 </a:t>
            </a:r>
            <a:r>
              <a:rPr lang="cs-CZ" sz="2400" dirty="0" err="1">
                <a:solidFill>
                  <a:srgbClr val="000000"/>
                </a:solidFill>
                <a:cs typeface="Arial" panose="020B0604020202020204" pitchFamily="34" charset="0"/>
              </a:rPr>
              <a:t>posl</a:t>
            </a: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. věta </a:t>
            </a:r>
            <a:r>
              <a:rPr lang="cs-CZ" sz="2400" dirty="0" err="1">
                <a:solidFill>
                  <a:srgbClr val="000000"/>
                </a:solidFill>
                <a:cs typeface="Arial" panose="020B0604020202020204" pitchFamily="34" charset="0"/>
              </a:rPr>
              <a:t>InfZ</a:t>
            </a:r>
            <a:r>
              <a:rPr lang="cs-CZ" sz="2400" dirty="0">
                <a:solidFill>
                  <a:srgbClr val="000000"/>
                </a:solidFill>
                <a:cs typeface="Arial" panose="020B0604020202020204" pitchFamily="34" charset="0"/>
              </a:rPr>
              <a:t>). 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958AD65C-F0FE-F050-1CEF-C040F5489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mtClean="0"/>
              <a:pPr/>
              <a:t>8</a:t>
            </a:fld>
            <a:endParaRPr 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C0F52F6C-4375-6E2A-35F9-71CEB2824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000000"/>
                </a:solidFill>
                <a:latin typeface="+mn-lt"/>
              </a:rPr>
              <a:t>Zásady poskytování informací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0510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9E82755B-DD47-69D2-7A29-083A76B85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26" y="1417739"/>
            <a:ext cx="11264900" cy="53479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b="1" i="0" u="none" strike="noStrike" baseline="0" dirty="0">
                <a:solidFill>
                  <a:srgbClr val="196666"/>
                </a:solidFill>
                <a:latin typeface="+mj-lt"/>
              </a:rPr>
              <a:t>§ 2 odst. 1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+mj-lt"/>
              </a:rPr>
              <a:t>: </a:t>
            </a:r>
          </a:p>
          <a:p>
            <a:pPr marL="0" indent="0">
              <a:buNone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+mj-lt"/>
              </a:rPr>
              <a:t>Povinnými subjekty, které mají podle tohoto zákona povinnost poskytovat informace vztahující se k jejich působnosti,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+mj-lt"/>
              </a:rPr>
              <a:t>jsou státní orgány, územní samosprávné celky a jejich orgány a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+mj-lt"/>
              </a:rPr>
              <a:t>veřejné instituce.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000" dirty="0">
                <a:solidFill>
                  <a:srgbClr val="000000"/>
                </a:solidFill>
                <a:latin typeface="+mj-lt"/>
              </a:rPr>
              <a:t>2a veřejný podnik !!!</a:t>
            </a:r>
          </a:p>
          <a:p>
            <a:pPr marL="0" indent="0" algn="l">
              <a:buNone/>
            </a:pPr>
            <a:endParaRPr lang="cs-CZ" sz="2000" b="0" i="0" u="none" strike="noStrike" baseline="0" dirty="0">
              <a:solidFill>
                <a:srgbClr val="000000"/>
              </a:solidFill>
              <a:latin typeface="+mj-lt"/>
            </a:endParaRPr>
          </a:p>
          <a:p>
            <a:pPr marL="0" indent="0" algn="l">
              <a:buNone/>
            </a:pPr>
            <a:r>
              <a:rPr lang="cs-CZ" sz="2000" b="1" i="0" u="none" strike="noStrike" baseline="0" dirty="0">
                <a:solidFill>
                  <a:srgbClr val="196666"/>
                </a:solidFill>
                <a:latin typeface="+mj-lt"/>
              </a:rPr>
              <a:t>§ 2 odst. 2</a:t>
            </a:r>
            <a:r>
              <a:rPr lang="cs-CZ" sz="2000" b="1" i="0" u="none" strike="noStrike" baseline="0" dirty="0">
                <a:solidFill>
                  <a:srgbClr val="000000"/>
                </a:solidFill>
                <a:latin typeface="+mj-lt"/>
              </a:rPr>
              <a:t>: </a:t>
            </a:r>
          </a:p>
          <a:p>
            <a:pPr marL="0" indent="0" algn="l">
              <a:buNone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+mj-lt"/>
              </a:rPr>
              <a:t>Povinnými subjekty jsou dále ty subjekty, kterým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cs-CZ" sz="2000" b="0" i="0" u="none" strike="noStrike" baseline="0" dirty="0">
                <a:solidFill>
                  <a:srgbClr val="000000"/>
                </a:solidFill>
                <a:latin typeface="+mj-lt"/>
              </a:rPr>
              <a:t>zákon svěřil rozhodování o právech, právem chráněných zájmech nebo povinnostech fyzických nebo právnických osob v oblasti veřejné správy, a to pouze v rozsahu této jejich rozhodovací činnosti.</a:t>
            </a:r>
          </a:p>
          <a:p>
            <a:pPr marL="0" indent="0" algn="l">
              <a:buNone/>
            </a:pPr>
            <a:r>
              <a:rPr lang="cs-CZ" sz="2000" b="1" dirty="0">
                <a:solidFill>
                  <a:srgbClr val="196666"/>
                </a:solidFill>
                <a:latin typeface="+mj-lt"/>
              </a:rPr>
              <a:t>§ 2 odst. 5:</a:t>
            </a:r>
          </a:p>
          <a:p>
            <a:pPr marL="0" indent="0" algn="l">
              <a:buNone/>
            </a:pPr>
            <a:r>
              <a:rPr lang="cs-CZ" sz="2000" dirty="0">
                <a:solidFill>
                  <a:srgbClr val="000000"/>
                </a:solidFill>
                <a:latin typeface="+mj-lt"/>
              </a:rPr>
              <a:t>Profesní samosprávní komory – informace pouze ve vztahu k výkonu veřejné správy</a:t>
            </a:r>
            <a:endParaRPr lang="cs-CZ" sz="2000" dirty="0">
              <a:latin typeface="+mj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B636A341-3524-664F-C17E-C5589A167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D43A2-98E4-B24E-9228-7624BE346F8E}" type="slidenum">
              <a:rPr lang="cs-CZ" sz="2000" smtClean="0"/>
              <a:pPr/>
              <a:t>9</a:t>
            </a:fld>
            <a:endParaRPr lang="cs-CZ" sz="2000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BB888004-2B15-8412-F4F5-A0B348D4D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26" y="92279"/>
            <a:ext cx="11264900" cy="1206435"/>
          </a:xfrm>
        </p:spPr>
        <p:txBody>
          <a:bodyPr>
            <a:noAutofit/>
          </a:bodyPr>
          <a:lstStyle/>
          <a:p>
            <a:r>
              <a:rPr lang="cs-CZ" dirty="0">
                <a:latin typeface="+mj-lt"/>
              </a:rPr>
              <a:t>Zákonné vymezení povinnosti poskytovat informace</a:t>
            </a:r>
          </a:p>
        </p:txBody>
      </p:sp>
    </p:spTree>
    <p:extLst>
      <p:ext uri="{BB962C8B-B14F-4D97-AF65-F5344CB8AC3E}">
        <p14:creationId xmlns:p14="http://schemas.microsoft.com/office/powerpoint/2010/main" val="264698983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C176AD870A0C448B7EF302593BEBDDA" ma:contentTypeVersion="7" ma:contentTypeDescription="Vytvoří nový dokument" ma:contentTypeScope="" ma:versionID="4779653994c55bca2788a20b0edc89b3">
  <xsd:schema xmlns:xsd="http://www.w3.org/2001/XMLSchema" xmlns:xs="http://www.w3.org/2001/XMLSchema" xmlns:p="http://schemas.microsoft.com/office/2006/metadata/properties" xmlns:ns3="e9488e27-62b4-47cf-9353-e24b519013c0" targetNamespace="http://schemas.microsoft.com/office/2006/metadata/properties" ma:root="true" ma:fieldsID="57b0adb5b2563c32cf31d144bf41f52c" ns3:_="">
    <xsd:import namespace="e9488e27-62b4-47cf-9353-e24b519013c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488e27-62b4-47cf-9353-e24b519013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65A971-284A-40A0-B523-834B76FE1717}">
  <ds:schemaRefs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e9488e27-62b4-47cf-9353-e24b519013c0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8AA69A8-EDAF-475B-B5A3-A3B95FCED8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488e27-62b4-47cf-9353-e24b519013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50FAB4-65F6-4E9C-BF22-D7A3DE4E4D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14340</TotalTime>
  <Words>3529</Words>
  <Application>Microsoft Office PowerPoint</Application>
  <PresentationFormat>Širokoúhlá obrazovka</PresentationFormat>
  <Paragraphs>279</Paragraphs>
  <Slides>30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Calibri</vt:lpstr>
      <vt:lpstr>Degular</vt:lpstr>
      <vt:lpstr>Wingdings</vt:lpstr>
      <vt:lpstr>Motiv Office</vt:lpstr>
      <vt:lpstr> Postup při vyřizování písemných žádostí o informace dle zákona 106/1999 Sb.,  o svobodném přístupu k informacím</vt:lpstr>
      <vt:lpstr>Kontaktní údaje</vt:lpstr>
      <vt:lpstr>Doporučení ke kontrolám</vt:lpstr>
      <vt:lpstr>Právní úprava poskytování informací</vt:lpstr>
      <vt:lpstr>Aplikace zákonů</vt:lpstr>
      <vt:lpstr>Aplikace zákonů</vt:lpstr>
      <vt:lpstr>Účel práva na informace</vt:lpstr>
      <vt:lpstr>Zásady poskytování informací</vt:lpstr>
      <vt:lpstr>Zákonné vymezení povinnosti poskytovat informace</vt:lpstr>
      <vt:lpstr>Pojem „poskytování informací“</vt:lpstr>
      <vt:lpstr>Postup při vyřizování písemné žádosti o inf.</vt:lpstr>
      <vt:lpstr>Posouzení žádosti - náležitosti</vt:lpstr>
      <vt:lpstr>Náležitosti</vt:lpstr>
      <vt:lpstr>Další náležitosti</vt:lpstr>
      <vt:lpstr>Posouzení obsahu žádosti</vt:lpstr>
      <vt:lpstr>Odstranění vad</vt:lpstr>
      <vt:lpstr>Vyřízení žádosti</vt:lpstr>
      <vt:lpstr>Forma poskytnutí informace</vt:lpstr>
      <vt:lpstr>Lhůta pro poskytnutí informace a její prodloužení</vt:lpstr>
      <vt:lpstr>Prodloužení lhůty</vt:lpstr>
      <vt:lpstr>Ochrana soukromí</vt:lpstr>
      <vt:lpstr>Co je osobní údaj</vt:lpstr>
      <vt:lpstr>Anonymizace</vt:lpstr>
      <vt:lpstr>Dotčené osoby</vt:lpstr>
      <vt:lpstr>Dotčené osoby</vt:lpstr>
      <vt:lpstr>Informování o příjmech</vt:lpstr>
      <vt:lpstr>Postup poskytování informací o platech</vt:lpstr>
      <vt:lpstr>Postup poskytování informací o platech</vt:lpstr>
      <vt:lpstr>Změna od 1. 1. 2024 (novela InfZ)</vt:lpstr>
      <vt:lpstr>  Děkuji 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Zajištění veřejné dopravy ZK od 15.12.2019</dc:title>
  <dc:creator>Quang Milan Nguyen</dc:creator>
  <cp:lastModifiedBy>Durďáková Blanka</cp:lastModifiedBy>
  <cp:revision>76</cp:revision>
  <cp:lastPrinted>2022-05-03T13:53:06Z</cp:lastPrinted>
  <dcterms:created xsi:type="dcterms:W3CDTF">2021-08-21T22:30:26Z</dcterms:created>
  <dcterms:modified xsi:type="dcterms:W3CDTF">2023-11-24T06:49:07Z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0x0101001C176AD870A0C448B7EF302593BEBDDA</vt:lpwstr>
  </property>
</Properties>
</file>