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1"/>
  </p:notesMasterIdLst>
  <p:handoutMasterIdLst>
    <p:handoutMasterId r:id="rId42"/>
  </p:handoutMasterIdLst>
  <p:sldIdLst>
    <p:sldId id="256" r:id="rId5"/>
    <p:sldId id="290" r:id="rId6"/>
    <p:sldId id="325" r:id="rId7"/>
    <p:sldId id="326" r:id="rId8"/>
    <p:sldId id="327" r:id="rId9"/>
    <p:sldId id="274" r:id="rId10"/>
    <p:sldId id="330" r:id="rId11"/>
    <p:sldId id="357" r:id="rId12"/>
    <p:sldId id="293" r:id="rId13"/>
    <p:sldId id="329" r:id="rId14"/>
    <p:sldId id="318" r:id="rId15"/>
    <p:sldId id="358" r:id="rId16"/>
    <p:sldId id="295" r:id="rId17"/>
    <p:sldId id="360" r:id="rId18"/>
    <p:sldId id="331" r:id="rId19"/>
    <p:sldId id="356" r:id="rId20"/>
    <p:sldId id="332" r:id="rId21"/>
    <p:sldId id="333" r:id="rId22"/>
    <p:sldId id="334" r:id="rId23"/>
    <p:sldId id="316" r:id="rId24"/>
    <p:sldId id="361" r:id="rId25"/>
    <p:sldId id="296" r:id="rId26"/>
    <p:sldId id="297" r:id="rId27"/>
    <p:sldId id="353" r:id="rId28"/>
    <p:sldId id="338" r:id="rId29"/>
    <p:sldId id="339" r:id="rId30"/>
    <p:sldId id="340" r:id="rId31"/>
    <p:sldId id="337" r:id="rId32"/>
    <p:sldId id="362" r:id="rId33"/>
    <p:sldId id="363" r:id="rId34"/>
    <p:sldId id="341" r:id="rId35"/>
    <p:sldId id="354" r:id="rId36"/>
    <p:sldId id="342" r:id="rId37"/>
    <p:sldId id="355" r:id="rId38"/>
    <p:sldId id="344" r:id="rId39"/>
    <p:sldId id="264" r:id="rId4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82" d="100"/>
          <a:sy n="82" d="100"/>
        </p:scale>
        <p:origin x="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imáček Tomáš" userId="9d41dccd-2e98-4a15-a25d-d92fa426e77f" providerId="ADAL" clId="{F12426CE-D715-4B44-9675-11FB09EDE882}"/>
    <pc:docChg chg="undo custSel delSld modSld">
      <pc:chgData name="Zimáček Tomáš" userId="9d41dccd-2e98-4a15-a25d-d92fa426e77f" providerId="ADAL" clId="{F12426CE-D715-4B44-9675-11FB09EDE882}" dt="2022-03-15T09:02:37.970" v="701" actId="5793"/>
      <pc:docMkLst>
        <pc:docMk/>
      </pc:docMkLst>
      <pc:sldChg chg="modSp mod">
        <pc:chgData name="Zimáček Tomáš" userId="9d41dccd-2e98-4a15-a25d-d92fa426e77f" providerId="ADAL" clId="{F12426CE-D715-4B44-9675-11FB09EDE882}" dt="2022-03-15T08:37:30.709" v="44" actId="20577"/>
        <pc:sldMkLst>
          <pc:docMk/>
          <pc:sldMk cId="2134653494" sldId="256"/>
        </pc:sldMkLst>
        <pc:spChg chg="mod">
          <ac:chgData name="Zimáček Tomáš" userId="9d41dccd-2e98-4a15-a25d-d92fa426e77f" providerId="ADAL" clId="{F12426CE-D715-4B44-9675-11FB09EDE882}" dt="2022-03-15T08:37:17.866" v="30" actId="20577"/>
          <ac:spMkLst>
            <pc:docMk/>
            <pc:sldMk cId="2134653494" sldId="256"/>
            <ac:spMk id="2" creationId="{6A464F62-C66D-7747-AE1D-B98617324826}"/>
          </ac:spMkLst>
        </pc:spChg>
        <pc:spChg chg="mod">
          <ac:chgData name="Zimáček Tomáš" userId="9d41dccd-2e98-4a15-a25d-d92fa426e77f" providerId="ADAL" clId="{F12426CE-D715-4B44-9675-11FB09EDE882}" dt="2022-03-15T08:37:30.709" v="44" actId="20577"/>
          <ac:spMkLst>
            <pc:docMk/>
            <pc:sldMk cId="2134653494" sldId="256"/>
            <ac:spMk id="3" creationId="{A470C84C-FA25-4B48-8EA5-40D03BC15649}"/>
          </ac:spMkLst>
        </pc:spChg>
      </pc:sldChg>
      <pc:sldChg chg="modSp mod">
        <pc:chgData name="Zimáček Tomáš" userId="9d41dccd-2e98-4a15-a25d-d92fa426e77f" providerId="ADAL" clId="{F12426CE-D715-4B44-9675-11FB09EDE882}" dt="2022-03-15T08:50:35.697" v="403" actId="5793"/>
        <pc:sldMkLst>
          <pc:docMk/>
          <pc:sldMk cId="1701272261" sldId="257"/>
        </pc:sldMkLst>
        <pc:spChg chg="mod">
          <ac:chgData name="Zimáček Tomáš" userId="9d41dccd-2e98-4a15-a25d-d92fa426e77f" providerId="ADAL" clId="{F12426CE-D715-4B44-9675-11FB09EDE882}" dt="2022-03-15T08:50:35.697" v="403" actId="5793"/>
          <ac:spMkLst>
            <pc:docMk/>
            <pc:sldMk cId="1701272261" sldId="257"/>
            <ac:spMk id="3" creationId="{90AC446F-4CCF-4040-98B5-D629E72C6432}"/>
          </ac:spMkLst>
        </pc:spChg>
        <pc:spChg chg="mod">
          <ac:chgData name="Zimáček Tomáš" userId="9d41dccd-2e98-4a15-a25d-d92fa426e77f" providerId="ADAL" clId="{F12426CE-D715-4B44-9675-11FB09EDE882}" dt="2022-03-15T08:45:52.509" v="203" actId="27636"/>
          <ac:spMkLst>
            <pc:docMk/>
            <pc:sldMk cId="1701272261" sldId="257"/>
            <ac:spMk id="4" creationId="{1B37A1BB-E573-BE45-B73F-5CCF5CD016E5}"/>
          </ac:spMkLst>
        </pc:spChg>
      </pc:sldChg>
      <pc:sldChg chg="modSp mod">
        <pc:chgData name="Zimáček Tomáš" userId="9d41dccd-2e98-4a15-a25d-d92fa426e77f" providerId="ADAL" clId="{F12426CE-D715-4B44-9675-11FB09EDE882}" dt="2022-03-15T08:44:00.906" v="178" actId="27636"/>
        <pc:sldMkLst>
          <pc:docMk/>
          <pc:sldMk cId="2843767333" sldId="258"/>
        </pc:sldMkLst>
        <pc:spChg chg="mod">
          <ac:chgData name="Zimáček Tomáš" userId="9d41dccd-2e98-4a15-a25d-d92fa426e77f" providerId="ADAL" clId="{F12426CE-D715-4B44-9675-11FB09EDE882}" dt="2022-03-15T08:44:00.906" v="178" actId="27636"/>
          <ac:spMkLst>
            <pc:docMk/>
            <pc:sldMk cId="2843767333" sldId="258"/>
            <ac:spMk id="2" creationId="{CBD21DD6-1D19-C646-8A9D-40DF9E8A5024}"/>
          </ac:spMkLst>
        </pc:spChg>
      </pc:sldChg>
      <pc:sldChg chg="modSp mod">
        <pc:chgData name="Zimáček Tomáš" userId="9d41dccd-2e98-4a15-a25d-d92fa426e77f" providerId="ADAL" clId="{F12426CE-D715-4B44-9675-11FB09EDE882}" dt="2022-03-15T08:58:56.718" v="598" actId="948"/>
        <pc:sldMkLst>
          <pc:docMk/>
          <pc:sldMk cId="4193525154" sldId="259"/>
        </pc:sldMkLst>
        <pc:spChg chg="mod">
          <ac:chgData name="Zimáček Tomáš" userId="9d41dccd-2e98-4a15-a25d-d92fa426e77f" providerId="ADAL" clId="{F12426CE-D715-4B44-9675-11FB09EDE882}" dt="2022-03-15T08:58:56.718" v="598" actId="948"/>
          <ac:spMkLst>
            <pc:docMk/>
            <pc:sldMk cId="4193525154" sldId="259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51:00.027" v="437" actId="20577"/>
          <ac:spMkLst>
            <pc:docMk/>
            <pc:sldMk cId="4193525154" sldId="259"/>
            <ac:spMk id="4" creationId="{46D7CB40-7719-2548-8D11-9EEE490D01D8}"/>
          </ac:spMkLst>
        </pc:spChg>
      </pc:sldChg>
      <pc:sldChg chg="modSp del mod">
        <pc:chgData name="Zimáček Tomáš" userId="9d41dccd-2e98-4a15-a25d-d92fa426e77f" providerId="ADAL" clId="{F12426CE-D715-4B44-9675-11FB09EDE882}" dt="2022-03-15T08:46:14.246" v="204" actId="2696"/>
        <pc:sldMkLst>
          <pc:docMk/>
          <pc:sldMk cId="3089584941" sldId="260"/>
        </pc:sldMkLst>
        <pc:spChg chg="mod">
          <ac:chgData name="Zimáček Tomáš" userId="9d41dccd-2e98-4a15-a25d-d92fa426e77f" providerId="ADAL" clId="{F12426CE-D715-4B44-9675-11FB09EDE882}" dt="2022-03-15T08:43:02.962" v="135" actId="14100"/>
          <ac:spMkLst>
            <pc:docMk/>
            <pc:sldMk cId="3089584941" sldId="260"/>
            <ac:spMk id="4" creationId="{8515BD68-5AA6-8E4D-971C-4E130D2645D5}"/>
          </ac:spMkLst>
        </pc:spChg>
      </pc:sldChg>
      <pc:sldChg chg="modSp mod">
        <pc:chgData name="Zimáček Tomáš" userId="9d41dccd-2e98-4a15-a25d-d92fa426e77f" providerId="ADAL" clId="{F12426CE-D715-4B44-9675-11FB09EDE882}" dt="2022-03-15T09:02:37.970" v="701" actId="5793"/>
        <pc:sldMkLst>
          <pc:docMk/>
          <pc:sldMk cId="1308633698" sldId="261"/>
        </pc:sldMkLst>
        <pc:spChg chg="mod">
          <ac:chgData name="Zimáček Tomáš" userId="9d41dccd-2e98-4a15-a25d-d92fa426e77f" providerId="ADAL" clId="{F12426CE-D715-4B44-9675-11FB09EDE882}" dt="2022-03-15T09:02:37.970" v="701" actId="5793"/>
          <ac:spMkLst>
            <pc:docMk/>
            <pc:sldMk cId="1308633698" sldId="261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54:42.066" v="507" actId="20577"/>
          <ac:spMkLst>
            <pc:docMk/>
            <pc:sldMk cId="1308633698" sldId="261"/>
            <ac:spMk id="4" creationId="{46D7CB40-7719-2548-8D11-9EEE490D01D8}"/>
          </ac:spMkLst>
        </pc:spChg>
      </pc:sldChg>
      <pc:sldChg chg="modSp del mod">
        <pc:chgData name="Zimáček Tomáš" userId="9d41dccd-2e98-4a15-a25d-d92fa426e77f" providerId="ADAL" clId="{F12426CE-D715-4B44-9675-11FB09EDE882}" dt="2022-03-15T08:44:15.346" v="179" actId="2696"/>
        <pc:sldMkLst>
          <pc:docMk/>
          <pc:sldMk cId="3174815548" sldId="262"/>
        </pc:sldMkLst>
        <pc:spChg chg="mod">
          <ac:chgData name="Zimáček Tomáš" userId="9d41dccd-2e98-4a15-a25d-d92fa426e77f" providerId="ADAL" clId="{F12426CE-D715-4B44-9675-11FB09EDE882}" dt="2022-03-15T08:38:30.568" v="49" actId="27636"/>
          <ac:spMkLst>
            <pc:docMk/>
            <pc:sldMk cId="3174815548" sldId="262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41:58.286" v="109" actId="20577"/>
          <ac:spMkLst>
            <pc:docMk/>
            <pc:sldMk cId="3174815548" sldId="262"/>
            <ac:spMk id="4" creationId="{46D7CB40-7719-2548-8D11-9EEE490D01D8}"/>
          </ac:spMkLst>
        </pc:spChg>
      </pc:sldChg>
      <pc:sldChg chg="modSp mod">
        <pc:chgData name="Zimáček Tomáš" userId="9d41dccd-2e98-4a15-a25d-d92fa426e77f" providerId="ADAL" clId="{F12426CE-D715-4B44-9675-11FB09EDE882}" dt="2022-03-15T09:02:07.994" v="679" actId="20577"/>
        <pc:sldMkLst>
          <pc:docMk/>
          <pc:sldMk cId="574807206" sldId="265"/>
        </pc:sldMkLst>
        <pc:spChg chg="mod">
          <ac:chgData name="Zimáček Tomáš" userId="9d41dccd-2e98-4a15-a25d-d92fa426e77f" providerId="ADAL" clId="{F12426CE-D715-4B44-9675-11FB09EDE882}" dt="2022-03-15T09:01:42.317" v="639" actId="20577"/>
          <ac:spMkLst>
            <pc:docMk/>
            <pc:sldMk cId="574807206" sldId="265"/>
            <ac:spMk id="2" creationId="{519D5C61-0409-8840-84F5-9858E55C04A9}"/>
          </ac:spMkLst>
        </pc:spChg>
        <pc:spChg chg="mod">
          <ac:chgData name="Zimáček Tomáš" userId="9d41dccd-2e98-4a15-a25d-d92fa426e77f" providerId="ADAL" clId="{F12426CE-D715-4B44-9675-11FB09EDE882}" dt="2022-03-15T09:01:09.569" v="611" actId="20577"/>
          <ac:spMkLst>
            <pc:docMk/>
            <pc:sldMk cId="574807206" sldId="265"/>
            <ac:spMk id="4" creationId="{0BB1690C-AAC7-F342-88F3-6582FEDBB0FE}"/>
          </ac:spMkLst>
        </pc:spChg>
        <pc:graphicFrameChg chg="modGraphic">
          <ac:chgData name="Zimáček Tomáš" userId="9d41dccd-2e98-4a15-a25d-d92fa426e77f" providerId="ADAL" clId="{F12426CE-D715-4B44-9675-11FB09EDE882}" dt="2022-03-15T09:02:07.994" v="679" actId="20577"/>
          <ac:graphicFrameMkLst>
            <pc:docMk/>
            <pc:sldMk cId="574807206" sldId="265"/>
            <ac:graphicFrameMk id="6" creationId="{B816EDED-89AB-1245-99C5-88DB7F51425D}"/>
          </ac:graphicFrameMkLst>
        </pc:graphicFrameChg>
      </pc:sldChg>
    </pc:docChg>
  </pc:docChgLst>
  <pc:docChgLst>
    <pc:chgData name="Durďáková Blanka" userId="e9263883-2c40-489b-ab04-f9b2e3e8d20e" providerId="ADAL" clId="{DE34BA04-1A66-422A-9A45-DC96B31944A0}"/>
    <pc:docChg chg="custSel addSld modSld">
      <pc:chgData name="Durďáková Blanka" userId="e9263883-2c40-489b-ab04-f9b2e3e8d20e" providerId="ADAL" clId="{DE34BA04-1A66-422A-9A45-DC96B31944A0}" dt="2023-11-16T17:22:25.566" v="174" actId="20577"/>
      <pc:docMkLst>
        <pc:docMk/>
      </pc:docMkLst>
      <pc:sldChg chg="modSp mod">
        <pc:chgData name="Durďáková Blanka" userId="e9263883-2c40-489b-ab04-f9b2e3e8d20e" providerId="ADAL" clId="{DE34BA04-1A66-422A-9A45-DC96B31944A0}" dt="2023-11-16T17:19:34.796" v="149" actId="20577"/>
        <pc:sldMkLst>
          <pc:docMk/>
          <pc:sldMk cId="1257576139" sldId="330"/>
        </pc:sldMkLst>
        <pc:spChg chg="mod">
          <ac:chgData name="Durďáková Blanka" userId="e9263883-2c40-489b-ab04-f9b2e3e8d20e" providerId="ADAL" clId="{DE34BA04-1A66-422A-9A45-DC96B31944A0}" dt="2023-11-16T17:19:34.796" v="149" actId="20577"/>
          <ac:spMkLst>
            <pc:docMk/>
            <pc:sldMk cId="1257576139" sldId="330"/>
            <ac:spMk id="2" creationId="{00000000-0000-0000-0000-000000000000}"/>
          </ac:spMkLst>
        </pc:spChg>
      </pc:sldChg>
      <pc:sldChg chg="modSp mod">
        <pc:chgData name="Durďáková Blanka" userId="e9263883-2c40-489b-ab04-f9b2e3e8d20e" providerId="ADAL" clId="{DE34BA04-1A66-422A-9A45-DC96B31944A0}" dt="2023-11-16T17:20:16.811" v="150" actId="20577"/>
        <pc:sldMkLst>
          <pc:docMk/>
          <pc:sldMk cId="456390012" sldId="332"/>
        </pc:sldMkLst>
        <pc:spChg chg="mod">
          <ac:chgData name="Durďáková Blanka" userId="e9263883-2c40-489b-ab04-f9b2e3e8d20e" providerId="ADAL" clId="{DE34BA04-1A66-422A-9A45-DC96B31944A0}" dt="2023-11-16T17:20:16.811" v="150" actId="20577"/>
          <ac:spMkLst>
            <pc:docMk/>
            <pc:sldMk cId="456390012" sldId="332"/>
            <ac:spMk id="2" creationId="{00000000-0000-0000-0000-000000000000}"/>
          </ac:spMkLst>
        </pc:spChg>
      </pc:sldChg>
      <pc:sldChg chg="modSp mod">
        <pc:chgData name="Durďáková Blanka" userId="e9263883-2c40-489b-ab04-f9b2e3e8d20e" providerId="ADAL" clId="{DE34BA04-1A66-422A-9A45-DC96B31944A0}" dt="2023-11-16T17:21:18.368" v="156" actId="20577"/>
        <pc:sldMkLst>
          <pc:docMk/>
          <pc:sldMk cId="3976583808" sldId="342"/>
        </pc:sldMkLst>
        <pc:spChg chg="mod">
          <ac:chgData name="Durďáková Blanka" userId="e9263883-2c40-489b-ab04-f9b2e3e8d20e" providerId="ADAL" clId="{DE34BA04-1A66-422A-9A45-DC96B31944A0}" dt="2023-11-16T17:21:18.368" v="156" actId="20577"/>
          <ac:spMkLst>
            <pc:docMk/>
            <pc:sldMk cId="3976583808" sldId="342"/>
            <ac:spMk id="2" creationId="{00000000-0000-0000-0000-000000000000}"/>
          </ac:spMkLst>
        </pc:spChg>
      </pc:sldChg>
      <pc:sldChg chg="modSp mod">
        <pc:chgData name="Durďáková Blanka" userId="e9263883-2c40-489b-ab04-f9b2e3e8d20e" providerId="ADAL" clId="{DE34BA04-1A66-422A-9A45-DC96B31944A0}" dt="2023-11-16T17:22:25.566" v="174" actId="20577"/>
        <pc:sldMkLst>
          <pc:docMk/>
          <pc:sldMk cId="4206129773" sldId="344"/>
        </pc:sldMkLst>
        <pc:spChg chg="mod">
          <ac:chgData name="Durďáková Blanka" userId="e9263883-2c40-489b-ab04-f9b2e3e8d20e" providerId="ADAL" clId="{DE34BA04-1A66-422A-9A45-DC96B31944A0}" dt="2023-11-16T17:22:25.566" v="174" actId="20577"/>
          <ac:spMkLst>
            <pc:docMk/>
            <pc:sldMk cId="4206129773" sldId="344"/>
            <ac:spMk id="2" creationId="{00000000-0000-0000-0000-000000000000}"/>
          </ac:spMkLst>
        </pc:spChg>
      </pc:sldChg>
      <pc:sldChg chg="addSp delSp modSp new mod">
        <pc:chgData name="Durďáková Blanka" userId="e9263883-2c40-489b-ab04-f9b2e3e8d20e" providerId="ADAL" clId="{DE34BA04-1A66-422A-9A45-DC96B31944A0}" dt="2023-11-16T17:17:54.606" v="90" actId="20577"/>
        <pc:sldMkLst>
          <pc:docMk/>
          <pc:sldMk cId="2743792633" sldId="354"/>
        </pc:sldMkLst>
        <pc:spChg chg="del">
          <ac:chgData name="Durďáková Blanka" userId="e9263883-2c40-489b-ab04-f9b2e3e8d20e" providerId="ADAL" clId="{DE34BA04-1A66-422A-9A45-DC96B31944A0}" dt="2023-11-16T17:11:18.418" v="1"/>
          <ac:spMkLst>
            <pc:docMk/>
            <pc:sldMk cId="2743792633" sldId="354"/>
            <ac:spMk id="2" creationId="{3AD78DE2-6D7D-9126-6A09-5659765114F0}"/>
          </ac:spMkLst>
        </pc:spChg>
        <pc:spChg chg="mod">
          <ac:chgData name="Durďáková Blanka" userId="e9263883-2c40-489b-ab04-f9b2e3e8d20e" providerId="ADAL" clId="{DE34BA04-1A66-422A-9A45-DC96B31944A0}" dt="2023-11-16T17:17:54.606" v="90" actId="20577"/>
          <ac:spMkLst>
            <pc:docMk/>
            <pc:sldMk cId="2743792633" sldId="354"/>
            <ac:spMk id="4" creationId="{483D34F9-50C7-6A76-F51E-20E80D37FE0A}"/>
          </ac:spMkLst>
        </pc:spChg>
        <pc:picChg chg="add mod">
          <ac:chgData name="Durďáková Blanka" userId="e9263883-2c40-489b-ab04-f9b2e3e8d20e" providerId="ADAL" clId="{DE34BA04-1A66-422A-9A45-DC96B31944A0}" dt="2023-11-16T17:12:04.888" v="6" actId="14100"/>
          <ac:picMkLst>
            <pc:docMk/>
            <pc:sldMk cId="2743792633" sldId="354"/>
            <ac:picMk id="1026" creationId="{B37693E1-AB91-5684-F4E4-E627F9917DD5}"/>
          </ac:picMkLst>
        </pc:picChg>
      </pc:sldChg>
      <pc:sldChg chg="addSp delSp modSp new mod">
        <pc:chgData name="Durďáková Blanka" userId="e9263883-2c40-489b-ab04-f9b2e3e8d20e" providerId="ADAL" clId="{DE34BA04-1A66-422A-9A45-DC96B31944A0}" dt="2023-11-16T17:18:19.988" v="135" actId="27636"/>
        <pc:sldMkLst>
          <pc:docMk/>
          <pc:sldMk cId="3360650847" sldId="355"/>
        </pc:sldMkLst>
        <pc:spChg chg="del">
          <ac:chgData name="Durďáková Blanka" userId="e9263883-2c40-489b-ab04-f9b2e3e8d20e" providerId="ADAL" clId="{DE34BA04-1A66-422A-9A45-DC96B31944A0}" dt="2023-11-16T17:13:07.411" v="8"/>
          <ac:spMkLst>
            <pc:docMk/>
            <pc:sldMk cId="3360650847" sldId="355"/>
            <ac:spMk id="2" creationId="{10BFABF6-34F4-C52D-1E72-E4CA319E3A53}"/>
          </ac:spMkLst>
        </pc:spChg>
        <pc:spChg chg="mod">
          <ac:chgData name="Durďáková Blanka" userId="e9263883-2c40-489b-ab04-f9b2e3e8d20e" providerId="ADAL" clId="{DE34BA04-1A66-422A-9A45-DC96B31944A0}" dt="2023-11-16T17:18:19.988" v="135" actId="27636"/>
          <ac:spMkLst>
            <pc:docMk/>
            <pc:sldMk cId="3360650847" sldId="355"/>
            <ac:spMk id="4" creationId="{B41253F2-7832-2E67-92D5-BDAD9653CB46}"/>
          </ac:spMkLst>
        </pc:spChg>
        <pc:picChg chg="add mod">
          <ac:chgData name="Durďáková Blanka" userId="e9263883-2c40-489b-ab04-f9b2e3e8d20e" providerId="ADAL" clId="{DE34BA04-1A66-422A-9A45-DC96B31944A0}" dt="2023-11-16T17:13:21.761" v="11" actId="14100"/>
          <ac:picMkLst>
            <pc:docMk/>
            <pc:sldMk cId="3360650847" sldId="355"/>
            <ac:picMk id="2050" creationId="{3764ED0E-A4B2-7C43-40A8-FCFA591617D9}"/>
          </ac:picMkLst>
        </pc:picChg>
      </pc:sldChg>
      <pc:sldChg chg="addSp delSp modSp new mod">
        <pc:chgData name="Durďáková Blanka" userId="e9263883-2c40-489b-ab04-f9b2e3e8d20e" providerId="ADAL" clId="{DE34BA04-1A66-422A-9A45-DC96B31944A0}" dt="2023-11-16T17:17:11.094" v="53" actId="20577"/>
        <pc:sldMkLst>
          <pc:docMk/>
          <pc:sldMk cId="1676941390" sldId="356"/>
        </pc:sldMkLst>
        <pc:spChg chg="del">
          <ac:chgData name="Durďáková Blanka" userId="e9263883-2c40-489b-ab04-f9b2e3e8d20e" providerId="ADAL" clId="{DE34BA04-1A66-422A-9A45-DC96B31944A0}" dt="2023-11-16T17:15:59.880" v="13"/>
          <ac:spMkLst>
            <pc:docMk/>
            <pc:sldMk cId="1676941390" sldId="356"/>
            <ac:spMk id="2" creationId="{7E383215-154B-A4F6-34CD-C7A603A9B791}"/>
          </ac:spMkLst>
        </pc:spChg>
        <pc:spChg chg="mod">
          <ac:chgData name="Durďáková Blanka" userId="e9263883-2c40-489b-ab04-f9b2e3e8d20e" providerId="ADAL" clId="{DE34BA04-1A66-422A-9A45-DC96B31944A0}" dt="2023-11-16T17:17:11.094" v="53" actId="20577"/>
          <ac:spMkLst>
            <pc:docMk/>
            <pc:sldMk cId="1676941390" sldId="356"/>
            <ac:spMk id="4" creationId="{AE4FB543-4F36-E7DC-4D47-17C6B0D3E7F0}"/>
          </ac:spMkLst>
        </pc:spChg>
        <pc:picChg chg="add mod">
          <ac:chgData name="Durďáková Blanka" userId="e9263883-2c40-489b-ab04-f9b2e3e8d20e" providerId="ADAL" clId="{DE34BA04-1A66-422A-9A45-DC96B31944A0}" dt="2023-11-16T17:16:14.898" v="17" actId="14100"/>
          <ac:picMkLst>
            <pc:docMk/>
            <pc:sldMk cId="1676941390" sldId="356"/>
            <ac:picMk id="3074" creationId="{D1024A7D-2747-6A58-8E30-7E0F87A2235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3F62F-4B1C-4424-8265-3AB90DD72409}" type="datetimeFigureOut">
              <a:rPr lang="cs-CZ" smtClean="0"/>
              <a:t>24.11.2023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46C85-B86B-47DE-B15D-616A53CCF4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409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24.11.2023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24.11.2023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24.11.2023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24.11.2023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24.11.2023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24.11.2023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24.11.2023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24.11.2023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24.11.2023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24.11.2023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24.11.2023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lanka.durdakova@zlinskykraj.cz" TargetMode="External"/><Relationship Id="rId2" Type="http://schemas.openxmlformats.org/officeDocument/2006/relationships/hyperlink" Target="mailto:andrea.polehlova@zlinskykraj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aterina.valentova@zlinskykraj.cz" TargetMode="External"/><Relationship Id="rId5" Type="http://schemas.openxmlformats.org/officeDocument/2006/relationships/hyperlink" Target="mailto:pavla.doupovcova@zlinskykraj.cz" TargetMode="External"/><Relationship Id="rId4" Type="http://schemas.openxmlformats.org/officeDocument/2006/relationships/hyperlink" Target="mailto:darina.zmolikova@zlinskykraj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tice.cz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tice.cz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70000"/>
              </a:lnSpc>
            </a:pPr>
            <a:br>
              <a:rPr lang="cs-CZ" sz="6000" b="1" spc="50" dirty="0">
                <a:latin typeface="+mj-lt"/>
              </a:rPr>
            </a:br>
            <a:br>
              <a:rPr lang="cs-CZ" sz="6000" dirty="0">
                <a:latin typeface="+mj-lt"/>
              </a:rPr>
            </a:br>
            <a:r>
              <a:rPr lang="cs-CZ" sz="5300" dirty="0">
                <a:latin typeface="+mj-lt"/>
              </a:rPr>
              <a:t>Metodická porada </a:t>
            </a:r>
            <a:br>
              <a:rPr lang="cs-CZ" sz="5300" dirty="0">
                <a:latin typeface="+mj-lt"/>
              </a:rPr>
            </a:br>
            <a:r>
              <a:rPr lang="cs-CZ" sz="5300" dirty="0">
                <a:latin typeface="+mj-lt"/>
              </a:rPr>
              <a:t>k novele zákona č. 565/1990 Sb., </a:t>
            </a:r>
            <a:br>
              <a:rPr lang="cs-CZ" sz="5300" dirty="0">
                <a:latin typeface="+mj-lt"/>
              </a:rPr>
            </a:br>
            <a:r>
              <a:rPr lang="cs-CZ" sz="5300" dirty="0">
                <a:latin typeface="+mj-lt"/>
              </a:rPr>
              <a:t>o místních poplatcích, </a:t>
            </a:r>
            <a:br>
              <a:rPr lang="cs-CZ" sz="5300" dirty="0">
                <a:latin typeface="+mj-lt"/>
              </a:rPr>
            </a:br>
            <a:r>
              <a:rPr lang="cs-CZ" sz="5300" dirty="0">
                <a:latin typeface="+mj-lt"/>
              </a:rPr>
              <a:t>ve znění pozdějších předpisů</a:t>
            </a:r>
            <a:endParaRPr lang="cs-CZ" sz="53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499"/>
            <a:ext cx="9144000" cy="2125875"/>
          </a:xfrm>
        </p:spPr>
        <p:txBody>
          <a:bodyPr anchor="t">
            <a:normAutofit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Zlín, listopad 2023</a:t>
            </a:r>
          </a:p>
        </p:txBody>
      </p:sp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MOŽNÉ PROBLÉMY:</a:t>
            </a:r>
          </a:p>
          <a:p>
            <a:r>
              <a:rPr lang="cs-CZ" dirty="0"/>
              <a:t>stanovení splatnosti poplatků, u nichž je zdaňovacím obdobím kalendářní rok, v průběhu roku (tj. před uplynutím příslušného kalendářního roku)</a:t>
            </a:r>
          </a:p>
          <a:p>
            <a:pPr marL="0" indent="0">
              <a:buNone/>
            </a:pPr>
            <a:r>
              <a:rPr lang="cs-CZ" i="1" u="sng" dirty="0"/>
              <a:t>Doporučení:</a:t>
            </a:r>
            <a:r>
              <a:rPr lang="cs-CZ" i="1" dirty="0"/>
              <a:t> </a:t>
            </a:r>
            <a:r>
              <a:rPr lang="cs-CZ" dirty="0"/>
              <a:t>stanovit v OZV splatnost až po uplynutí příslušného poplatkového období (teprve tehdy je známa celková výše poplatkové povinnosti)</a:t>
            </a:r>
          </a:p>
          <a:p>
            <a:r>
              <a:rPr lang="cs-CZ" dirty="0"/>
              <a:t>poplatková povinnost netrvá celý rok (např. u MP ze psa – zpětně se zjistí, že pes uhynul)</a:t>
            </a:r>
          </a:p>
          <a:p>
            <a:pPr marL="0" indent="0">
              <a:buNone/>
            </a:pPr>
            <a:r>
              <a:rPr lang="cs-CZ" i="1" u="sng" dirty="0"/>
              <a:t>Postup:</a:t>
            </a:r>
            <a:r>
              <a:rPr lang="cs-CZ" i="1" dirty="0"/>
              <a:t> </a:t>
            </a:r>
            <a:r>
              <a:rPr lang="cs-CZ" dirty="0"/>
              <a:t>poplatek vyměřený do evidence bez vydání rozhodnutí byl vyměřen v nesprávné výši → správce poplatku je povinen jej po uplynutí poplatkového období vyměřit rozhodnutím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>
                <a:latin typeface="+mj-lt"/>
              </a:rPr>
              <a:t>Vyměření poplatku jeho předepsáním do evidence - § 11 odst. 1</a:t>
            </a:r>
          </a:p>
        </p:txBody>
      </p:sp>
    </p:spTree>
    <p:extLst>
      <p:ext uri="{BB962C8B-B14F-4D97-AF65-F5344CB8AC3E}">
        <p14:creationId xmlns:p14="http://schemas.microsoft.com/office/powerpoint/2010/main" val="3343056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u="sng" dirty="0"/>
              <a:t>stávající znění: </a:t>
            </a:r>
            <a:r>
              <a:rPr lang="cs-CZ" sz="2400" dirty="0"/>
              <a:t>vyměřuje se rozhodnutím z moci úřední, není-li zaplaceno včas či ve správné výši</a:t>
            </a:r>
          </a:p>
          <a:p>
            <a:r>
              <a:rPr lang="cs-CZ" sz="2400" u="sng" dirty="0"/>
              <a:t>nově:</a:t>
            </a:r>
            <a:r>
              <a:rPr lang="cs-CZ" sz="2400" dirty="0"/>
              <a:t> vyměření z moci úřední, taxativní výčet případů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b="1" dirty="0">
                <a:solidFill>
                  <a:srgbClr val="FF0000"/>
                </a:solidFill>
              </a:rPr>
              <a:t>platební výměr / hromadný předpisný seznam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místního poplatku rozhodnutím - § 11 odst. 2</a:t>
            </a:r>
          </a:p>
        </p:txBody>
      </p:sp>
    </p:spTree>
    <p:extLst>
      <p:ext uri="{BB962C8B-B14F-4D97-AF65-F5344CB8AC3E}">
        <p14:creationId xmlns:p14="http://schemas.microsoft.com/office/powerpoint/2010/main" val="84732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596A488-EC11-26AD-EDC2-7F9D2ADE8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sz="2800" b="1" dirty="0">
                <a:solidFill>
                  <a:srgbClr val="FF0000"/>
                </a:solidFill>
              </a:rPr>
              <a:t>§ 11 odst. 2 písm. a)</a:t>
            </a:r>
            <a:r>
              <a:rPr lang="pl-PL" sz="2800" dirty="0"/>
              <a:t>: </a:t>
            </a:r>
            <a:r>
              <a:rPr lang="pl-PL" sz="2800" dirty="0">
                <a:solidFill>
                  <a:srgbClr val="00B0F0"/>
                </a:solidFill>
              </a:rPr>
              <a:t>nesplnění podmínek pro postup podle § 11 odst. 1</a:t>
            </a:r>
          </a:p>
          <a:p>
            <a:pPr marL="0" indent="0">
              <a:buNone/>
            </a:pPr>
            <a:r>
              <a:rPr lang="cs-CZ" sz="2800" dirty="0"/>
              <a:t>	• poplatek nebyl zcela nebo zčásti zaplacen (odveden)</a:t>
            </a:r>
          </a:p>
          <a:p>
            <a:pPr marL="0" indent="0">
              <a:buNone/>
            </a:pPr>
            <a:r>
              <a:rPr lang="cs-CZ" sz="2800" dirty="0"/>
              <a:t>	• nebyla splněna ohlašovací povinnost (subjekt nesdělil údaje rozhodné pro výši 	 	  poplatku)</a:t>
            </a:r>
          </a:p>
          <a:p>
            <a:pPr marL="0" indent="0">
              <a:buNone/>
            </a:pPr>
            <a:r>
              <a:rPr lang="cs-CZ" sz="2800" dirty="0"/>
              <a:t>	• do dne vydání rozhodnutí nedošlo k nápravě</a:t>
            </a:r>
          </a:p>
          <a:p>
            <a:r>
              <a:rPr lang="cs-CZ" sz="2800" b="1" dirty="0">
                <a:solidFill>
                  <a:srgbClr val="FF0000"/>
                </a:solidFill>
              </a:rPr>
              <a:t>§ 11 odst. 2 písm. b)</a:t>
            </a:r>
            <a:r>
              <a:rPr lang="cs-CZ" sz="2800" dirty="0"/>
              <a:t>: </a:t>
            </a:r>
            <a:r>
              <a:rPr lang="cs-CZ" sz="2800" dirty="0">
                <a:solidFill>
                  <a:srgbClr val="00B0F0"/>
                </a:solidFill>
              </a:rPr>
              <a:t>poplatek za odkládání KO z nemovité věci </a:t>
            </a:r>
            <a:r>
              <a:rPr lang="cs-CZ" sz="2800" dirty="0"/>
              <a:t>(hmotnost, objem)</a:t>
            </a:r>
          </a:p>
          <a:p>
            <a:pPr marL="0" indent="0">
              <a:buNone/>
            </a:pPr>
            <a:r>
              <a:rPr lang="cs-CZ" sz="2800" dirty="0"/>
              <a:t>	• poplatkový subjekt sám neví, v jaké výši má poplatek zaplatit / odvést</a:t>
            </a:r>
          </a:p>
          <a:p>
            <a:r>
              <a:rPr lang="cs-CZ" sz="2800" b="1" dirty="0">
                <a:solidFill>
                  <a:srgbClr val="FF0000"/>
                </a:solidFill>
              </a:rPr>
              <a:t>§ 11 odst. 2 písm. c)</a:t>
            </a:r>
            <a:r>
              <a:rPr lang="cs-CZ" sz="2800" dirty="0"/>
              <a:t>: </a:t>
            </a:r>
            <a:r>
              <a:rPr lang="cs-CZ" sz="2800" dirty="0">
                <a:solidFill>
                  <a:srgbClr val="00B0F0"/>
                </a:solidFill>
              </a:rPr>
              <a:t>proti poplatkovému subjektu je vedeno insolvenční řízení</a:t>
            </a:r>
          </a:p>
          <a:p>
            <a:pPr marL="0" indent="0">
              <a:buNone/>
            </a:pPr>
            <a:r>
              <a:rPr lang="cs-CZ" sz="2800" dirty="0"/>
              <a:t>	• týká se pouze místních poplatků, kde je poplatkovým obdobím kalendářní rok</a:t>
            </a:r>
          </a:p>
          <a:p>
            <a:pPr marL="0" indent="0">
              <a:buNone/>
            </a:pPr>
            <a:r>
              <a:rPr lang="cs-CZ" sz="2800" dirty="0"/>
              <a:t>	• správce poplatku vyměří poplatek za vybraná poplatková období v průběhu 	 	  insolvenčního řízení</a:t>
            </a:r>
          </a:p>
          <a:p>
            <a:pPr marL="0" indent="0">
              <a:buNone/>
            </a:pPr>
            <a:r>
              <a:rPr lang="cs-CZ" sz="2800" dirty="0"/>
              <a:t>	• aby bylo možné pohledávky řádně a včas přihlásit do insolvenčního řízení a 	 	  doložit rozhodnutím o stanovení poplatku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287F398-42F6-E52C-530A-18622F6D4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A5B04AC-F088-28D7-D8F3-1CD52C891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místního poplatku rozhodnutím - § 11 odst. 2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52018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POPLATKOVÝ SUBJEKT</a:t>
            </a:r>
          </a:p>
          <a:p>
            <a:pPr>
              <a:lnSpc>
                <a:spcPct val="70000"/>
              </a:lnSpc>
            </a:pPr>
            <a:r>
              <a:rPr lang="cs-CZ" sz="2400" b="1" dirty="0">
                <a:solidFill>
                  <a:srgbClr val="FF0000"/>
                </a:solidFill>
              </a:rPr>
              <a:t>zaplatil + včas + ve správné výši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vyměření poplatku předepsáním do evidence, nevydává se rozhodnutí, 	 	  nic se neoznamuje</a:t>
            </a:r>
          </a:p>
          <a:p>
            <a:pPr>
              <a:lnSpc>
                <a:spcPct val="70000"/>
              </a:lnSpc>
            </a:pPr>
            <a:r>
              <a:rPr lang="cs-CZ" sz="2400" b="1" dirty="0">
                <a:solidFill>
                  <a:srgbClr val="FF0000"/>
                </a:solidFill>
              </a:rPr>
              <a:t>zaplatil + včas + více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zaplatil ve správné výši, správce poplatku do evidence předepíše ve 	 	  správné výši (§ 11 odst. 1)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nevydává se rozhodnutí, nic se neoznamuje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přebytek na kreditní straně osobního daňového účtu = </a:t>
            </a:r>
            <a:r>
              <a:rPr lang="cs-CZ" sz="2400" b="1" dirty="0"/>
              <a:t>přeplatek</a:t>
            </a:r>
          </a:p>
          <a:p>
            <a:pPr>
              <a:lnSpc>
                <a:spcPct val="70000"/>
              </a:lnSpc>
            </a:pPr>
            <a:r>
              <a:rPr lang="cs-CZ" sz="2400" b="1" dirty="0">
                <a:solidFill>
                  <a:srgbClr val="FF0000"/>
                </a:solidFill>
              </a:rPr>
              <a:t>zaplatil + včas + méně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zpětné zrušení účinků vyměření předepsáním do evidence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vyměřením prostřednictvím rozhodnutí podle § 11 odst. 2 písm. a)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>
                <a:latin typeface="+mj-lt"/>
              </a:rPr>
              <a:t>Vyměření poplatku - situace</a:t>
            </a:r>
            <a:br>
              <a:rPr lang="cs-CZ" sz="3200" dirty="0">
                <a:latin typeface="+mj-lt"/>
              </a:rPr>
            </a:br>
            <a:endParaRPr lang="cs-CZ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52314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3A63698-0406-7593-C36E-BDF9038A5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70000"/>
              </a:lnSpc>
            </a:pPr>
            <a:r>
              <a:rPr lang="cs-CZ" sz="2400" b="1" dirty="0">
                <a:solidFill>
                  <a:srgbClr val="FF0000"/>
                </a:solidFill>
              </a:rPr>
              <a:t>zaplatil + pozdě + ve správné výši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zaplatil-li před vydáním rozhodnutí → předepsání poplatku do evidence </a:t>
            </a:r>
            <a:br>
              <a:rPr lang="cs-CZ" sz="2400" dirty="0"/>
            </a:br>
            <a:r>
              <a:rPr lang="cs-CZ" sz="2400" dirty="0"/>
              <a:t>	  (§ 11 odst. 1), nevydává </a:t>
            </a:r>
            <a:r>
              <a:rPr lang="pl-PL" sz="2400" dirty="0"/>
              <a:t>se rozhodnutí, nic se neoznamuje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pl-PL" sz="2400" dirty="0"/>
              <a:t>	• rozhodným dnem je </a:t>
            </a:r>
            <a:r>
              <a:rPr lang="pl-PL" sz="2400" b="1" dirty="0"/>
              <a:t>den platby </a:t>
            </a:r>
            <a:r>
              <a:rPr lang="pl-PL" sz="2400" dirty="0"/>
              <a:t>(§ 11 odst. 1 písm. b) 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v případě pozdní úhrady lze uložit </a:t>
            </a:r>
            <a:r>
              <a:rPr lang="cs-CZ" sz="2400" b="1" dirty="0"/>
              <a:t>zvýšení poplatku </a:t>
            </a:r>
            <a:r>
              <a:rPr lang="cs-CZ" sz="2400" dirty="0"/>
              <a:t>podle § 11c</a:t>
            </a:r>
          </a:p>
          <a:p>
            <a:pPr>
              <a:lnSpc>
                <a:spcPct val="70000"/>
              </a:lnSpc>
            </a:pPr>
            <a:r>
              <a:rPr lang="cs-CZ" sz="2600" b="1" dirty="0">
                <a:solidFill>
                  <a:srgbClr val="FF0000"/>
                </a:solidFill>
              </a:rPr>
              <a:t>zaplatil + pozdě + méně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600" dirty="0"/>
              <a:t>	• správce poplatku musí konat, může však nejprve </a:t>
            </a:r>
            <a:r>
              <a:rPr lang="cs-CZ" sz="2600" b="1" dirty="0"/>
              <a:t>neformálně 	 	  vyzvat k nápravě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600" dirty="0"/>
              <a:t>	• </a:t>
            </a:r>
            <a:r>
              <a:rPr lang="cs-CZ" sz="2600" u="sng" dirty="0"/>
              <a:t>zaplatí-li subjekt</a:t>
            </a:r>
            <a:r>
              <a:rPr lang="cs-CZ" sz="2600" dirty="0"/>
              <a:t>, než dojde k vydání rozhodnutí → předepsání </a:t>
            </a:r>
            <a:br>
              <a:rPr lang="cs-CZ" sz="2600" dirty="0"/>
            </a:br>
            <a:r>
              <a:rPr lang="cs-CZ" sz="2600" dirty="0"/>
              <a:t>	  do evidence, nevydává se </a:t>
            </a:r>
            <a:r>
              <a:rPr lang="pl-PL" sz="2600" dirty="0"/>
              <a:t>rozhodnutí, nic se neoznamuje (postup 	 	  podle § 11 odst. 1)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600" dirty="0"/>
              <a:t>	• </a:t>
            </a:r>
            <a:r>
              <a:rPr lang="cs-CZ" sz="2600" u="sng" dirty="0"/>
              <a:t>nezaplatí-li </a:t>
            </a:r>
            <a:r>
              <a:rPr lang="cs-CZ" sz="2600" dirty="0"/>
              <a:t>do vydání rozhodnutí → postup podle § 11 odst. 2 – 	 	  vydá se rozhodnutí (nebyly </a:t>
            </a:r>
            <a:r>
              <a:rPr lang="pl-PL" sz="2600" dirty="0"/>
              <a:t>splněny podmínky pro postup podle § 11 	  odst. 1)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600" dirty="0"/>
              <a:t>	• poplatkovému subjektu </a:t>
            </a:r>
            <a:r>
              <a:rPr lang="cs-CZ" sz="2600" b="1" dirty="0"/>
              <a:t>lze uložit zvýšení </a:t>
            </a:r>
            <a:r>
              <a:rPr lang="cs-CZ" sz="2600" dirty="0"/>
              <a:t>poplatku podle § 11c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8544FF2-B347-3BB0-C92E-6CD293E96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E0CDE18-1D78-BE99-AB41-237DA0EF0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poplatku - situace</a:t>
            </a:r>
          </a:p>
        </p:txBody>
      </p:sp>
    </p:spTree>
    <p:extLst>
      <p:ext uri="{BB962C8B-B14F-4D97-AF65-F5344CB8AC3E}">
        <p14:creationId xmlns:p14="http://schemas.microsoft.com/office/powerpoint/2010/main" val="2674534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POPLATKOVÝ SUBJEKT</a:t>
            </a:r>
          </a:p>
          <a:p>
            <a:pPr>
              <a:lnSpc>
                <a:spcPct val="70000"/>
              </a:lnSpc>
            </a:pPr>
            <a:r>
              <a:rPr lang="cs-CZ" sz="2400" b="1" dirty="0">
                <a:solidFill>
                  <a:srgbClr val="FF0000"/>
                </a:solidFill>
              </a:rPr>
              <a:t>zaplatil + včas + ve správné výši + nesplnil oznamovací povinnost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</a:t>
            </a:r>
            <a:r>
              <a:rPr lang="cs-CZ" sz="2400" u="sng" dirty="0"/>
              <a:t>splní-li</a:t>
            </a:r>
            <a:r>
              <a:rPr lang="cs-CZ" sz="2400" dirty="0"/>
              <a:t> ohlašovací povinnost, než dojde k vydání rozhodnutí → postup 	 	  podle § 11 odst. 1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</a:t>
            </a:r>
            <a:r>
              <a:rPr lang="cs-CZ" sz="2400" u="sng" dirty="0"/>
              <a:t>nesplní-li</a:t>
            </a:r>
            <a:r>
              <a:rPr lang="cs-CZ" sz="2400" dirty="0"/>
              <a:t> → postup podle § 11 odst. 2 – vydá se rozhodnutí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není rozhodné, že zaplatil ve správné výši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správce poplatku nemá údaje rozhodné pro stanovení výše poplatku, 	 	  musí provést vyměřovací řízení, aby zjistil (ne)má-li subjekt poplatkovou 	 	  povinnost a v jaké výši má zaplatit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poplatkový subjekt nese důkazní břemeno (§ 92 odst. 3 daňového řádu)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400" dirty="0"/>
              <a:t>	• </a:t>
            </a:r>
            <a:r>
              <a:rPr lang="cs-CZ" sz="2400" b="1" dirty="0"/>
              <a:t>výzva</a:t>
            </a:r>
            <a:r>
              <a:rPr lang="cs-CZ" sz="2400" dirty="0"/>
              <a:t> podle § 92 odst. 4 daňového řádu (evidenční povinnost u MP </a:t>
            </a:r>
            <a:br>
              <a:rPr lang="cs-CZ" sz="2400" dirty="0"/>
            </a:br>
            <a:r>
              <a:rPr lang="cs-CZ" sz="2400" dirty="0"/>
              <a:t>	  z pobytu)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poplatku - situace</a:t>
            </a:r>
          </a:p>
        </p:txBody>
      </p:sp>
    </p:spTree>
    <p:extLst>
      <p:ext uri="{BB962C8B-B14F-4D97-AF65-F5344CB8AC3E}">
        <p14:creationId xmlns:p14="http://schemas.microsoft.com/office/powerpoint/2010/main" val="2938035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5795B00-1D60-6E96-8DC2-08C09EF2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E4FB543-4F36-E7DC-4D47-17C6B0D3E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Schéma postupu dle § 11a a § 11b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1024A7D-2747-6A58-8E30-7E0F87A2235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53" y="1507067"/>
            <a:ext cx="10193866" cy="496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941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pl-PL" sz="2000" dirty="0"/>
              <a:t>pouze u vyměření poplatku rozhodnutím (postup podle § 11 odst. 2)</a:t>
            </a:r>
          </a:p>
          <a:p>
            <a:pPr>
              <a:lnSpc>
                <a:spcPct val="70000"/>
              </a:lnSpc>
            </a:pPr>
            <a:r>
              <a:rPr lang="cs-CZ" sz="2000" dirty="0"/>
              <a:t>nebo pokud předepsáním poplatku v nesprávné výši nebyly splněny podmínky stanovené v § 11 odst. 1 → vydá se rozhodnutí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b="1" dirty="0">
                <a:solidFill>
                  <a:srgbClr val="FF0000"/>
                </a:solidFill>
              </a:rPr>
              <a:t>SITUACE:</a:t>
            </a:r>
          </a:p>
          <a:p>
            <a:pPr>
              <a:lnSpc>
                <a:spcPct val="70000"/>
              </a:lnSpc>
            </a:pPr>
            <a:r>
              <a:rPr lang="cs-CZ" sz="2000" dirty="0"/>
              <a:t>správce poplatku dodatečně z vyhledávací či kontrolní činnosti nebo na podnět zjistí, že: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místní poplatek nebyl původním rozhodnutím stanoven </a:t>
            </a:r>
            <a:r>
              <a:rPr lang="cs-CZ" sz="2000" b="1" dirty="0"/>
              <a:t>ve správné výši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</a:t>
            </a:r>
            <a:r>
              <a:rPr lang="cs-CZ" sz="2000" b="1" dirty="0"/>
              <a:t>ohlašovací povinnost </a:t>
            </a:r>
            <a:r>
              <a:rPr lang="cs-CZ" sz="2000" dirty="0"/>
              <a:t>nebyla ze strany poplatkového subjektu řádně splněna</a:t>
            </a:r>
          </a:p>
          <a:p>
            <a:pPr marL="0" indent="0">
              <a:lnSpc>
                <a:spcPct val="70000"/>
              </a:lnSpc>
              <a:buNone/>
            </a:pPr>
            <a:endParaRPr lang="cs-CZ" sz="2000" dirty="0"/>
          </a:p>
          <a:p>
            <a:pPr>
              <a:lnSpc>
                <a:spcPct val="70000"/>
              </a:lnSpc>
            </a:pPr>
            <a:r>
              <a:rPr lang="cs-CZ" sz="2000" dirty="0"/>
              <a:t>správce daně doměřuje poplatek rozhodnutím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z moci úřední nebo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na základě oznámené změny údajů uvedených v ohlášení</a:t>
            </a:r>
          </a:p>
          <a:p>
            <a:pPr>
              <a:lnSpc>
                <a:spcPct val="70000"/>
              </a:lnSpc>
            </a:pPr>
            <a:r>
              <a:rPr lang="cs-CZ" sz="2000" b="1" dirty="0"/>
              <a:t>platební výměr </a:t>
            </a:r>
            <a:r>
              <a:rPr lang="cs-CZ" sz="2000" dirty="0"/>
              <a:t>(nelze využít hromadný předpisný seznam)</a:t>
            </a:r>
          </a:p>
          <a:p>
            <a:pPr>
              <a:lnSpc>
                <a:spcPct val="70000"/>
              </a:lnSpc>
            </a:pPr>
            <a:r>
              <a:rPr lang="cs-CZ" sz="2000" dirty="0"/>
              <a:t>rozhodnutí musí být řádně odůvodněno (jaké důvody k doměření vedly)</a:t>
            </a:r>
          </a:p>
          <a:p>
            <a:pPr>
              <a:lnSpc>
                <a:spcPct val="70000"/>
              </a:lnSpc>
            </a:pPr>
            <a:r>
              <a:rPr lang="cs-CZ" sz="2000" dirty="0"/>
              <a:t>postup podle § 147 daňového řádu (rozhodnutí o stanovení daně)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Doměření místního poplatku - § 11 odst. 3</a:t>
            </a:r>
          </a:p>
        </p:txBody>
      </p:sp>
    </p:spTree>
    <p:extLst>
      <p:ext uri="{BB962C8B-B14F-4D97-AF65-F5344CB8AC3E}">
        <p14:creationId xmlns:p14="http://schemas.microsoft.com/office/powerpoint/2010/main" val="456390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poplatek </a:t>
            </a:r>
            <a:r>
              <a:rPr lang="cs-CZ" sz="2000" b="1" dirty="0"/>
              <a:t>byl již v minulosti rozhodnutím doměřen </a:t>
            </a:r>
            <a:r>
              <a:rPr lang="cs-CZ" sz="2000" dirty="0"/>
              <a:t>(jedná se o 3. a další stanovení poplatku </a:t>
            </a:r>
            <a:br>
              <a:rPr lang="cs-CZ" sz="2000" dirty="0"/>
            </a:br>
            <a:r>
              <a:rPr lang="cs-CZ" sz="2000" dirty="0"/>
              <a:t>v téže věci)</a:t>
            </a:r>
          </a:p>
          <a:p>
            <a:r>
              <a:rPr lang="cs-CZ" sz="2000" dirty="0"/>
              <a:t>správce poplatku může doměřit opakovaně pouze </a:t>
            </a:r>
            <a:r>
              <a:rPr lang="cs-CZ" sz="2000" b="1" dirty="0"/>
              <a:t>při splnění jedné z podmínek</a:t>
            </a:r>
            <a:r>
              <a:rPr lang="cs-CZ" sz="2000" dirty="0"/>
              <a:t>: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§ 11 odst. 3 písm. a): </a:t>
            </a:r>
            <a:r>
              <a:rPr lang="cs-CZ" sz="2000" b="1" dirty="0">
                <a:solidFill>
                  <a:srgbClr val="00B0F0"/>
                </a:solidFill>
              </a:rPr>
              <a:t>zjištění nových skutečností či důkazů</a:t>
            </a:r>
          </a:p>
          <a:p>
            <a:r>
              <a:rPr lang="cs-CZ" sz="2000" b="1" dirty="0"/>
              <a:t>správce poplatku </a:t>
            </a:r>
            <a:r>
              <a:rPr lang="cs-CZ" sz="2000" dirty="0"/>
              <a:t>je nemohl v předcházejícím řízení uplatnit</a:t>
            </a:r>
          </a:p>
          <a:p>
            <a:r>
              <a:rPr lang="cs-CZ" sz="2000" dirty="0"/>
              <a:t>skutečnosti, které zakládají pochybnosti o správnosti, průkaznosti či úplnosti dosud stanoveného místního poplatku</a:t>
            </a:r>
          </a:p>
          <a:p>
            <a:r>
              <a:rPr lang="cs-CZ" sz="2000" dirty="0"/>
              <a:t>poplatek lze doměřit pouze v rozsahu nově zjištěných skutečností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§ 11 odst. 3 písm. b): </a:t>
            </a:r>
            <a:r>
              <a:rPr lang="cs-CZ" sz="2000" b="1" dirty="0">
                <a:solidFill>
                  <a:srgbClr val="00B0F0"/>
                </a:solidFill>
              </a:rPr>
              <a:t>poplatkový subjekt mění své původní ohlášení</a:t>
            </a:r>
          </a:p>
          <a:p>
            <a:r>
              <a:rPr lang="cs-CZ" sz="2000" b="1" dirty="0"/>
              <a:t>poplatkový subjekt </a:t>
            </a:r>
            <a:r>
              <a:rPr lang="cs-CZ" sz="2000" dirty="0"/>
              <a:t>bez svého zavinění nemohl nově oznamované skutečnosti uplatnit v předcházejícím řízení</a:t>
            </a:r>
          </a:p>
          <a:p>
            <a:r>
              <a:rPr lang="cs-CZ" sz="2000" dirty="0"/>
              <a:t>poplatek lze doměřit pouze v rozsahu nově uváděných skutečností</a:t>
            </a:r>
          </a:p>
          <a:p>
            <a:r>
              <a:rPr lang="cs-CZ" sz="2000" dirty="0"/>
              <a:t>místní poplatek nelze doměřit po uplynutí lhůty pro stanovení poplatku (§ 148 daňového řádu)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Opakované doměření místního poplatku - § 11 odst. 3</a:t>
            </a:r>
          </a:p>
        </p:txBody>
      </p:sp>
    </p:spTree>
    <p:extLst>
      <p:ext uri="{BB962C8B-B14F-4D97-AF65-F5344CB8AC3E}">
        <p14:creationId xmlns:p14="http://schemas.microsoft.com/office/powerpoint/2010/main" val="229887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poplatkový subjekt je </a:t>
            </a:r>
            <a:r>
              <a:rPr lang="cs-CZ" sz="2000" b="1" dirty="0">
                <a:solidFill>
                  <a:srgbClr val="FF0000"/>
                </a:solidFill>
              </a:rPr>
              <a:t>oprávněn</a:t>
            </a:r>
            <a:r>
              <a:rPr lang="cs-CZ" sz="2000" dirty="0"/>
              <a:t> požádat o vyměření místního poplatku rozhodnutím, pokud:</a:t>
            </a:r>
          </a:p>
          <a:p>
            <a:pPr marL="0" indent="0">
              <a:buNone/>
            </a:pPr>
            <a:r>
              <a:rPr lang="cs-CZ" sz="2000" dirty="0"/>
              <a:t>	• poplatek byl stanoven </a:t>
            </a:r>
            <a:r>
              <a:rPr lang="cs-CZ" sz="2000" b="1" dirty="0">
                <a:solidFill>
                  <a:srgbClr val="00B0F0"/>
                </a:solidFill>
              </a:rPr>
              <a:t>bez vydání R </a:t>
            </a:r>
            <a:r>
              <a:rPr lang="cs-CZ" sz="2000" dirty="0"/>
              <a:t>(§ 11 odst. 1, vyměřen předepsáním do evidence)</a:t>
            </a:r>
          </a:p>
          <a:p>
            <a:pPr marL="0" indent="0">
              <a:buNone/>
            </a:pPr>
            <a:r>
              <a:rPr lang="cs-CZ" sz="2000" dirty="0"/>
              <a:t>	• žádost byla podána </a:t>
            </a:r>
            <a:r>
              <a:rPr lang="cs-CZ" sz="2000" b="1" dirty="0">
                <a:solidFill>
                  <a:srgbClr val="00B0F0"/>
                </a:solidFill>
              </a:rPr>
              <a:t>ve lhůtě </a:t>
            </a:r>
            <a:r>
              <a:rPr lang="cs-CZ" sz="2000" dirty="0"/>
              <a:t>pro stanovení daně (§ 148 daňového řádu)</a:t>
            </a:r>
          </a:p>
          <a:p>
            <a:r>
              <a:rPr lang="cs-CZ" sz="2000" dirty="0"/>
              <a:t>poplatkový subjekt žádá o rozhodnutí - aby měl osvědčení o zaplacení</a:t>
            </a:r>
          </a:p>
          <a:p>
            <a:pPr marL="0" indent="0">
              <a:buNone/>
            </a:pPr>
            <a:r>
              <a:rPr lang="pl-PL" sz="2000" dirty="0"/>
              <a:t>				            - aby měl proti čemu se odvolat</a:t>
            </a:r>
          </a:p>
          <a:p>
            <a:pPr marL="0" indent="0">
              <a:buNone/>
            </a:pPr>
            <a:endParaRPr lang="pl-PL" sz="2000" dirty="0"/>
          </a:p>
          <a:p>
            <a:r>
              <a:rPr lang="cs-CZ" sz="2000" dirty="0"/>
              <a:t>poplatník / plátce </a:t>
            </a:r>
            <a:r>
              <a:rPr lang="cs-CZ" sz="2000" b="1" dirty="0"/>
              <a:t>tvrdí</a:t>
            </a:r>
            <a:r>
              <a:rPr lang="cs-CZ" sz="2000" dirty="0"/>
              <a:t>, že není v postavení poplatkového subjektu, ale pro jistotu poplatek </a:t>
            </a:r>
            <a:br>
              <a:rPr lang="cs-CZ" sz="2000" dirty="0"/>
            </a:br>
            <a:r>
              <a:rPr lang="cs-CZ" sz="2000" dirty="0"/>
              <a:t>v termínu splatnosti zaplatil → správce poplatku postupoval podle § 11 odst. 1, nevydal rozhodnutí, subjekt se nemá proti čemu odvolat</a:t>
            </a:r>
          </a:p>
          <a:p>
            <a:r>
              <a:rPr lang="cs-CZ" sz="2000" dirty="0"/>
              <a:t>je jedno, zda byl poplatek zaplacen (odveden) ve správné výši</a:t>
            </a:r>
          </a:p>
          <a:p>
            <a:r>
              <a:rPr lang="cs-CZ" sz="2000" dirty="0"/>
              <a:t>správce poplatku musí provést vyměřovací řízení (proto musí být žádost podána ve lhůtě)</a:t>
            </a:r>
          </a:p>
          <a:p>
            <a:r>
              <a:rPr lang="pl-PL" sz="2000" dirty="0"/>
              <a:t>na poplatek se hledí, jako by nebyl vyměřen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místního poplatku na žádost - § 11a</a:t>
            </a:r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Odbor právní a Krajský živnostenský úřad</a:t>
            </a:r>
          </a:p>
          <a:p>
            <a:pPr marL="0" indent="0">
              <a:buNone/>
            </a:pPr>
            <a:r>
              <a:rPr lang="cs-CZ" sz="2400" dirty="0"/>
              <a:t>oddělení státního občanství a přestupků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/>
              <a:t>Mgr. Andrea Polehlová, vedoucí oddělení - </a:t>
            </a:r>
            <a:r>
              <a:rPr lang="cs-CZ" sz="2400" dirty="0">
                <a:hlinkClick r:id="rId2"/>
              </a:rPr>
              <a:t>andrea.polehlova@zlinskykraj.cz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Mgr. Blanka Durďáková - </a:t>
            </a:r>
            <a:r>
              <a:rPr lang="cs-CZ" sz="2400" dirty="0">
                <a:hlinkClick r:id="rId3"/>
              </a:rPr>
              <a:t>blanka.durdakova@zlinskykraj.cz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JUDr. Darina </a:t>
            </a:r>
            <a:r>
              <a:rPr lang="cs-CZ" sz="2400" dirty="0" err="1"/>
              <a:t>Žmolíková</a:t>
            </a:r>
            <a:r>
              <a:rPr lang="cs-CZ" sz="2400" dirty="0"/>
              <a:t>, Ph.D. - </a:t>
            </a:r>
            <a:r>
              <a:rPr lang="cs-CZ" sz="2400" dirty="0">
                <a:hlinkClick r:id="rId4"/>
              </a:rPr>
              <a:t>darina.zmolikova@zlinskykraj.cz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Mgr. Pavla Doupovcová - </a:t>
            </a:r>
            <a:r>
              <a:rPr lang="cs-CZ" sz="2400" dirty="0">
                <a:hlinkClick r:id="rId5"/>
              </a:rPr>
              <a:t>pavla.doupovcova@zlinskykraj.cz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/>
              <a:t>Mgr. Kateřina Valentová - </a:t>
            </a:r>
            <a:r>
              <a:rPr lang="cs-CZ" sz="2400" dirty="0">
                <a:hlinkClick r:id="rId6"/>
              </a:rPr>
              <a:t>katerina.valentova@zlinskykraj.cz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Personální obsazení</a:t>
            </a:r>
          </a:p>
        </p:txBody>
      </p:sp>
    </p:spTree>
    <p:extLst>
      <p:ext uri="{BB962C8B-B14F-4D97-AF65-F5344CB8AC3E}">
        <p14:creationId xmlns:p14="http://schemas.microsoft.com/office/powerpoint/2010/main" val="2844898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SITUACE, KTERÉ MOHOU NASTAT:</a:t>
            </a:r>
          </a:p>
          <a:p>
            <a:r>
              <a:rPr lang="cs-CZ" dirty="0"/>
              <a:t>poplatkový subjekt podal žádost, ale </a:t>
            </a:r>
            <a:r>
              <a:rPr lang="cs-CZ" b="1" dirty="0">
                <a:solidFill>
                  <a:srgbClr val="FF0000"/>
                </a:solidFill>
              </a:rPr>
              <a:t>poplatek již byl rozhodnutím vyměřen</a:t>
            </a:r>
          </a:p>
          <a:p>
            <a:pPr marL="0" indent="0">
              <a:buNone/>
            </a:pPr>
            <a:r>
              <a:rPr lang="cs-CZ" dirty="0"/>
              <a:t>	• zastavení řízení (§ 106 odst. 1 písm. b) daňového řádu)</a:t>
            </a:r>
          </a:p>
          <a:p>
            <a:pPr marL="0" indent="0">
              <a:buNone/>
            </a:pPr>
            <a:r>
              <a:rPr lang="cs-CZ" dirty="0"/>
              <a:t>	• správce poplatku se však musí obsahem žádosti zabývat a případně ji 	 	   posoudit jako podnět k doměření </a:t>
            </a:r>
            <a:r>
              <a:rPr lang="pl-PL" dirty="0"/>
              <a:t>(§ 8 odst. 1 a odst. 3 daňového řádu)</a:t>
            </a:r>
          </a:p>
          <a:p>
            <a:r>
              <a:rPr lang="cs-CZ" dirty="0"/>
              <a:t>poplatkový subjekt </a:t>
            </a:r>
            <a:r>
              <a:rPr lang="cs-CZ" b="1" dirty="0">
                <a:solidFill>
                  <a:srgbClr val="FF0000"/>
                </a:solidFill>
              </a:rPr>
              <a:t>podal žádost opožděně </a:t>
            </a:r>
            <a:r>
              <a:rPr lang="cs-CZ" dirty="0"/>
              <a:t>(po uplynutí lhůty)</a:t>
            </a:r>
          </a:p>
          <a:p>
            <a:pPr marL="0" indent="0">
              <a:buNone/>
            </a:pPr>
            <a:r>
              <a:rPr lang="cs-CZ" dirty="0"/>
              <a:t>	• správce poplatku řízení zastaví (§ 106 odst. 1 písm. e) daňového řádu)</a:t>
            </a:r>
          </a:p>
          <a:p>
            <a:pPr marL="0" indent="0">
              <a:buNone/>
            </a:pPr>
            <a:r>
              <a:rPr lang="cs-CZ" dirty="0"/>
              <a:t>	• poplatek zůstává vyměřen původním předepsáním do evidence poplatků</a:t>
            </a:r>
          </a:p>
          <a:p>
            <a:r>
              <a:rPr lang="cs-CZ" dirty="0"/>
              <a:t>poplatkový subjekt </a:t>
            </a:r>
            <a:r>
              <a:rPr lang="cs-CZ" b="1" dirty="0">
                <a:solidFill>
                  <a:srgbClr val="FF0000"/>
                </a:solidFill>
              </a:rPr>
              <a:t>vezme žádost zpět</a:t>
            </a:r>
          </a:p>
          <a:p>
            <a:pPr marL="0" indent="0">
              <a:buNone/>
            </a:pPr>
            <a:r>
              <a:rPr lang="cs-CZ" dirty="0"/>
              <a:t>	• správce poplatku řízení zastaví (§ 106 odst. 1 písm. a) daňového řádu)</a:t>
            </a:r>
          </a:p>
          <a:p>
            <a:pPr marL="0" indent="0">
              <a:buNone/>
            </a:pPr>
            <a:r>
              <a:rPr lang="cs-CZ" dirty="0"/>
              <a:t>	• účinky původního vyměření poplatku předepsáním do evidence zůstanou 	  zachovány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místního poplatku na žádost - § 11a</a:t>
            </a:r>
          </a:p>
        </p:txBody>
      </p:sp>
    </p:spTree>
    <p:extLst>
      <p:ext uri="{BB962C8B-B14F-4D97-AF65-F5344CB8AC3E}">
        <p14:creationId xmlns:p14="http://schemas.microsoft.com/office/powerpoint/2010/main" val="567297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4272E33-48A9-5E5E-5ED3-F26550BEE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SITUACE, KTERÉ MOHOU NASTAT</a:t>
            </a:r>
          </a:p>
          <a:p>
            <a:r>
              <a:rPr lang="cs-CZ" sz="2400" dirty="0"/>
              <a:t>poplatkový subjekt </a:t>
            </a:r>
            <a:r>
              <a:rPr lang="cs-CZ" sz="2400" b="1" dirty="0">
                <a:solidFill>
                  <a:srgbClr val="FF0000"/>
                </a:solidFill>
              </a:rPr>
              <a:t>podá novou žádost </a:t>
            </a:r>
            <a:r>
              <a:rPr lang="cs-CZ" sz="2400" dirty="0"/>
              <a:t>v době, kdy o první ještě nebylo rozhodnuto</a:t>
            </a:r>
          </a:p>
          <a:p>
            <a:pPr marL="0" indent="0">
              <a:buNone/>
            </a:pPr>
            <a:r>
              <a:rPr lang="pl-PL" sz="2400" dirty="0"/>
              <a:t>	• postup podle § 73 odst. 4 daňového řádu</a:t>
            </a:r>
          </a:p>
          <a:p>
            <a:pPr marL="0" indent="0">
              <a:buNone/>
            </a:pPr>
            <a:r>
              <a:rPr lang="cs-CZ" sz="2400" dirty="0"/>
              <a:t>	• na další žádost se hledí jako na doplnění té původní</a:t>
            </a:r>
          </a:p>
          <a:p>
            <a:r>
              <a:rPr lang="cs-CZ" sz="2400" dirty="0"/>
              <a:t>tím, že subjekt </a:t>
            </a:r>
            <a:r>
              <a:rPr lang="cs-CZ" sz="2400" b="1" dirty="0">
                <a:solidFill>
                  <a:srgbClr val="FF0000"/>
                </a:solidFill>
              </a:rPr>
              <a:t>nejprve zaplatil, došlo ke vzniku přeplatku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	</a:t>
            </a:r>
            <a:r>
              <a:rPr lang="pl-PL" sz="2400" dirty="0"/>
              <a:t>• postup podle § 155 odst. 3 daňového řádu</a:t>
            </a:r>
            <a:endParaRPr lang="cs-CZ" sz="2400" dirty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1D424C2-2037-4858-415D-5090BC1A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2741B00-78B2-4F87-C8C1-FC2199E05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Vyměření místního poplatku na žádost - § 11a</a:t>
            </a:r>
          </a:p>
        </p:txBody>
      </p:sp>
    </p:spTree>
    <p:extLst>
      <p:ext uri="{BB962C8B-B14F-4D97-AF65-F5344CB8AC3E}">
        <p14:creationId xmlns:p14="http://schemas.microsoft.com/office/powerpoint/2010/main" val="59335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43019"/>
            <a:ext cx="11264900" cy="46002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POJMY</a:t>
            </a:r>
          </a:p>
          <a:p>
            <a:r>
              <a:rPr lang="cs-CZ" dirty="0"/>
              <a:t>splatnost poplatku = lhůta uvedená v OZV</a:t>
            </a:r>
          </a:p>
          <a:p>
            <a:r>
              <a:rPr lang="cs-CZ" dirty="0"/>
              <a:t>náhradní splatnost = splatnost poplatku stanoveného rozhodnutím</a:t>
            </a:r>
          </a:p>
          <a:p>
            <a:pPr marL="0" indent="0">
              <a:buNone/>
            </a:pPr>
            <a:r>
              <a:rPr lang="cs-CZ" dirty="0"/>
              <a:t>		        = </a:t>
            </a:r>
            <a:r>
              <a:rPr lang="cs-CZ" b="1" dirty="0">
                <a:solidFill>
                  <a:srgbClr val="FF0000"/>
                </a:solidFill>
              </a:rPr>
              <a:t>30 dnů ode dne oznámení rozhodnutí</a:t>
            </a:r>
          </a:p>
          <a:p>
            <a:r>
              <a:rPr lang="cs-CZ" u="sng" dirty="0"/>
              <a:t>výjimka</a:t>
            </a:r>
            <a:r>
              <a:rPr lang="cs-CZ" dirty="0"/>
              <a:t>: poplatek za odkládání KO z nemovité věci (hmotnostní či objemový základ)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!!! ZMĚNA oproti stávající úpravě !!!</a:t>
            </a:r>
          </a:p>
          <a:p>
            <a:r>
              <a:rPr lang="cs-CZ" dirty="0"/>
              <a:t>zvláštní úprava proti daňovému řádu – lhůta splatnosti poplatku, který byl vyměřen rozhodnutím</a:t>
            </a:r>
          </a:p>
          <a:p>
            <a:pPr marL="0" indent="0">
              <a:buNone/>
            </a:pPr>
            <a:r>
              <a:rPr lang="cs-CZ" dirty="0"/>
              <a:t>	- </a:t>
            </a:r>
            <a:r>
              <a:rPr lang="cs-CZ" u="sng" dirty="0"/>
              <a:t>stávající znění zákona</a:t>
            </a:r>
            <a:r>
              <a:rPr lang="cs-CZ" dirty="0"/>
              <a:t>: náhradní splatnost nastává 15. dnem po právní moci rozhodnutí</a:t>
            </a:r>
          </a:p>
          <a:p>
            <a:pPr marL="0" indent="0">
              <a:buNone/>
            </a:pPr>
            <a:r>
              <a:rPr lang="cs-CZ" dirty="0"/>
              <a:t>	- </a:t>
            </a:r>
            <a:r>
              <a:rPr lang="cs-CZ" u="sng" dirty="0"/>
              <a:t>nově</a:t>
            </a:r>
            <a:r>
              <a:rPr lang="cs-CZ" dirty="0"/>
              <a:t>: splatnost vázána na oznámení rozhodnutí, ne na právní moc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odvolání nemá odkladný účinek </a:t>
            </a:r>
            <a:r>
              <a:rPr lang="cs-CZ" dirty="0"/>
              <a:t>– subjekt je povinen zaplatit, i když se odvolá</a:t>
            </a:r>
          </a:p>
          <a:p>
            <a:r>
              <a:rPr lang="cs-CZ" dirty="0"/>
              <a:t>sankce v podobě zvýšení poplatku – rozhodné je prodlení od původního dne splatnosti</a:t>
            </a:r>
            <a:endParaRPr lang="cs-CZ" sz="2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Splatnost poplatku</a:t>
            </a:r>
          </a:p>
        </p:txBody>
      </p:sp>
    </p:spTree>
    <p:extLst>
      <p:ext uri="{BB962C8B-B14F-4D97-AF65-F5344CB8AC3E}">
        <p14:creationId xmlns:p14="http://schemas.microsoft.com/office/powerpoint/2010/main" val="1797271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b="1" dirty="0">
                <a:solidFill>
                  <a:srgbClr val="00B0F0"/>
                </a:solidFill>
              </a:rPr>
              <a:t>místní poplatek ze psů, poplatky za komunální odpad</a:t>
            </a:r>
          </a:p>
          <a:p>
            <a:r>
              <a:rPr lang="cs-CZ" b="1" dirty="0">
                <a:solidFill>
                  <a:srgbClr val="FF0000"/>
                </a:solidFill>
              </a:rPr>
              <a:t>zvláštní úprava </a:t>
            </a:r>
            <a:r>
              <a:rPr lang="cs-CZ" dirty="0"/>
              <a:t>proti daňovému řádu</a:t>
            </a:r>
          </a:p>
          <a:p>
            <a:pPr marL="0" indent="0">
              <a:buNone/>
            </a:pPr>
            <a:r>
              <a:rPr lang="cs-CZ" dirty="0"/>
              <a:t>	• § 148 odst. 1 DŘ: </a:t>
            </a:r>
            <a:r>
              <a:rPr lang="cs-CZ" i="1" dirty="0"/>
              <a:t>Počátek běhu lhůty pro stanovení poplatku je určen dnem, ve kterém se 	   	  poplatek stal splatným. </a:t>
            </a:r>
            <a:r>
              <a:rPr lang="cs-CZ" dirty="0"/>
              <a:t>(Den splatnosti určen v obecně závazné vyhlášce.)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stávající úprava</a:t>
            </a:r>
            <a:r>
              <a:rPr lang="cs-CZ" dirty="0"/>
              <a:t>: den splatnosti u mnoha obcí stanoven v průběhu zdaňovacího období </a:t>
            </a:r>
          </a:p>
          <a:p>
            <a:pPr marL="0" indent="0">
              <a:buNone/>
            </a:pPr>
            <a:r>
              <a:rPr lang="cs-CZ" dirty="0"/>
              <a:t>	- není známa celková výše poplatkové povinnosti, ale dochází k rozběhnutí lhůty</a:t>
            </a:r>
          </a:p>
          <a:p>
            <a:r>
              <a:rPr lang="cs-CZ" u="sng" dirty="0"/>
              <a:t>nově</a:t>
            </a:r>
            <a:r>
              <a:rPr lang="cs-CZ" dirty="0"/>
              <a:t>: počátek běhu lhůty = </a:t>
            </a:r>
            <a:r>
              <a:rPr lang="cs-CZ" b="1" dirty="0">
                <a:solidFill>
                  <a:srgbClr val="FF0000"/>
                </a:solidFill>
              </a:rPr>
              <a:t>1. den následujícím po uplynutí poplatkového období</a:t>
            </a:r>
          </a:p>
          <a:p>
            <a:pPr marL="0" indent="0">
              <a:buNone/>
            </a:pPr>
            <a:r>
              <a:rPr lang="cs-CZ" dirty="0"/>
              <a:t>	- tříletá lhůta pro vyměření poplatků (lhůta pro stanovení daně)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sjednocení lhůty pro plnění poplatkové povinnosti stanovené rozhodnutím, aby nedocházelo k rozdílnému režimu mezi poplatkem za odkládání KO z nemovité věci (hmotnost, objem) a ostatními místními poplatky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ZMĚNA</a:t>
            </a:r>
            <a:r>
              <a:rPr lang="cs-CZ" dirty="0"/>
              <a:t>: novela upravuje pouze počátek běhu lhůty (§ 11b odst. 4)</a:t>
            </a:r>
          </a:p>
          <a:p>
            <a:r>
              <a:rPr lang="cs-CZ" dirty="0"/>
              <a:t>obec i nadále může v OZV termín splatnosti stanovit v průběhu roku (§ 14 odst. 2 písm. c))</a:t>
            </a:r>
            <a:endParaRPr lang="cs-CZ" sz="2600" u="sng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Splatnost poplatků s ročním zdaňovacím obdobím</a:t>
            </a:r>
          </a:p>
        </p:txBody>
      </p:sp>
    </p:spTree>
    <p:extLst>
      <p:ext uri="{BB962C8B-B14F-4D97-AF65-F5344CB8AC3E}">
        <p14:creationId xmlns:p14="http://schemas.microsoft.com/office/powerpoint/2010/main" val="2005042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u="sng" dirty="0"/>
              <a:t>pro předepsání poplatku do evidence </a:t>
            </a:r>
            <a:r>
              <a:rPr lang="cs-CZ" dirty="0"/>
              <a:t>musí být splněny </a:t>
            </a:r>
            <a:r>
              <a:rPr lang="cs-CZ" b="1" dirty="0"/>
              <a:t>3 podmínky </a:t>
            </a:r>
            <a:r>
              <a:rPr lang="cs-CZ" dirty="0"/>
              <a:t>(§ 11 odst. 1):</a:t>
            </a:r>
          </a:p>
          <a:p>
            <a:pPr marL="0" indent="0">
              <a:buNone/>
            </a:pPr>
            <a:r>
              <a:rPr lang="cs-CZ" dirty="0"/>
              <a:t>	• poplatník zaplatil včas, splnil ohlašovací povinnost, zaplatil ve správné výši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MOŽNÉ SITUACE</a:t>
            </a:r>
            <a:r>
              <a:rPr lang="cs-CZ" dirty="0"/>
              <a:t>:</a:t>
            </a:r>
          </a:p>
          <a:p>
            <a:r>
              <a:rPr lang="cs-CZ" dirty="0"/>
              <a:t>poplatník se v průběhu zdaňovacího období odstěhoval, prodal psa…</a:t>
            </a:r>
          </a:p>
          <a:p>
            <a:endParaRPr lang="cs-CZ" dirty="0"/>
          </a:p>
          <a:p>
            <a:r>
              <a:rPr lang="cs-CZ" b="1" dirty="0"/>
              <a:t>zaplatil + včas + </a:t>
            </a:r>
            <a:r>
              <a:rPr lang="cs-CZ" b="1" dirty="0">
                <a:solidFill>
                  <a:srgbClr val="FF0000"/>
                </a:solidFill>
              </a:rPr>
              <a:t>více</a:t>
            </a:r>
            <a:r>
              <a:rPr lang="cs-CZ" b="1" dirty="0"/>
              <a:t> + </a:t>
            </a:r>
            <a:r>
              <a:rPr lang="cs-CZ" b="1" dirty="0">
                <a:solidFill>
                  <a:srgbClr val="00B0F0"/>
                </a:solidFill>
              </a:rPr>
              <a:t>splnil ohlašovací povinnost</a:t>
            </a:r>
          </a:p>
          <a:p>
            <a:pPr marL="0" indent="0">
              <a:buNone/>
            </a:pPr>
            <a:r>
              <a:rPr lang="cs-CZ" dirty="0"/>
              <a:t>	• zaplatil ve správné výši, správce poplatku do evidence předepíše ve správné výši (§ 11 odst. 1)</a:t>
            </a:r>
          </a:p>
          <a:p>
            <a:pPr marL="0" indent="0">
              <a:buNone/>
            </a:pPr>
            <a:r>
              <a:rPr lang="cs-CZ" dirty="0"/>
              <a:t>	• nevydává se rozhodnutí, nic se neoznamuje</a:t>
            </a:r>
          </a:p>
          <a:p>
            <a:pPr marL="0" indent="0">
              <a:buNone/>
            </a:pPr>
            <a:r>
              <a:rPr lang="cs-CZ" dirty="0"/>
              <a:t>	• přebytek na kreditní straně osobního daňového účtu je přeplatkem</a:t>
            </a:r>
          </a:p>
          <a:p>
            <a:r>
              <a:rPr lang="cs-CZ" b="1" dirty="0"/>
              <a:t>zaplatil + včas + </a:t>
            </a:r>
            <a:r>
              <a:rPr lang="cs-CZ" b="1" dirty="0">
                <a:solidFill>
                  <a:srgbClr val="00B050"/>
                </a:solidFill>
              </a:rPr>
              <a:t>nesplnil ohlašovací povinnost</a:t>
            </a:r>
          </a:p>
          <a:p>
            <a:pPr marL="0" indent="0">
              <a:buNone/>
            </a:pPr>
            <a:r>
              <a:rPr lang="pl-PL" dirty="0"/>
              <a:t>	• nesplnění podmínek pro postup podle odst. 1</a:t>
            </a:r>
          </a:p>
          <a:p>
            <a:pPr marL="0" indent="0">
              <a:buNone/>
            </a:pPr>
            <a:r>
              <a:rPr lang="cs-CZ" dirty="0"/>
              <a:t>	• správce poplatku musí zjistit správnou výši poplatkové povinnosti</a:t>
            </a:r>
          </a:p>
          <a:p>
            <a:pPr marL="0" indent="0">
              <a:buNone/>
            </a:pPr>
            <a:r>
              <a:rPr lang="cs-CZ" dirty="0"/>
              <a:t>	• vyměření prostřednictvím rozhodnutí podle § 11 odst. 2 písm. a)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209006"/>
            <a:ext cx="11264900" cy="1272972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Splatnost poplatků s ročním zdaňovacím obdobím</a:t>
            </a:r>
          </a:p>
        </p:txBody>
      </p:sp>
    </p:spTree>
    <p:extLst>
      <p:ext uri="{BB962C8B-B14F-4D97-AF65-F5344CB8AC3E}">
        <p14:creationId xmlns:p14="http://schemas.microsoft.com/office/powerpoint/2010/main" val="2879521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jedná se o sankci za pozdní úhradu místního poplatku nebo jeho části</a:t>
            </a:r>
          </a:p>
          <a:p>
            <a:r>
              <a:rPr lang="pl-PL" dirty="0"/>
              <a:t>je na úvaze správce poplatku, zda poplatek navýší a o kolik</a:t>
            </a:r>
          </a:p>
          <a:p>
            <a:r>
              <a:rPr lang="cs-CZ" dirty="0"/>
              <a:t>zákon stanovuje maximální výši: </a:t>
            </a:r>
            <a:r>
              <a:rPr lang="cs-CZ" b="1" dirty="0">
                <a:solidFill>
                  <a:srgbClr val="00B0F0"/>
                </a:solidFill>
              </a:rPr>
              <a:t>dvojnásobek částky, kterou subjekt nezaplatil</a:t>
            </a:r>
          </a:p>
          <a:p>
            <a:endParaRPr lang="cs-CZ" dirty="0"/>
          </a:p>
          <a:p>
            <a:r>
              <a:rPr lang="cs-CZ" u="sng" dirty="0"/>
              <a:t>stávající úprava</a:t>
            </a:r>
            <a:r>
              <a:rPr lang="cs-CZ" dirty="0"/>
              <a:t>: včas nezaplacené / neodvedené poplatky nebo jejich část může správce daně zvýšit </a:t>
            </a:r>
            <a:r>
              <a:rPr lang="pl-PL" dirty="0"/>
              <a:t>až na trojnásobek (§ 11 odst. 3)</a:t>
            </a:r>
          </a:p>
          <a:p>
            <a:r>
              <a:rPr lang="cs-CZ" u="sng" dirty="0"/>
              <a:t>nově</a:t>
            </a:r>
            <a:r>
              <a:rPr lang="cs-CZ" dirty="0"/>
              <a:t>: jiná formulace, celková povinnost může dosáhnout trojnásobku původní částky</a:t>
            </a:r>
          </a:p>
          <a:p>
            <a:pPr marL="0" indent="0">
              <a:buNone/>
            </a:pPr>
            <a:r>
              <a:rPr lang="cs-CZ" dirty="0"/>
              <a:t>	• </a:t>
            </a:r>
            <a:r>
              <a:rPr lang="cs-CZ" b="1" dirty="0">
                <a:solidFill>
                  <a:srgbClr val="FF0000"/>
                </a:solidFill>
              </a:rPr>
              <a:t>1/3 celkové částky </a:t>
            </a:r>
            <a:r>
              <a:rPr lang="cs-CZ" dirty="0"/>
              <a:t>= původní poplatek </a:t>
            </a:r>
            <a:r>
              <a:rPr lang="cs-CZ" b="1" dirty="0">
                <a:solidFill>
                  <a:srgbClr val="FF0000"/>
                </a:solidFill>
              </a:rPr>
              <a:t>+ 2/3 </a:t>
            </a:r>
            <a:r>
              <a:rPr lang="cs-CZ" dirty="0"/>
              <a:t>= navýšení (dvojnásobek toho, co subjekt nezaplatil)</a:t>
            </a:r>
          </a:p>
          <a:p>
            <a:endParaRPr lang="cs-CZ" dirty="0"/>
          </a:p>
          <a:p>
            <a:r>
              <a:rPr lang="cs-CZ" b="1" dirty="0"/>
              <a:t>zvýšení je příslušenstvím poplatku, sleduje jeho osud</a:t>
            </a:r>
          </a:p>
          <a:p>
            <a:r>
              <a:rPr lang="cs-CZ" dirty="0"/>
              <a:t>pro výpočet je rozhodná: výše poplatku, resp. jeho část, která nebyla uhrazena ve lhůtě splatnosti</a:t>
            </a:r>
          </a:p>
          <a:p>
            <a:r>
              <a:rPr lang="cs-CZ" dirty="0"/>
              <a:t>jakákoli změna výše poplatku (doměření, odvolací řízení) přináší i změnu původně stanoveného zvýšení</a:t>
            </a:r>
          </a:p>
          <a:p>
            <a:endParaRPr lang="cs-CZ" dirty="0"/>
          </a:p>
          <a:p>
            <a:r>
              <a:rPr lang="cs-CZ" b="1" dirty="0"/>
              <a:t>zásada přiměřenosti</a:t>
            </a:r>
            <a:r>
              <a:rPr lang="cs-CZ" dirty="0"/>
              <a:t>, posouzení okolností: zda byl poplatek zaplacen včas a ve správné výši, jaká byla doba prodlení, opakovanost protiprávního jednání (neplnění poplatkové povinnosti)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235132"/>
            <a:ext cx="11264900" cy="1063582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Zvýšení místního poplatku – 11c</a:t>
            </a:r>
          </a:p>
        </p:txBody>
      </p:sp>
    </p:spTree>
    <p:extLst>
      <p:ext uri="{BB962C8B-B14F-4D97-AF65-F5344CB8AC3E}">
        <p14:creationId xmlns:p14="http://schemas.microsoft.com/office/powerpoint/2010/main" val="2743943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53241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LHŮTA PRO ZVÝŠENÍ POPLATKU </a:t>
            </a:r>
            <a:r>
              <a:rPr lang="cs-CZ" dirty="0"/>
              <a:t>(§ 11c odst. 2)</a:t>
            </a:r>
          </a:p>
          <a:p>
            <a:r>
              <a:rPr lang="pl-PL" b="1" dirty="0"/>
              <a:t>do 1 roku </a:t>
            </a:r>
            <a:r>
              <a:rPr lang="pl-PL" dirty="0"/>
              <a:t>ode dne pozdní úhrady místního poplatku</a:t>
            </a:r>
          </a:p>
          <a:p>
            <a:r>
              <a:rPr lang="cs-CZ" u="sng" dirty="0"/>
              <a:t>podmínky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	• subjekt zaplatil / odvedl poplatek ve správné výši, ale po dni splatnosti a</a:t>
            </a:r>
          </a:p>
          <a:p>
            <a:pPr marL="0" indent="0">
              <a:buNone/>
            </a:pPr>
            <a:r>
              <a:rPr lang="cs-CZ" dirty="0"/>
              <a:t>	• správce poplatku zatím nevydal rozhodnutí o vyměření</a:t>
            </a:r>
          </a:p>
          <a:p>
            <a:r>
              <a:rPr lang="cs-CZ" dirty="0"/>
              <a:t>zvýšení nelze stanovit po uplynutí lhůty pro stanovení daně (3 roky) - § 148 daňového řádu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ZVÝŠENÍ PŘI DOMĚŘENÍ </a:t>
            </a:r>
            <a:r>
              <a:rPr lang="cs-CZ" dirty="0"/>
              <a:t>(§ 11c odst. 3)</a:t>
            </a:r>
          </a:p>
          <a:p>
            <a:r>
              <a:rPr lang="cs-CZ" dirty="0"/>
              <a:t>poplatek nebyl zaplacen (odveden) ve správné výši → správce poplatku jej doměří dodatečným</a:t>
            </a:r>
          </a:p>
          <a:p>
            <a:pPr marL="0" indent="0">
              <a:buNone/>
            </a:pPr>
            <a:r>
              <a:rPr lang="cs-CZ" dirty="0"/>
              <a:t>   platebním výměrem na vyšší nebo nižší částku (§ 11 odst. 3)</a:t>
            </a:r>
          </a:p>
          <a:p>
            <a:r>
              <a:rPr lang="cs-CZ" dirty="0"/>
              <a:t>doměřením </a:t>
            </a:r>
            <a:r>
              <a:rPr lang="cs-CZ" b="1" dirty="0"/>
              <a:t>dochází ke změně základu </a:t>
            </a:r>
            <a:r>
              <a:rPr lang="cs-CZ" dirty="0"/>
              <a:t>rozhodného pro zvýšení poplatku (§ 11c odst. 1)</a:t>
            </a:r>
          </a:p>
          <a:p>
            <a:r>
              <a:rPr lang="cs-CZ" dirty="0"/>
              <a:t>správce poplatku </a:t>
            </a:r>
            <a:r>
              <a:rPr lang="cs-CZ" b="1" dirty="0"/>
              <a:t>může</a:t>
            </a:r>
            <a:r>
              <a:rPr lang="cs-CZ" dirty="0"/>
              <a:t> přistoupit k úpravě výše příslušenství poplatku</a:t>
            </a:r>
          </a:p>
          <a:p>
            <a:r>
              <a:rPr lang="cs-CZ" dirty="0"/>
              <a:t>správce daně musí přistoupit k úpravě výše příslušenství, pokud by došlo ke snížení stanoveného místního poplatku (dosavadní zvýšení by překročilo maximálně dvojnásobek rozdílu)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248194"/>
            <a:ext cx="11264900" cy="1050519"/>
          </a:xfrm>
        </p:spPr>
        <p:txBody>
          <a:bodyPr>
            <a:normAutofit/>
          </a:bodyPr>
          <a:lstStyle/>
          <a:p>
            <a:pPr lvl="0"/>
            <a:r>
              <a:rPr lang="cs-CZ" sz="3200" dirty="0">
                <a:latin typeface="+mj-lt"/>
              </a:rPr>
              <a:t>Zvýšení místního poplatku - § 11c</a:t>
            </a:r>
          </a:p>
        </p:txBody>
      </p:sp>
    </p:spTree>
    <p:extLst>
      <p:ext uri="{BB962C8B-B14F-4D97-AF65-F5344CB8AC3E}">
        <p14:creationId xmlns:p14="http://schemas.microsoft.com/office/powerpoint/2010/main" val="40537487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ROZHODNUTÍ, KTERÝM SE ZVYŠUJE MÍSTNÍ POPLATEK </a:t>
            </a:r>
            <a:r>
              <a:rPr lang="cs-CZ" dirty="0"/>
              <a:t>(§ 11c odst. 4)</a:t>
            </a:r>
          </a:p>
          <a:p>
            <a:r>
              <a:rPr lang="cs-CZ" dirty="0"/>
              <a:t>samostatné rozhodnutí - platební výměr nebo HPS (týká-li se zvýšení více subjektů)</a:t>
            </a:r>
          </a:p>
          <a:p>
            <a:r>
              <a:rPr lang="cs-CZ" dirty="0"/>
              <a:t>může být vydáno současně s rozhodnutím o stanovení poplatku</a:t>
            </a:r>
          </a:p>
          <a:p>
            <a:r>
              <a:rPr lang="cs-CZ" dirty="0"/>
              <a:t>1 rozhodnutí pro stanovení a zvýšení poplatku – 2 výroky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SPLATNOST ZVÝŠENÍ </a:t>
            </a:r>
            <a:r>
              <a:rPr lang="cs-CZ" dirty="0"/>
              <a:t>(§ 11c odst. 5)</a:t>
            </a:r>
          </a:p>
          <a:p>
            <a:r>
              <a:rPr lang="cs-CZ" dirty="0"/>
              <a:t>stejně jako splatnost samotného místního poplatku</a:t>
            </a:r>
          </a:p>
          <a:p>
            <a:r>
              <a:rPr lang="cs-CZ" dirty="0"/>
              <a:t>splatnost je vázána na den </a:t>
            </a:r>
            <a:r>
              <a:rPr lang="cs-CZ" b="1" dirty="0"/>
              <a:t>oznámení</a:t>
            </a:r>
            <a:r>
              <a:rPr lang="cs-CZ" dirty="0"/>
              <a:t> rozhodnutí o zvýšení (ne na právní moc)</a:t>
            </a:r>
          </a:p>
          <a:p>
            <a:r>
              <a:rPr lang="cs-CZ" dirty="0"/>
              <a:t>odkladný účinek je vyloučen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Penále a úroky podle daňového řádu se u místních poplatků neuplatňují.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Zvýšení místního poplatku - § 11c</a:t>
            </a:r>
          </a:p>
        </p:txBody>
      </p:sp>
    </p:spTree>
    <p:extLst>
      <p:ext uri="{BB962C8B-B14F-4D97-AF65-F5344CB8AC3E}">
        <p14:creationId xmlns:p14="http://schemas.microsoft.com/office/powerpoint/2010/main" val="10657121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u="sng" dirty="0"/>
              <a:t>stávající znění</a:t>
            </a:r>
            <a:r>
              <a:rPr lang="cs-CZ" dirty="0"/>
              <a:t>: zákon o místních poplatcích neobsahuje vlastní právní úpravu</a:t>
            </a:r>
          </a:p>
          <a:p>
            <a:r>
              <a:rPr lang="cs-CZ" dirty="0"/>
              <a:t>obecnou úpravu (§§ 244 a 245 daňového řádu) nelze použít v plném rozsahu</a:t>
            </a:r>
          </a:p>
          <a:p>
            <a:r>
              <a:rPr lang="cs-CZ" dirty="0"/>
              <a:t>poplatkový subjekt nemá povinnost podat daňové tvrzení</a:t>
            </a:r>
          </a:p>
          <a:p>
            <a:endParaRPr lang="cs-CZ" dirty="0"/>
          </a:p>
          <a:p>
            <a:r>
              <a:rPr lang="cs-CZ" dirty="0"/>
              <a:t>poplatky s ročním zdaňovacím obdobím </a:t>
            </a:r>
            <a:r>
              <a:rPr lang="cs-CZ" b="1" dirty="0"/>
              <a:t>X</a:t>
            </a:r>
            <a:r>
              <a:rPr lang="cs-CZ" dirty="0"/>
              <a:t> účinky úpadku nastanou v průběhu poplatkového období</a:t>
            </a:r>
          </a:p>
          <a:p>
            <a:endParaRPr lang="cs-CZ" dirty="0"/>
          </a:p>
          <a:p>
            <a:r>
              <a:rPr lang="cs-CZ" dirty="0"/>
              <a:t>pohledávku nelze rozdělit na část, která je pohledávkou přihlašovanou, a část, která je pohledávkou za majetkovou podstatou</a:t>
            </a:r>
          </a:p>
          <a:p>
            <a:pPr marL="0" indent="0">
              <a:buNone/>
            </a:pPr>
            <a:r>
              <a:rPr lang="cs-CZ" dirty="0"/>
              <a:t>	• např. poplatek za odkládání KO z nemovité věci založený na hmotnostním či objemovém základu 	 	  (výše povinnosti je známá až po uplynutí kalendářního roku)</a:t>
            </a:r>
          </a:p>
          <a:p>
            <a:pPr marL="0" indent="0">
              <a:buNone/>
            </a:pPr>
            <a:r>
              <a:rPr lang="cs-CZ" dirty="0"/>
              <a:t>	• v praxi nelze určit výši pohledávky – ta závisí na zatím neznámých skutečnostech (neuplynulo celé 	  zdaňovací období)</a:t>
            </a:r>
          </a:p>
          <a:p>
            <a:pPr marL="0" indent="0">
              <a:buNone/>
            </a:pPr>
            <a:r>
              <a:rPr lang="cs-CZ" dirty="0"/>
              <a:t>	• správce poplatku přihlásí pohledávku v předpokládané celkové výši, kterou odhadne podle OZV 	 	  (tzn. podá přihlášku pohledávky i za dílčí období kalendářních měsíců, které zatím nenastaly)</a:t>
            </a:r>
          </a:p>
          <a:p>
            <a:pPr marL="0" indent="0">
              <a:buNone/>
            </a:pPr>
            <a:r>
              <a:rPr lang="cs-CZ" dirty="0"/>
              <a:t>	• v průběhu roku však může dojít ke změnám, majících vliv na výši poplatkové povinnosti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82880"/>
            <a:ext cx="11264900" cy="1115833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Vztah k insolvenčnímu řízení - §11d</a:t>
            </a:r>
          </a:p>
        </p:txBody>
      </p:sp>
    </p:spTree>
    <p:extLst>
      <p:ext uri="{BB962C8B-B14F-4D97-AF65-F5344CB8AC3E}">
        <p14:creationId xmlns:p14="http://schemas.microsoft.com/office/powerpoint/2010/main" val="14643656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A3DA1E0-3724-DC80-20C4-070C0508C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dirty="0"/>
              <a:t>pohledávku nelze rozdělit na část, která je pohledávkou přihlašovanou, </a:t>
            </a:r>
            <a:br>
              <a:rPr lang="cs-CZ" sz="2600" dirty="0"/>
            </a:br>
            <a:r>
              <a:rPr lang="cs-CZ" sz="2600" dirty="0"/>
              <a:t>a část, která je pohledávkou za majetkovou podstatou</a:t>
            </a:r>
          </a:p>
          <a:p>
            <a:pPr marL="0" indent="0">
              <a:buNone/>
            </a:pPr>
            <a:r>
              <a:rPr lang="cs-CZ" sz="2600" dirty="0"/>
              <a:t>	• např. poplatek za odkládání KO z nemovité věci založený </a:t>
            </a:r>
            <a:br>
              <a:rPr lang="cs-CZ" sz="2600" dirty="0"/>
            </a:br>
            <a:r>
              <a:rPr lang="cs-CZ" sz="2600" dirty="0"/>
              <a:t>	  na hmotnostním či objemovém základu (výše povinnosti je známá až </a:t>
            </a:r>
            <a:br>
              <a:rPr lang="cs-CZ" sz="2600" dirty="0"/>
            </a:br>
            <a:r>
              <a:rPr lang="cs-CZ" sz="2600" dirty="0"/>
              <a:t>	  po uplynutí kalendářního roku)</a:t>
            </a:r>
          </a:p>
          <a:p>
            <a:pPr marL="0" indent="0">
              <a:buNone/>
            </a:pPr>
            <a:r>
              <a:rPr lang="cs-CZ" sz="2600" dirty="0"/>
              <a:t>	• v praxi nelze určit výši pohledávky – ta závisí na zatím neznámých 	 	  skutečnostech (neuplynulo celé zdaňovací období)</a:t>
            </a:r>
          </a:p>
          <a:p>
            <a:pPr marL="0" indent="0">
              <a:buNone/>
            </a:pPr>
            <a:r>
              <a:rPr lang="cs-CZ" sz="2600" dirty="0"/>
              <a:t>	• správce poplatku přihlásí pohledávku v předpokládané celkové výši, 	 	  kterou odhadne podle OZV (tzn. podá přihlášku pohledávky i za dílčí 	 	  období kalendářních měsíců, které zatím nenastaly)</a:t>
            </a:r>
          </a:p>
          <a:p>
            <a:pPr marL="0" indent="0">
              <a:buNone/>
            </a:pPr>
            <a:r>
              <a:rPr lang="cs-CZ" sz="2600" dirty="0"/>
              <a:t>	• v průběhu roku však může dojít ke změnám, majících vliv na výši 	 	  	  poplatkové povinnosti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7855729-E751-B210-BFC5-82B54D024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0A55AA-C8A9-2DA4-54A9-EC4387F01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Vztah k insolvenčnímu řízení - § 11d</a:t>
            </a:r>
          </a:p>
        </p:txBody>
      </p:sp>
    </p:spTree>
    <p:extLst>
      <p:ext uri="{BB962C8B-B14F-4D97-AF65-F5344CB8AC3E}">
        <p14:creationId xmlns:p14="http://schemas.microsoft.com/office/powerpoint/2010/main" val="3902169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400" dirty="0"/>
              <a:t>Základní informace k novele zákona o místních poplatcích, přechodná ustanovení, úprava terminologie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Vyměření místního poplatku předepsáním do evidence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Vyměření místního poplatku rozhodnutím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Doměření místního poplatku, opakované doměření místního poplatku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Vyměření místního poplatku na žádost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Splatnost poplatku, splatnost poplatku s ročním zdaňovacím obdobím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Zvýšení místního poplatku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Vztah k insolvenčnímu řízení </a:t>
            </a:r>
          </a:p>
          <a:p>
            <a:pPr marL="457200" indent="-457200">
              <a:buFont typeface="+mj-lt"/>
              <a:buAutoNum type="arabicPeriod"/>
            </a:pPr>
            <a:endParaRPr lang="cs-CZ" sz="20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18005105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98B5A245-4FB1-6132-9F29-21692AE9E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nově</a:t>
            </a:r>
            <a:r>
              <a:rPr lang="cs-CZ" dirty="0"/>
              <a:t>: </a:t>
            </a:r>
            <a:r>
              <a:rPr lang="cs-CZ" dirty="0">
                <a:solidFill>
                  <a:srgbClr val="FF0000"/>
                </a:solidFill>
              </a:rPr>
              <a:t>speciální úprava </a:t>
            </a:r>
            <a:r>
              <a:rPr lang="cs-CZ" dirty="0"/>
              <a:t>oproti daňovému řádu, </a:t>
            </a:r>
            <a:r>
              <a:rPr lang="cs-CZ" b="1" dirty="0"/>
              <a:t>rozdělení zdaňovacího období</a:t>
            </a:r>
          </a:p>
          <a:p>
            <a:r>
              <a:rPr lang="cs-CZ" dirty="0"/>
              <a:t>pouze poplatky, jejichž poplatkovým obdobím je </a:t>
            </a:r>
            <a:r>
              <a:rPr lang="cs-CZ" b="1" dirty="0"/>
              <a:t>kalendářní rok </a:t>
            </a:r>
            <a:r>
              <a:rPr lang="cs-CZ" dirty="0"/>
              <a:t>(</a:t>
            </a:r>
            <a:r>
              <a:rPr lang="cs-CZ" b="1" dirty="0"/>
              <a:t>komunální odpad </a:t>
            </a:r>
            <a:r>
              <a:rPr lang="cs-CZ" dirty="0"/>
              <a:t>a</a:t>
            </a:r>
            <a:r>
              <a:rPr lang="cs-CZ" b="1" dirty="0"/>
              <a:t> psi</a:t>
            </a:r>
            <a:r>
              <a:rPr lang="cs-CZ" dirty="0"/>
              <a:t>)</a:t>
            </a:r>
          </a:p>
          <a:p>
            <a:r>
              <a:rPr lang="pl-PL" dirty="0"/>
              <a:t>poplatek je možné vyměřit i 3x za rok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E11E453-CA2C-D40C-CE93-2F0A6D2C9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9338159-2755-CF49-0367-0E275A9A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Vztah k insolvenčnímu řízení - § 11d</a:t>
            </a:r>
          </a:p>
        </p:txBody>
      </p:sp>
    </p:spTree>
    <p:extLst>
      <p:ext uri="{BB962C8B-B14F-4D97-AF65-F5344CB8AC3E}">
        <p14:creationId xmlns:p14="http://schemas.microsoft.com/office/powerpoint/2010/main" val="323522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3876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3100" b="1" dirty="0"/>
              <a:t>K odst. 1 a odst. 2</a:t>
            </a:r>
          </a:p>
          <a:p>
            <a:r>
              <a:rPr lang="cs-CZ" sz="3100" dirty="0"/>
              <a:t>pokud je zjištěn úpadek (rozhodnutí o úpadku) poplatkového subjektu, je možno vyměřit poplatek v průběhu ročního poplatkového období</a:t>
            </a:r>
          </a:p>
          <a:p>
            <a:r>
              <a:rPr lang="cs-CZ" sz="3100" dirty="0"/>
              <a:t>lhůta pro přihlášení pohledávky do insolvenčního řízení = </a:t>
            </a:r>
            <a:r>
              <a:rPr lang="cs-CZ" sz="3100" b="1" dirty="0"/>
              <a:t>2 měsíce</a:t>
            </a:r>
          </a:p>
          <a:p>
            <a:pPr marL="0" indent="0">
              <a:buNone/>
            </a:pPr>
            <a:r>
              <a:rPr lang="cs-CZ" sz="3100" dirty="0"/>
              <a:t>	• </a:t>
            </a:r>
            <a:r>
              <a:rPr lang="cs-CZ" sz="3100" b="1" dirty="0">
                <a:solidFill>
                  <a:srgbClr val="FF0000"/>
                </a:solidFill>
              </a:rPr>
              <a:t>v měsíci, kdy nastane účinnost rozhodnutí o úpadku, skončí poplatkové 		  období posledním dnem kalendářního měsíce</a:t>
            </a:r>
          </a:p>
          <a:p>
            <a:pPr marL="0" indent="0">
              <a:buNone/>
            </a:pPr>
            <a:r>
              <a:rPr lang="cs-CZ" sz="3100" dirty="0">
                <a:solidFill>
                  <a:srgbClr val="FF0000"/>
                </a:solidFill>
              </a:rPr>
              <a:t>	• </a:t>
            </a:r>
            <a:r>
              <a:rPr lang="cs-CZ" sz="3100" b="1" dirty="0">
                <a:solidFill>
                  <a:srgbClr val="FF0000"/>
                </a:solidFill>
              </a:rPr>
              <a:t>nové poplatkové období začíná následující měsíc a končí posledním dnem 	  kalendářního roku</a:t>
            </a:r>
          </a:p>
          <a:p>
            <a:pPr marL="0" indent="0">
              <a:buNone/>
            </a:pPr>
            <a:r>
              <a:rPr lang="cs-CZ" sz="3100" dirty="0"/>
              <a:t>	• </a:t>
            </a:r>
            <a:r>
              <a:rPr lang="cs-CZ" sz="3100" b="1" dirty="0">
                <a:solidFill>
                  <a:srgbClr val="00B0F0"/>
                </a:solidFill>
              </a:rPr>
              <a:t>příklad 1</a:t>
            </a:r>
            <a:r>
              <a:rPr lang="cs-CZ" sz="3100" dirty="0"/>
              <a:t>: rozhodnutí o úpadku nabývá účinnosti 13.6.2024 – původní 	 	  	  poplatkové období končí 30.6.2024 – nové poplatkové období: 1.7.2024 –	 	  31.12.2024</a:t>
            </a:r>
          </a:p>
          <a:p>
            <a:pPr marL="0" indent="0">
              <a:buNone/>
            </a:pPr>
            <a:r>
              <a:rPr lang="cs-CZ" sz="3100" dirty="0"/>
              <a:t>	• </a:t>
            </a:r>
            <a:r>
              <a:rPr lang="cs-CZ" sz="3100" b="1" dirty="0">
                <a:solidFill>
                  <a:srgbClr val="00B0F0"/>
                </a:solidFill>
              </a:rPr>
              <a:t>příklad 2</a:t>
            </a:r>
            <a:r>
              <a:rPr lang="cs-CZ" sz="3100" dirty="0"/>
              <a:t>: rozhodnutí o úpadku nabývá účinnosti 13.12.2024 – původní 	 	 	  poplatkové období končí 31.12.2024 (tzn. běžné poplatkové období) – následuje 	  standardní poplatkové období (rok)</a:t>
            </a:r>
          </a:p>
          <a:p>
            <a:endParaRPr lang="cs-CZ" dirty="0"/>
          </a:p>
          <a:p>
            <a:r>
              <a:rPr lang="cs-CZ" dirty="0"/>
              <a:t>na </a:t>
            </a:r>
            <a:r>
              <a:rPr lang="cs-CZ" u="sng" dirty="0"/>
              <a:t> </a:t>
            </a:r>
            <a:r>
              <a:rPr lang="cs-CZ" u="sng" dirty="0">
                <a:hlinkClick r:id="rId2"/>
              </a:rPr>
              <a:t>www.justice.cz</a:t>
            </a:r>
            <a:r>
              <a:rPr lang="cs-CZ" dirty="0"/>
              <a:t> je ve formulářích k Insolvenčnímu rejstříku formulář </a:t>
            </a:r>
            <a:r>
              <a:rPr lang="cs-CZ" i="1" dirty="0"/>
              <a:t>Přihláška pohledávky</a:t>
            </a:r>
            <a:endParaRPr lang="cs-CZ" sz="2400" i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Vztah k insolvenčnímu řízení - § 11d</a:t>
            </a:r>
          </a:p>
        </p:txBody>
      </p:sp>
    </p:spTree>
    <p:extLst>
      <p:ext uri="{BB962C8B-B14F-4D97-AF65-F5344CB8AC3E}">
        <p14:creationId xmlns:p14="http://schemas.microsoft.com/office/powerpoint/2010/main" val="33434115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0AA6F0F-42EC-48D1-231F-44B876E49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83D34F9-50C7-6A76-F51E-20E80D37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Schéma postupu dle § 11d odst. 1 a 2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37693E1-AB91-5684-F4E4-E627F9917D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727200"/>
            <a:ext cx="10583332" cy="458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7926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sz="3200" b="1" dirty="0"/>
              <a:t>K odst. 3 a odst. 4</a:t>
            </a:r>
          </a:p>
          <a:p>
            <a:r>
              <a:rPr lang="cs-CZ" sz="3200" dirty="0"/>
              <a:t>pohledávky za majetkovou podstatou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3200" dirty="0"/>
              <a:t>SITUACE: správce poplatku mohl zaslat přihlášku pohledávky již při zjištění rozhodnutí </a:t>
            </a:r>
            <a:br>
              <a:rPr lang="cs-CZ" sz="3200" dirty="0"/>
            </a:br>
            <a:r>
              <a:rPr lang="cs-CZ" sz="3200" dirty="0"/>
              <a:t>o úpadku, ale insolvenci mohl zjistit až po ukončení lhůty pro přihlášení pohledávky, nebo poplatek trvá i po dobu dvouměsíční lhůty pro přihlášení pohledávek</a:t>
            </a:r>
          </a:p>
          <a:p>
            <a:r>
              <a:rPr lang="cs-CZ" sz="3200" b="1" dirty="0">
                <a:solidFill>
                  <a:srgbClr val="FF0000"/>
                </a:solidFill>
              </a:rPr>
              <a:t>pokud je soudu předložena konečná zpráva a nejsou ke dni předložení splněny podmínky pro předepsání do evidence poplatků, skončí poplatkové období posledním dnem kalendářního měsíce přecházejícího měsíci, v němž byla předložena konečná zpráva</a:t>
            </a:r>
          </a:p>
          <a:p>
            <a:r>
              <a:rPr lang="cs-CZ" sz="3200" b="1" dirty="0">
                <a:solidFill>
                  <a:srgbClr val="FF0000"/>
                </a:solidFill>
              </a:rPr>
              <a:t>nové poplatkové období začíná prvním dnem měsíce, v němž došlo k předložení konečné zprávy a končí posledním dnem kalendářního roku</a:t>
            </a:r>
          </a:p>
          <a:p>
            <a:r>
              <a:rPr lang="cs-CZ" sz="3200" b="1" dirty="0">
                <a:solidFill>
                  <a:srgbClr val="00B0F0"/>
                </a:solidFill>
              </a:rPr>
              <a:t>příklad</a:t>
            </a:r>
            <a:r>
              <a:rPr lang="cs-CZ" sz="3200" dirty="0"/>
              <a:t>: rozhodnutí o úpadku nabývá účinnosti 13.6.2024 – poplatkové období končí 30.6.2024 – nové poplatkové období: 1.7.2024 – 31.12.2024 – předložení konečné zprávy insolvenčnímu soudu 15.9.2024 – poplatkové období končí 31.8.2024 – nové poplatkové období: 1.9.2024 –31.12.2024</a:t>
            </a:r>
          </a:p>
          <a:p>
            <a:r>
              <a:rPr lang="cs-CZ" dirty="0"/>
              <a:t>na </a:t>
            </a:r>
            <a:r>
              <a:rPr lang="cs-CZ" dirty="0">
                <a:hlinkClick r:id="rId2"/>
              </a:rPr>
              <a:t>www.justice.cz</a:t>
            </a:r>
            <a:r>
              <a:rPr lang="cs-CZ" dirty="0"/>
              <a:t> je ve formulářích k Insolvenčnímu rejstříku formulář </a:t>
            </a:r>
            <a:r>
              <a:rPr lang="cs-CZ" i="1" dirty="0"/>
              <a:t>Vyrozumění o uplatnění pohledávky za majetkovou podstatou nebo pohledávky jí postavené na roveň</a:t>
            </a:r>
            <a:endParaRPr lang="cs-CZ" b="1" i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Vztah k insolvenčnímu řízení - §11d</a:t>
            </a:r>
          </a:p>
        </p:txBody>
      </p:sp>
    </p:spTree>
    <p:extLst>
      <p:ext uri="{BB962C8B-B14F-4D97-AF65-F5344CB8AC3E}">
        <p14:creationId xmlns:p14="http://schemas.microsoft.com/office/powerpoint/2010/main" val="39765838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7E81B8-D6D2-28BB-78FB-F9CBD2B9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41253F2-7832-2E67-92D5-BDAD9653C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Schéma postupu dle § 11d odst. 3 a 4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764ED0E-A4B2-7C43-40A8-FCFA591617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26" y="1751012"/>
            <a:ext cx="10686241" cy="473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6508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tato úprava se nepoužije, pokud byly splněny podmínky </a:t>
            </a:r>
            <a:br>
              <a:rPr lang="cs-CZ" b="1" dirty="0"/>
            </a:br>
            <a:r>
              <a:rPr lang="cs-CZ" b="1" dirty="0"/>
              <a:t>pro předepsání poplatku do evidence</a:t>
            </a:r>
          </a:p>
          <a:p>
            <a:r>
              <a:rPr lang="cs-CZ" dirty="0"/>
              <a:t>poplatek byl zaplacen / odveden v plné výši za celý rok, ve lhůtě splatnosti – nejpozději do dne, v němž nastaly účinky rozhodnutí </a:t>
            </a:r>
            <a:br>
              <a:rPr lang="cs-CZ" dirty="0"/>
            </a:br>
            <a:r>
              <a:rPr lang="cs-CZ" dirty="0"/>
              <a:t>o úpadku, byla splněna ohlašovací povinnost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Vztah k insolvenčnímu řízení - § 11d</a:t>
            </a:r>
          </a:p>
        </p:txBody>
      </p:sp>
    </p:spTree>
    <p:extLst>
      <p:ext uri="{BB962C8B-B14F-4D97-AF65-F5344CB8AC3E}">
        <p14:creationId xmlns:p14="http://schemas.microsoft.com/office/powerpoint/2010/main" val="42061297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299" y="406400"/>
            <a:ext cx="11193937" cy="3022600"/>
          </a:xfrm>
        </p:spPr>
        <p:txBody>
          <a:bodyPr/>
          <a:lstStyle/>
          <a:p>
            <a:pPr algn="ctr"/>
            <a:br>
              <a:rPr lang="cs-CZ" sz="5400" dirty="0"/>
            </a:br>
            <a:br>
              <a:rPr lang="cs-CZ" sz="5400" dirty="0"/>
            </a:br>
            <a:r>
              <a:rPr lang="cs-CZ" sz="5400" dirty="0"/>
              <a:t>Děkujeme</a:t>
            </a:r>
            <a:br>
              <a:rPr lang="cs-CZ" sz="5400" dirty="0"/>
            </a:br>
            <a:r>
              <a:rPr lang="cs-CZ" sz="5400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Odbor právní a Krajský živnostenský úřad</a:t>
            </a:r>
          </a:p>
          <a:p>
            <a:r>
              <a:rPr lang="cs-CZ" dirty="0"/>
              <a:t>oddělení státního občanství a přestupků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sz="2600" dirty="0"/>
              <a:t>Novela ZMP – zákon č. </a:t>
            </a:r>
            <a:r>
              <a:rPr lang="cs-CZ" sz="2600" b="1" dirty="0"/>
              <a:t>252/2023 Sb. </a:t>
            </a:r>
            <a:r>
              <a:rPr lang="cs-CZ" sz="2600" dirty="0"/>
              <a:t>– </a:t>
            </a:r>
            <a:r>
              <a:rPr lang="cs-CZ" sz="2600" b="1" dirty="0">
                <a:solidFill>
                  <a:srgbClr val="00B0F0"/>
                </a:solidFill>
              </a:rPr>
              <a:t>účinnost od 1.1.2024</a:t>
            </a:r>
          </a:p>
          <a:p>
            <a:pPr marL="0" indent="0" algn="just">
              <a:buNone/>
            </a:pPr>
            <a:r>
              <a:rPr lang="cs-CZ" sz="2600" b="1" dirty="0">
                <a:solidFill>
                  <a:srgbClr val="FF0000"/>
                </a:solidFill>
              </a:rPr>
              <a:t>Změny u poplatků </a:t>
            </a:r>
            <a:r>
              <a:rPr lang="cs-CZ" sz="2600" dirty="0"/>
              <a:t>(kosmetické)</a:t>
            </a:r>
          </a:p>
          <a:p>
            <a:pPr algn="just"/>
            <a:r>
              <a:rPr lang="cs-CZ" sz="2600" dirty="0"/>
              <a:t>ze psů - nový § 2 odst. 5 – poplatkové období u poplatku z psů kalendářní rok</a:t>
            </a:r>
          </a:p>
          <a:p>
            <a:pPr algn="just"/>
            <a:r>
              <a:rPr lang="cs-CZ" sz="2600" dirty="0"/>
              <a:t>z pobytu – doplnění § 3a odst. 2 b) – doplnění „s výjimkou lázeňské léčebně rehabilitační péče</a:t>
            </a:r>
            <a:r>
              <a:rPr lang="cs-CZ" sz="2600"/>
              <a:t>“ </a:t>
            </a:r>
            <a:endParaRPr lang="cs-CZ" sz="2600" dirty="0"/>
          </a:p>
          <a:p>
            <a:pPr algn="just"/>
            <a:r>
              <a:rPr lang="cs-CZ" sz="2600" dirty="0"/>
              <a:t>úprava terminologie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FF0000"/>
                </a:solidFill>
              </a:rPr>
              <a:t>Procesní změny </a:t>
            </a:r>
            <a:r>
              <a:rPr lang="cs-CZ" sz="2600" b="1" dirty="0"/>
              <a:t>- </a:t>
            </a:r>
            <a:r>
              <a:rPr lang="cs-CZ" sz="2600" dirty="0"/>
              <a:t>zvláštní úprava proti DŘ; novela reflektuje stávající praxi</a:t>
            </a:r>
          </a:p>
          <a:p>
            <a:r>
              <a:rPr lang="cs-CZ" sz="2600" b="1" dirty="0"/>
              <a:t>úprava § 11 </a:t>
            </a:r>
            <a:r>
              <a:rPr lang="cs-CZ" sz="2600" dirty="0"/>
              <a:t>– stanovení místního poplatku (vyměření, doměření)</a:t>
            </a:r>
          </a:p>
          <a:p>
            <a:r>
              <a:rPr lang="cs-CZ" sz="2600" b="1" dirty="0"/>
              <a:t>doplnění § 11a - § 11d</a:t>
            </a:r>
            <a:r>
              <a:rPr lang="cs-CZ" sz="2600" dirty="0"/>
              <a:t>: 	§ 11a – Žádost o vyměření poplatku rozhodnutím</a:t>
            </a:r>
          </a:p>
          <a:p>
            <a:pPr marL="0" indent="0">
              <a:buNone/>
            </a:pPr>
            <a:r>
              <a:rPr lang="cs-CZ" sz="2600" dirty="0"/>
              <a:t> 				§ 11b – Společná ustanovení pro stanovení poplatku</a:t>
            </a:r>
          </a:p>
          <a:p>
            <a:pPr marL="0" indent="0">
              <a:buNone/>
            </a:pPr>
            <a:r>
              <a:rPr lang="cs-CZ" sz="2600" dirty="0"/>
              <a:t>				§ 11c – Zvýšení poplatku</a:t>
            </a:r>
          </a:p>
          <a:p>
            <a:pPr marL="0" indent="0">
              <a:buNone/>
            </a:pPr>
            <a:r>
              <a:rPr lang="cs-CZ" sz="2600" dirty="0"/>
              <a:t>				§ 11d – Vztah k insolvenčnímu řízení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>
                <a:latin typeface="+mj-lt"/>
              </a:rPr>
              <a:t>Novela zákona o místních poplatcích</a:t>
            </a:r>
          </a:p>
        </p:txBody>
      </p:sp>
    </p:spTree>
    <p:extLst>
      <p:ext uri="{BB962C8B-B14F-4D97-AF65-F5344CB8AC3E}">
        <p14:creationId xmlns:p14="http://schemas.microsoft.com/office/powerpoint/2010/main" val="3742448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Pro poplatkové povinnosti u místních poplatků, jakož i práva a povinnosti s nimi souvisejícími, vzniklé přede dnem nabytí účinnosti novely, se použije zákon č. 565/1990 Sb., ve znění přede dnem nabytí účinnosti novely.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poplatek nebyl zaplacen a poplatková povinnost vznikla do 31.12.2023</a:t>
            </a:r>
          </a:p>
          <a:p>
            <a:r>
              <a:rPr lang="cs-CZ" dirty="0"/>
              <a:t>správce poplatku je povinen poplatek vyměřit, i kdyby byl zaplacen před vydáním rozhodnutí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úpadek poplatkového subjektu byl zjištěn do 31.12.2023</a:t>
            </a:r>
          </a:p>
          <a:p>
            <a:r>
              <a:rPr lang="cs-CZ" dirty="0"/>
              <a:t>do insolvenčního řízení se přihlásí pohledávka za celé poplatkové </a:t>
            </a:r>
            <a:r>
              <a:rPr lang="pl-PL" dirty="0"/>
              <a:t>období, nikoliv za jeho část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poplatková povinnost vznikla od 1.1.2024</a:t>
            </a:r>
          </a:p>
          <a:p>
            <a:r>
              <a:rPr lang="cs-CZ" dirty="0"/>
              <a:t>správce poplatku bude postupovat podle nové právní úpravy</a:t>
            </a:r>
            <a:endParaRPr lang="cs-CZ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Přechodná ustanovení novely</a:t>
            </a:r>
          </a:p>
        </p:txBody>
      </p:sp>
    </p:spTree>
    <p:extLst>
      <p:ext uri="{BB962C8B-B14F-4D97-AF65-F5344CB8AC3E}">
        <p14:creationId xmlns:p14="http://schemas.microsoft.com/office/powerpoint/2010/main" val="370045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>
                <a:solidFill>
                  <a:srgbClr val="FF0000"/>
                </a:solidFill>
              </a:rPr>
              <a:t>POPLATKOVÝ SUBJEKT </a:t>
            </a:r>
            <a:r>
              <a:rPr lang="cs-CZ" sz="2200" dirty="0"/>
              <a:t>= společné označení pro poplatníka a plátce poplatku</a:t>
            </a:r>
          </a:p>
          <a:p>
            <a:r>
              <a:rPr lang="cs-CZ" sz="2200" dirty="0"/>
              <a:t>poplatkovou povinnost má vždy pouze jeden subjekt (např. poplatek z pobytu – plátce)</a:t>
            </a:r>
          </a:p>
          <a:p>
            <a:r>
              <a:rPr lang="cs-CZ" sz="2200" dirty="0"/>
              <a:t>poplatkovou povinnost má ten, kdo má povinnosti vůči správci poplatku</a:t>
            </a:r>
          </a:p>
          <a:p>
            <a:pPr marL="0" indent="0">
              <a:buNone/>
            </a:pPr>
            <a:r>
              <a:rPr lang="cs-CZ" sz="2200" b="1" dirty="0">
                <a:solidFill>
                  <a:srgbClr val="FF0000"/>
                </a:solidFill>
              </a:rPr>
              <a:t>STANOVENÍ MÍSTNÍHO POPLATKU </a:t>
            </a:r>
            <a:r>
              <a:rPr lang="cs-CZ" sz="2200" dirty="0"/>
              <a:t>= vyměření nebo doměření místního poplatku</a:t>
            </a:r>
          </a:p>
          <a:p>
            <a:pPr marL="0" indent="0">
              <a:buNone/>
            </a:pPr>
            <a:r>
              <a:rPr lang="cs-CZ" sz="2200" b="1" dirty="0">
                <a:solidFill>
                  <a:srgbClr val="00B0F0"/>
                </a:solidFill>
              </a:rPr>
              <a:t>VYMĚŘENÍ</a:t>
            </a:r>
            <a:r>
              <a:rPr lang="cs-CZ" sz="2200" dirty="0"/>
              <a:t> </a:t>
            </a:r>
          </a:p>
          <a:p>
            <a:r>
              <a:rPr lang="cs-CZ" sz="2200" u="sng" dirty="0"/>
              <a:t>bez vydání rozhodnutí </a:t>
            </a:r>
            <a:r>
              <a:rPr lang="cs-CZ" sz="2200" dirty="0"/>
              <a:t>- předepsáním do evidence poplatků; většina případů</a:t>
            </a:r>
          </a:p>
          <a:p>
            <a:r>
              <a:rPr lang="cs-CZ" sz="2200" u="sng" dirty="0"/>
              <a:t>rozhodnutím</a:t>
            </a:r>
            <a:r>
              <a:rPr lang="cs-CZ" sz="2200" dirty="0"/>
              <a:t> – platební výměr/hromadný předpisný seznam, ve stanovených případech, ex offo /§ 11 odst. 2/ nebo na žádost /§ 11a/</a:t>
            </a:r>
          </a:p>
          <a:p>
            <a:pPr marL="0" indent="0">
              <a:buNone/>
            </a:pPr>
            <a:r>
              <a:rPr lang="cs-CZ" sz="2200" b="1" dirty="0">
                <a:solidFill>
                  <a:srgbClr val="00B0F0"/>
                </a:solidFill>
              </a:rPr>
              <a:t>DOMĚŘENÍ</a:t>
            </a:r>
            <a:r>
              <a:rPr lang="cs-CZ" sz="2200" dirty="0"/>
              <a:t> - bez předchozí výzvy či daňové kontroly, dodatečný platební výměr (ne HPS)</a:t>
            </a:r>
          </a:p>
          <a:p>
            <a:pPr marL="0" indent="0">
              <a:buNone/>
            </a:pPr>
            <a:r>
              <a:rPr lang="cs-CZ" sz="2200" b="1" dirty="0">
                <a:solidFill>
                  <a:srgbClr val="00B0F0"/>
                </a:solidFill>
              </a:rPr>
              <a:t>OPAKOVANÉ DOMĚŘENÍ </a:t>
            </a:r>
            <a:r>
              <a:rPr lang="cs-CZ" sz="2200" dirty="0"/>
              <a:t>- pouze za podmínek jako v § 85a odst. 1 daňového řádu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+mj-lt"/>
              </a:rPr>
              <a:t>Úprava terminologie</a:t>
            </a:r>
          </a:p>
        </p:txBody>
      </p:sp>
    </p:spTree>
    <p:extLst>
      <p:ext uri="{BB962C8B-B14F-4D97-AF65-F5344CB8AC3E}">
        <p14:creationId xmlns:p14="http://schemas.microsoft.com/office/powerpoint/2010/main" val="29792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u="sng" dirty="0"/>
              <a:t>stávající znění</a:t>
            </a:r>
            <a:r>
              <a:rPr lang="cs-CZ" sz="2400" dirty="0"/>
              <a:t>: vyměřuje se rozhodnutím </a:t>
            </a:r>
            <a:r>
              <a:rPr lang="cs-CZ" sz="2400" i="1" dirty="0"/>
              <a:t>z moci úřední</a:t>
            </a:r>
            <a:r>
              <a:rPr lang="cs-CZ" sz="2400" dirty="0"/>
              <a:t>, není-li zaplaceno včas či ve správné výši</a:t>
            </a:r>
          </a:p>
          <a:p>
            <a:r>
              <a:rPr lang="cs-CZ" sz="2400" u="sng" dirty="0"/>
              <a:t>nově</a:t>
            </a:r>
            <a:r>
              <a:rPr lang="cs-CZ" sz="2400" dirty="0"/>
              <a:t>: zjednodušený postup, </a:t>
            </a:r>
            <a:r>
              <a:rPr lang="cs-CZ" sz="2400" i="1" dirty="0"/>
              <a:t>nevydává se rozhodnutí</a:t>
            </a:r>
            <a:r>
              <a:rPr lang="cs-CZ" sz="2400" dirty="0"/>
              <a:t>, neodůvodňuje se, subjektu se nic neoznamuje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b="1" dirty="0"/>
              <a:t>POZOR!</a:t>
            </a:r>
            <a:r>
              <a:rPr lang="cs-CZ" sz="2400" dirty="0"/>
              <a:t> netýká se místního poplatku za odkládání KO z nemovité věci (hmotnostní či objemový základ) - poplatkový subjekt nemá informaci o výši základu, nemůže sám zjistit, v jaké výši má místní poplatek zaplatit či odvést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	   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>
                <a:latin typeface="+mj-lt"/>
              </a:rPr>
              <a:t>Vyměření poplatku jeho předepsáním do evidence - § 11 odst. 1</a:t>
            </a:r>
          </a:p>
        </p:txBody>
      </p:sp>
    </p:spTree>
    <p:extLst>
      <p:ext uri="{BB962C8B-B14F-4D97-AF65-F5344CB8AC3E}">
        <p14:creationId xmlns:p14="http://schemas.microsoft.com/office/powerpoint/2010/main" val="125757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431C3DB-DAD7-60AF-BD41-167B99957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3 PODMÍNKY </a:t>
            </a:r>
            <a:r>
              <a:rPr lang="cs-CZ" sz="2400" dirty="0"/>
              <a:t>– musí být splněny (správce poplatku je posuzuje průběžně)</a:t>
            </a:r>
          </a:p>
          <a:p>
            <a:pPr marL="0" indent="0">
              <a:buNone/>
            </a:pPr>
            <a:r>
              <a:rPr lang="cs-CZ" sz="2400" dirty="0"/>
              <a:t>	1. poplatkový subjekt </a:t>
            </a:r>
            <a:r>
              <a:rPr lang="cs-CZ" sz="2400" b="1" dirty="0"/>
              <a:t>zaplatil</a:t>
            </a:r>
            <a:r>
              <a:rPr lang="cs-CZ" sz="2400" dirty="0"/>
              <a:t> (odvedl) místní poplatek – i opožděně (dokud nebylo vydáno R)</a:t>
            </a:r>
          </a:p>
          <a:p>
            <a:pPr marL="0" indent="0">
              <a:buNone/>
            </a:pPr>
            <a:r>
              <a:rPr lang="cs-CZ" sz="2400" dirty="0"/>
              <a:t>	2. místní poplatek byl uhrazen </a:t>
            </a:r>
            <a:r>
              <a:rPr lang="cs-CZ" sz="2400" b="1" dirty="0"/>
              <a:t>ve správné výši</a:t>
            </a:r>
          </a:p>
          <a:p>
            <a:pPr marL="0" indent="0">
              <a:buNone/>
            </a:pPr>
            <a:r>
              <a:rPr lang="cs-CZ" sz="2400" dirty="0"/>
              <a:t>	3. poplatkový subjekt </a:t>
            </a:r>
            <a:r>
              <a:rPr lang="cs-CZ" sz="2400" b="1" dirty="0"/>
              <a:t>splnil ohlašovací povinnost </a:t>
            </a:r>
            <a:r>
              <a:rPr lang="cs-CZ" sz="2400" dirty="0"/>
              <a:t>(není-li vyloučena v OZV)</a:t>
            </a:r>
            <a:endParaRPr lang="cs-CZ" sz="2400" b="1" dirty="0"/>
          </a:p>
          <a:p>
            <a:r>
              <a:rPr lang="cs-CZ" sz="2400" b="1" dirty="0"/>
              <a:t>ohlašovací povinnost musí být splněna v den splatnosti/platby </a:t>
            </a:r>
            <a:r>
              <a:rPr lang="cs-CZ" sz="2400" dirty="0"/>
              <a:t>(je-li hrazen opožděně)</a:t>
            </a:r>
          </a:p>
          <a:p>
            <a:pPr marL="0" indent="0">
              <a:buNone/>
            </a:pPr>
            <a:r>
              <a:rPr lang="cs-CZ" sz="2400" dirty="0"/>
              <a:t>	- správce poplatku posuzuje, není-li důvod pro vyměření poplatku rozhodnutím   	 	  (§ 11 odst. 2)</a:t>
            </a:r>
          </a:p>
          <a:p>
            <a:pPr marL="0" indent="0">
              <a:buNone/>
            </a:pPr>
            <a:r>
              <a:rPr lang="cs-CZ" sz="2400" dirty="0"/>
              <a:t>	- nebyla-li ohlašovací. povinnost splněna řádně → zánik vyměření podle § 11 	 	  odst. 1, vydá se rozhodnutí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- správce poplatku může nejprve neformálně upozornit na závadný stav (dojde-li </a:t>
            </a:r>
            <a:br>
              <a:rPr lang="cs-CZ" sz="2400" dirty="0">
                <a:solidFill>
                  <a:srgbClr val="00B050"/>
                </a:solidFill>
              </a:rPr>
            </a:br>
            <a:r>
              <a:rPr lang="cs-CZ" sz="2400" dirty="0">
                <a:solidFill>
                  <a:srgbClr val="00B050"/>
                </a:solidFill>
              </a:rPr>
              <a:t>	  k nápravě před vydáním rozhodnutí, 3. podmínka splněna)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E27A0AF-169E-0A97-C370-FB8E8885D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425993B-DF87-5EDD-F5D9-A13DBB019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>
                <a:latin typeface="+mj-lt"/>
              </a:rPr>
              <a:t>Vyměření poplatku jeho předepsáním do evidence - § 11 odst. 1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58457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cs-CZ" sz="2000" dirty="0"/>
              <a:t>rozhodný den = </a:t>
            </a:r>
            <a:r>
              <a:rPr lang="cs-CZ" sz="2000" b="1" dirty="0">
                <a:solidFill>
                  <a:srgbClr val="00B050"/>
                </a:solidFill>
              </a:rPr>
              <a:t>den splatnosti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místní poplatek může být uhrazen i více platbami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rozhodná je celková výše evidovaná ke dni splatnosti na kreditní straně ODÚ</a:t>
            </a: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cs-CZ" sz="2000" b="1" dirty="0">
                <a:solidFill>
                  <a:srgbClr val="FF0000"/>
                </a:solidFill>
              </a:rPr>
              <a:t>Poplatek je vyměřen předepsáním poplatku do evidence</a:t>
            </a:r>
          </a:p>
          <a:p>
            <a:pPr>
              <a:lnSpc>
                <a:spcPct val="70000"/>
              </a:lnSpc>
            </a:pPr>
            <a:r>
              <a:rPr lang="cs-CZ" sz="2000" b="1" dirty="0">
                <a:solidFill>
                  <a:srgbClr val="00B0F0"/>
                </a:solidFill>
              </a:rPr>
              <a:t>ke dni splatnosti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poplatek je předepsán na debetní straně osobního daňového účtu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rozhodná je celková výše poplatku evidovaná k tomuto dni na kreditní straně ODÚ</a:t>
            </a:r>
          </a:p>
          <a:p>
            <a:pPr>
              <a:lnSpc>
                <a:spcPct val="70000"/>
              </a:lnSpc>
            </a:pPr>
            <a:r>
              <a:rPr lang="cs-CZ" sz="2000" b="1" dirty="0">
                <a:solidFill>
                  <a:srgbClr val="00B0F0"/>
                </a:solidFill>
              </a:rPr>
              <a:t>ke dni opožděného zaplacení </a:t>
            </a:r>
            <a:r>
              <a:rPr lang="cs-CZ" sz="2000" dirty="0"/>
              <a:t>(odvedení)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pokud byl zaplacen (odveden) do vydání rozhodnutí o vyměření poplatku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• poplatek je zaevidován na debetní straně ODÚ ke dni platby a k tomuto dni je i vyměřen</a:t>
            </a:r>
          </a:p>
          <a:p>
            <a:pPr>
              <a:lnSpc>
                <a:spcPct val="70000"/>
              </a:lnSpc>
            </a:pPr>
            <a:r>
              <a:rPr lang="cs-CZ" sz="2000" dirty="0"/>
              <a:t>zajímá-li poplatkový subjekt, v jaké výši mu byl poplatek vyměřen – může požádat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- o informace podle § 66 a násl. daňového řádu (nahlížení do spisu)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- o potvrzení o stavu svého ODÚ (§ 151 daňového řádu)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cs-CZ" sz="2000" dirty="0"/>
              <a:t>	- o vydání rozhodnutí o vyměření MP podle § 11a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34749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>
                <a:latin typeface="+mj-lt"/>
              </a:rPr>
              <a:t>Vyměření poplatku jeho předepsáním do evidence - § 11 odst. 1</a:t>
            </a:r>
          </a:p>
        </p:txBody>
      </p:sp>
    </p:spTree>
    <p:extLst>
      <p:ext uri="{BB962C8B-B14F-4D97-AF65-F5344CB8AC3E}">
        <p14:creationId xmlns:p14="http://schemas.microsoft.com/office/powerpoint/2010/main" val="27100049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76AD870A0C448B7EF302593BEBDDA" ma:contentTypeVersion="7" ma:contentTypeDescription="Vytvoří nový dokument" ma:contentTypeScope="" ma:versionID="4779653994c55bca2788a20b0edc89b3">
  <xsd:schema xmlns:xsd="http://www.w3.org/2001/XMLSchema" xmlns:xs="http://www.w3.org/2001/XMLSchema" xmlns:p="http://schemas.microsoft.com/office/2006/metadata/properties" xmlns:ns3="e9488e27-62b4-47cf-9353-e24b519013c0" targetNamespace="http://schemas.microsoft.com/office/2006/metadata/properties" ma:root="true" ma:fieldsID="57b0adb5b2563c32cf31d144bf41f52c" ns3:_="">
    <xsd:import namespace="e9488e27-62b4-47cf-9353-e24b519013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8e27-62b4-47cf-9353-e24b51901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AA69A8-EDAF-475B-B5A3-A3B95FCED8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8e27-62b4-47cf-9353-e24b519013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50FAB4-65F6-4E9C-BF22-D7A3DE4E4D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65A971-284A-40A0-B523-834B76FE171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e9488e27-62b4-47cf-9353-e24b519013c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8165</TotalTime>
  <Words>4071</Words>
  <Application>Microsoft Office PowerPoint</Application>
  <PresentationFormat>Širokoúhlá obrazovka</PresentationFormat>
  <Paragraphs>359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2" baseType="lpstr">
      <vt:lpstr>Arial</vt:lpstr>
      <vt:lpstr>Arial Black</vt:lpstr>
      <vt:lpstr>Calibri</vt:lpstr>
      <vt:lpstr>Degular</vt:lpstr>
      <vt:lpstr>Wingdings</vt:lpstr>
      <vt:lpstr>Motiv Office</vt:lpstr>
      <vt:lpstr>  Metodická porada  k novele zákona č. 565/1990 Sb.,  o místních poplatcích,  ve znění pozdějších předpisů</vt:lpstr>
      <vt:lpstr>Personální obsazení</vt:lpstr>
      <vt:lpstr>Program</vt:lpstr>
      <vt:lpstr>Novela zákona o místních poplatcích</vt:lpstr>
      <vt:lpstr>Přechodná ustanovení novely</vt:lpstr>
      <vt:lpstr>Úprava terminologie</vt:lpstr>
      <vt:lpstr>Vyměření poplatku jeho předepsáním do evidence - § 11 odst. 1</vt:lpstr>
      <vt:lpstr>Vyměření poplatku jeho předepsáním do evidence - § 11 odst. 1</vt:lpstr>
      <vt:lpstr>Vyměření poplatku jeho předepsáním do evidence - § 11 odst. 1</vt:lpstr>
      <vt:lpstr>Vyměření poplatku jeho předepsáním do evidence - § 11 odst. 1</vt:lpstr>
      <vt:lpstr>Vyměření místního poplatku rozhodnutím - § 11 odst. 2</vt:lpstr>
      <vt:lpstr>Vyměření místního poplatku rozhodnutím - § 11 odst. 2</vt:lpstr>
      <vt:lpstr>Vyměření poplatku - situace </vt:lpstr>
      <vt:lpstr>Vyměření poplatku - situace</vt:lpstr>
      <vt:lpstr>Vyměření poplatku - situace</vt:lpstr>
      <vt:lpstr>Schéma postupu dle § 11a a § 11b</vt:lpstr>
      <vt:lpstr>Doměření místního poplatku - § 11 odst. 3</vt:lpstr>
      <vt:lpstr>Opakované doměření místního poplatku - § 11 odst. 3</vt:lpstr>
      <vt:lpstr>Vyměření místního poplatku na žádost - § 11a</vt:lpstr>
      <vt:lpstr>Vyměření místního poplatku na žádost - § 11a</vt:lpstr>
      <vt:lpstr>Vyměření místního poplatku na žádost - § 11a</vt:lpstr>
      <vt:lpstr>Splatnost poplatku</vt:lpstr>
      <vt:lpstr>Splatnost poplatků s ročním zdaňovacím obdobím</vt:lpstr>
      <vt:lpstr>Splatnost poplatků s ročním zdaňovacím obdobím</vt:lpstr>
      <vt:lpstr>Zvýšení místního poplatku – 11c</vt:lpstr>
      <vt:lpstr>Zvýšení místního poplatku - § 11c</vt:lpstr>
      <vt:lpstr>Zvýšení místního poplatku - § 11c</vt:lpstr>
      <vt:lpstr>Vztah k insolvenčnímu řízení - §11d</vt:lpstr>
      <vt:lpstr>Vztah k insolvenčnímu řízení - § 11d</vt:lpstr>
      <vt:lpstr>Vztah k insolvenčnímu řízení - § 11d</vt:lpstr>
      <vt:lpstr>Vztah k insolvenčnímu řízení - § 11d</vt:lpstr>
      <vt:lpstr>Schéma postupu dle § 11d odst. 1 a 2</vt:lpstr>
      <vt:lpstr>Vztah k insolvenčnímu řízení - §11d</vt:lpstr>
      <vt:lpstr>Schéma postupu dle § 11d odst. 3 a 4</vt:lpstr>
      <vt:lpstr>Vztah k insolvenčnímu řízení - § 11d</vt:lpstr>
      <vt:lpstr>  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Durďáková Blanka</cp:lastModifiedBy>
  <cp:revision>313</cp:revision>
  <cp:lastPrinted>2022-05-03T13:53:06Z</cp:lastPrinted>
  <dcterms:created xsi:type="dcterms:W3CDTF">2021-08-21T22:30:26Z</dcterms:created>
  <dcterms:modified xsi:type="dcterms:W3CDTF">2023-11-24T06:52:15Z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0x0101001C176AD870A0C448B7EF302593BEBDDA</vt:lpwstr>
  </property>
</Properties>
</file>