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6"/>
  </p:notesMasterIdLst>
  <p:handoutMasterIdLst>
    <p:handoutMasterId r:id="rId17"/>
  </p:handoutMasterIdLst>
  <p:sldIdLst>
    <p:sldId id="256" r:id="rId2"/>
    <p:sldId id="535" r:id="rId3"/>
    <p:sldId id="446" r:id="rId4"/>
    <p:sldId id="475" r:id="rId5"/>
    <p:sldId id="612" r:id="rId6"/>
    <p:sldId id="613" r:id="rId7"/>
    <p:sldId id="614" r:id="rId8"/>
    <p:sldId id="617" r:id="rId9"/>
    <p:sldId id="606" r:id="rId10"/>
    <p:sldId id="619" r:id="rId11"/>
    <p:sldId id="556" r:id="rId12"/>
    <p:sldId id="620" r:id="rId13"/>
    <p:sldId id="559" r:id="rId14"/>
    <p:sldId id="603" r:id="rId15"/>
  </p:sldIdLst>
  <p:sldSz cx="9144000" cy="6858000" type="screen4x3"/>
  <p:notesSz cx="6797675" cy="9926638"/>
  <p:defaultTextStyle>
    <a:defPPr>
      <a:defRPr lang="cs-CZ"/>
    </a:defPPr>
    <a:lvl1pPr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eaLnBrk="0" fontAlgn="base" hangingPunct="0">
      <a:lnSpc>
        <a:spcPct val="90000"/>
      </a:lnSpc>
      <a:spcBef>
        <a:spcPct val="20000"/>
      </a:spcBef>
      <a:spcAft>
        <a:spcPct val="0"/>
      </a:spcAft>
      <a:buFont typeface="Arial" charset="0"/>
      <a:buChar char="►"/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53" autoAdjust="0"/>
    <p:restoredTop sz="87836" autoAdjust="0"/>
  </p:normalViewPr>
  <p:slideViewPr>
    <p:cSldViewPr>
      <p:cViewPr varScale="1">
        <p:scale>
          <a:sx n="73" d="100"/>
          <a:sy n="73" d="100"/>
        </p:scale>
        <p:origin x="-14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notesViewPr>
    <p:cSldViewPr>
      <p:cViewPr varScale="1">
        <p:scale>
          <a:sx n="50" d="100"/>
          <a:sy n="50" d="100"/>
        </p:scale>
        <p:origin x="-1332" y="-102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87" y="7"/>
            <a:ext cx="2944499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542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87" y="9430542"/>
            <a:ext cx="2944499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0DCE8B07-E3D8-40D7-8B7D-0D23F44AC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42049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7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13" y="7"/>
            <a:ext cx="2945587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21" y="4712954"/>
            <a:ext cx="5436836" cy="4469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229"/>
            <a:ext cx="2944500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l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13" y="9428229"/>
            <a:ext cx="2945587" cy="49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2" tIns="45126" rIns="90252" bIns="45126" numCol="1" anchor="b" anchorCtr="0" compatLnSpc="1">
            <a:prstTxWarp prst="textNoShape">
              <a:avLst/>
            </a:prstTxWarp>
          </a:bodyPr>
          <a:lstStyle>
            <a:lvl1pPr algn="r" defTabSz="903288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37165F6F-F791-403C-8005-39D00CCBE0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7031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3288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3288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3288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defTabSz="903288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►"/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0CB3E15-7B18-48DC-8D6F-774CC40B5F62}" type="slidenum">
              <a:rPr lang="cs-CZ" altLang="cs-CZ" smtClean="0">
                <a:latin typeface="Arial" charset="0"/>
              </a:rPr>
              <a:pPr/>
              <a:t>1</a:t>
            </a:fld>
            <a:endParaRPr lang="cs-CZ" altLang="cs-CZ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cs-CZ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0413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7165F6F-F791-403C-8005-39D00CCBE026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93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02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66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1052513"/>
            <a:ext cx="2057400" cy="5472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052513"/>
            <a:ext cx="6019800" cy="5472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5407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1643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55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9909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110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099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697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166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768DBA"/>
            </a:gs>
            <a:gs pos="100000">
              <a:srgbClr val="EAEAE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1" hangingPunct="1">
              <a:lnSpc>
                <a:spcPct val="100000"/>
              </a:lnSpc>
              <a:buFontTx/>
              <a:buNone/>
              <a:defRPr/>
            </a:pPr>
            <a:endParaRPr lang="cs-CZ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2513"/>
            <a:ext cx="82296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20938"/>
            <a:ext cx="8229600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8243888" y="6381750"/>
            <a:ext cx="10080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eaLnBrk="1" hangingPunct="1">
              <a:lnSpc>
                <a:spcPct val="100000"/>
              </a:lnSpc>
              <a:spcBef>
                <a:spcPct val="50000"/>
              </a:spcBef>
              <a:buFontTx/>
              <a:buNone/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ransition>
    <p:zoom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just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mages.clipartlogo.com/files/images/19/190624/water-droplet_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mages.clipartlogo.com/files/images/19/190624/water-droplet_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mages.clipartlogo.com/files/images/19/190624/water-droplet_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arie.janeckova@mfcr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clipartlogo.com/files/images/19/190624/water-droplet_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images.clipartlogo.com/files/images/19/190624/water-droplet_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30425"/>
            <a:ext cx="8569325" cy="1470025"/>
          </a:xfrm>
        </p:spPr>
        <p:txBody>
          <a:bodyPr/>
          <a:lstStyle/>
          <a:p>
            <a:r>
              <a:rPr lang="cs-CZ" altLang="cs-CZ" sz="3200" dirty="0" smtClean="0">
                <a:solidFill>
                  <a:schemeClr val="tx1"/>
                </a:solidFill>
                <a:latin typeface="+mn-lt"/>
              </a:rPr>
              <a:t>Konzultační den k problematice  cenové regulace a cenové kontroly pro pracovníky krajských úřadů a  MHMP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4268016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800" b="1" dirty="0" smtClean="0">
                <a:latin typeface="+mj-lt"/>
              </a:rPr>
              <a:t>11. 10. 2018</a:t>
            </a:r>
          </a:p>
          <a:p>
            <a:pPr eaLnBrk="1" hangingPunct="1"/>
            <a:r>
              <a:rPr lang="cs-CZ" altLang="cs-CZ" sz="2800" b="1" dirty="0" smtClean="0">
                <a:latin typeface="+mj-lt"/>
              </a:rPr>
              <a:t>Praha  </a:t>
            </a:r>
            <a:endParaRPr lang="cs-CZ" altLang="cs-CZ" sz="2800" b="1" dirty="0">
              <a:latin typeface="+mj-lt"/>
            </a:endParaRPr>
          </a:p>
          <a:p>
            <a:pPr eaLnBrk="1" hangingPunct="1"/>
            <a:endParaRPr lang="cs-CZ" altLang="cs-CZ" sz="2800" b="1" dirty="0" smtClean="0">
              <a:latin typeface="+mj-lt"/>
            </a:endParaRPr>
          </a:p>
        </p:txBody>
      </p:sp>
      <p:pic>
        <p:nvPicPr>
          <p:cNvPr id="4" name="Picture 1" descr="http://www.lp-efekt.cz/obrazky/nove/koh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082404"/>
            <a:ext cx="790575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ázek 4" descr="http://www.lp-efekt.cz/obrazky/truby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220047"/>
            <a:ext cx="866775" cy="65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Regulace cen pitné a odpadní vody –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pozice vlastníka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132856"/>
            <a:ext cx="8085782" cy="4391769"/>
          </a:xfrm>
        </p:spPr>
        <p:txBody>
          <a:bodyPr/>
          <a:lstStyle/>
          <a:p>
            <a:pPr>
              <a:lnSpc>
                <a:spcPct val="80000"/>
              </a:lnSpc>
              <a:buClr>
                <a:schemeClr val="hlink"/>
              </a:buClr>
              <a:buNone/>
              <a:defRPr/>
            </a:pPr>
            <a:r>
              <a:rPr lang="cs-CZ" altLang="cs-CZ" sz="1800" b="1" u="sng" dirty="0" smtClean="0">
                <a:sym typeface="Wingdings 2" pitchFamily="18" charset="2"/>
              </a:rPr>
              <a:t>Dvousložková </a:t>
            </a:r>
            <a:r>
              <a:rPr lang="cs-CZ" altLang="cs-CZ" sz="1800" b="1" u="sng" dirty="0">
                <a:sym typeface="Wingdings 2" pitchFamily="18" charset="2"/>
              </a:rPr>
              <a:t>forma vodného a </a:t>
            </a:r>
            <a:r>
              <a:rPr lang="cs-CZ" altLang="cs-CZ" sz="1800" b="1" u="sng" dirty="0" smtClean="0">
                <a:sym typeface="Wingdings 2" pitchFamily="18" charset="2"/>
              </a:rPr>
              <a:t>stočného  </a:t>
            </a:r>
            <a:endParaRPr lang="cs-CZ" altLang="cs-CZ" sz="1800" b="1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smtClean="0">
                <a:sym typeface="Wingdings 2" pitchFamily="18" charset="2"/>
              </a:rPr>
              <a:t>Podmínky uplatnění stanoví zákon č. 274/2001 Sb. (§ 20 odst. 4).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endParaRPr lang="cs-CZ" altLang="cs-CZ" sz="1800" dirty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>
                <a:sym typeface="Wingdings 2" pitchFamily="18" charset="2"/>
              </a:rPr>
              <a:t>Obecně závazná vyhláška obce nebo rozhodnutí nejvyššího orgánu právnické osoby, která je vlastníkem vodovodů a kanalizací a ve které výkon hlasovacích práv nejméně ve dvoutřetinové většině drží obce</a:t>
            </a:r>
            <a:r>
              <a:rPr lang="cs-CZ" altLang="cs-CZ" sz="1800" dirty="0" smtClean="0">
                <a:sym typeface="Wingdings 2" pitchFamily="18" charset="2"/>
              </a:rPr>
              <a:t>.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endParaRPr lang="cs-CZ" altLang="cs-CZ" sz="1800" dirty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>
                <a:sym typeface="Wingdings 2" pitchFamily="18" charset="2"/>
              </a:rPr>
              <a:t>Pro jednosložkovou formu se obecně závazná vyhláška nevydává</a:t>
            </a:r>
            <a:r>
              <a:rPr lang="cs-CZ" altLang="cs-CZ" sz="1800" dirty="0" smtClean="0">
                <a:sym typeface="Wingdings 2" pitchFamily="18" charset="2"/>
              </a:rPr>
              <a:t>.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1800" dirty="0">
              <a:sym typeface="Wingdings 2" pitchFamily="18" charset="2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altLang="cs-CZ" sz="1800" b="1" u="sng" dirty="0" smtClean="0">
                <a:sym typeface="Wingdings 2" pitchFamily="18" charset="2"/>
              </a:rPr>
              <a:t>Změna </a:t>
            </a:r>
            <a:r>
              <a:rPr lang="cs-CZ" altLang="cs-CZ" sz="1800" b="1" u="sng" dirty="0">
                <a:sym typeface="Wingdings 2" pitchFamily="18" charset="2"/>
              </a:rPr>
              <a:t>pro rok </a:t>
            </a:r>
            <a:r>
              <a:rPr lang="cs-CZ" altLang="cs-CZ" sz="1800" b="1" u="sng" dirty="0" smtClean="0">
                <a:sym typeface="Wingdings 2" pitchFamily="18" charset="2"/>
              </a:rPr>
              <a:t>2019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b="1" dirty="0" smtClean="0">
                <a:sym typeface="Wingdings 2" pitchFamily="18" charset="2"/>
              </a:rPr>
              <a:t>Zvýšení maximálního podílu pevné složky při uplatňování dvousložkové formy vodného u předané vody, a to zejména  v případech  zaručujících zajištění  záložních vodních zdrojů.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1800" b="1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smtClean="0">
                <a:sym typeface="Wingdings 2" pitchFamily="18" charset="2"/>
              </a:rPr>
              <a:t>V případech předané vody rozhoduje o formě vodného vlastník vodovodu,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altLang="cs-CZ" sz="1800" dirty="0" smtClean="0">
                <a:sym typeface="Wingdings 2" pitchFamily="18" charset="2"/>
              </a:rPr>
              <a:t>      z něhož je voda předávána 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Zástupný symbol pro obsah 4" descr="Neznámá skupina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4408" y="5877272"/>
            <a:ext cx="432048" cy="57606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881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036637"/>
          </a:xfrm>
        </p:spPr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vody – pozice vlastníka</a:t>
            </a: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-----------------------------------------------------------------------------------------------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1800" b="1" u="sng" dirty="0">
                <a:latin typeface="Times New Roman" pitchFamily="18" charset="0"/>
                <a:cs typeface="Times New Roman" pitchFamily="18" charset="0"/>
              </a:rPr>
              <a:t>Rekolaudace přípojek a částí vnitřních vodovodů a kanalizací – vazba na ceny</a:t>
            </a:r>
          </a:p>
          <a:p>
            <a:pPr marL="0" indent="0">
              <a:buNone/>
            </a:pPr>
            <a:endParaRPr lang="cs-CZ" sz="1800" b="1" u="sng" dirty="0" smtClean="0"/>
          </a:p>
          <a:p>
            <a:pPr marL="0" indent="0">
              <a:buNone/>
            </a:pPr>
            <a:r>
              <a:rPr lang="cs-CZ" sz="1800" b="1" dirty="0" smtClean="0"/>
              <a:t>Nové ustanovení v pravidlech regulace cen vody – účinnost od 1. 1. 2019</a:t>
            </a:r>
          </a:p>
          <a:p>
            <a:pPr marL="0" indent="0">
              <a:buNone/>
            </a:pPr>
            <a:r>
              <a:rPr lang="cs-CZ" sz="1800" i="1" dirty="0" smtClean="0"/>
              <a:t>„Dojde-li ke změně v užívání stavby vodovodní nebo kanalizační přípojky a části vnitřního vodovodu nebo vnitřní kanalizace ve smyslu §3a odst. 2 zákona o vodovodech a kanalizacích  a prodávající prokazatelně  nemohl předpokládat rozhodnutí o změně přípojky a vnitřního vodovodu nebo kanalizace na provozně související vodovod nebo kanalizaci v době sestavení kalkulace ceny, resp. sjednání dohody o dělení majetku vlastníka pro účely výpočtu PZNK, a rozhodnutí o změně přípojky nabude účinnosti </a:t>
            </a:r>
            <a:r>
              <a:rPr lang="cs-CZ" sz="1800" i="1" dirty="0"/>
              <a:t> </a:t>
            </a:r>
            <a:r>
              <a:rPr lang="cs-CZ" sz="1800" i="1" dirty="0" smtClean="0"/>
              <a:t>po datu zpracování kalkulace, promítnou se příslušné změny do kalkulace cen pro příští období.“ </a:t>
            </a:r>
          </a:p>
          <a:p>
            <a:pPr marL="0" indent="0">
              <a:buNone/>
            </a:pPr>
            <a:r>
              <a:rPr lang="cs-CZ" sz="1800" i="1" dirty="0" smtClean="0"/>
              <a:t>-----------</a:t>
            </a:r>
            <a:endParaRPr lang="cs-CZ" sz="1800" i="1" dirty="0"/>
          </a:p>
          <a:p>
            <a:pPr marL="0" indent="0">
              <a:buNone/>
            </a:pPr>
            <a:r>
              <a:rPr lang="cs-CZ" sz="1600" i="1" dirty="0" smtClean="0"/>
              <a:t>Poznámka:</a:t>
            </a:r>
          </a:p>
          <a:p>
            <a:pPr>
              <a:buFont typeface="Symbol"/>
              <a:buChar char="Þ"/>
            </a:pPr>
            <a:r>
              <a:rPr lang="cs-CZ" sz="1600" i="1" dirty="0" smtClean="0"/>
              <a:t>atomizace v oboru vodovodů  a kanalizací   (KÚ - § 6 zákona č. 274/2001 Sb.)</a:t>
            </a:r>
          </a:p>
          <a:p>
            <a:pPr marL="0" indent="0">
              <a:buNone/>
            </a:pPr>
            <a:endParaRPr lang="cs-CZ" sz="1600" i="1" dirty="0" smtClean="0"/>
          </a:p>
        </p:txBody>
      </p:sp>
      <p:pic>
        <p:nvPicPr>
          <p:cNvPr id="4" name="Zástupný symbol pro obsah 4" descr="Neznámá skupina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0392" y="5733256"/>
            <a:ext cx="432048" cy="57606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02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132856"/>
            <a:ext cx="8013774" cy="4319761"/>
          </a:xfrm>
        </p:spPr>
        <p:txBody>
          <a:bodyPr/>
          <a:lstStyle/>
          <a:p>
            <a:pPr marL="0" indent="0">
              <a:buNone/>
            </a:pPr>
            <a:r>
              <a:rPr lang="cs-CZ" sz="1800" b="1" u="sng" dirty="0"/>
              <a:t>Cenové kontrolní </a:t>
            </a:r>
            <a:r>
              <a:rPr lang="cs-CZ" sz="1800" b="1" u="sng" dirty="0" smtClean="0"/>
              <a:t>orgány pro  obor vodovodů a kanalizací</a:t>
            </a:r>
          </a:p>
          <a:p>
            <a:pPr marL="0" indent="0">
              <a:buNone/>
            </a:pPr>
            <a:endParaRPr lang="cs-CZ" sz="1800" b="1" u="sng" dirty="0" smtClean="0"/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Ministerstvo financí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Specializovaný finanční úřad 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b="1" dirty="0"/>
              <a:t>o</a:t>
            </a:r>
            <a:r>
              <a:rPr lang="cs-CZ" sz="1800" b="1" dirty="0" smtClean="0"/>
              <a:t>becní úřady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b="1" dirty="0" smtClean="0"/>
              <a:t>krajské úřady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Zákon </a:t>
            </a:r>
            <a:r>
              <a:rPr lang="cs-CZ" sz="1800" dirty="0"/>
              <a:t>č. 265/1991 Sb., o působnosti orgánů </a:t>
            </a:r>
            <a:r>
              <a:rPr lang="cs-CZ" sz="1800" dirty="0" smtClean="0"/>
              <a:t>České </a:t>
            </a:r>
            <a:r>
              <a:rPr lang="cs-CZ" sz="1800" dirty="0"/>
              <a:t>republiky v oblasti cen, ve znění pozdějších předpisů  (§ 4 </a:t>
            </a:r>
            <a:r>
              <a:rPr lang="cs-CZ" sz="1800" dirty="0" smtClean="0"/>
              <a:t>– kraje a </a:t>
            </a:r>
            <a:r>
              <a:rPr lang="cs-CZ" sz="1800" dirty="0"/>
              <a:t>§ </a:t>
            </a:r>
            <a:r>
              <a:rPr lang="cs-CZ" sz="1800" dirty="0" smtClean="0"/>
              <a:t>4a - obce)</a:t>
            </a: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5706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Příprava pravidel regulace cen pro rok 2020</a:t>
            </a:r>
            <a:r>
              <a:rPr lang="cs-CZ" altLang="cs-CZ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/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----------------------------------------------------------------------------------------------</a:t>
            </a: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buNone/>
            </a:pPr>
            <a:r>
              <a:rPr lang="cs-CZ" sz="1800" b="1" u="sng" dirty="0" smtClean="0"/>
              <a:t>Postup  pro přípravu výměru pro rok 2020</a:t>
            </a:r>
          </a:p>
          <a:p>
            <a:pPr marL="0" indent="0">
              <a:buNone/>
            </a:pPr>
            <a:endParaRPr lang="cs-CZ" sz="1800" dirty="0"/>
          </a:p>
          <a:p>
            <a:pPr marL="0" indent="0">
              <a:buNone/>
            </a:pPr>
            <a:r>
              <a:rPr lang="cs-CZ" sz="1800" dirty="0" smtClean="0"/>
              <a:t>Výbor pro koordinaci regulace oboru vodovodů a kanalizací:</a:t>
            </a:r>
            <a:endParaRPr lang="cs-CZ" sz="1800" dirty="0"/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Do poloviny listopadu 2018 zašlou členové Výboru podněty na změny cenového výměru. 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Na začátku prosince 2018  předložené náměty  budou prodiskutovány, a to včetně vyjádření MF k jednotlivým námětům.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Na konci ledna 2019  na jednání Výboru – již podrobnější nadefinování  námětů.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V dubnu 2019 – Výbor  zpracuje doporučení k návrhu cenového výměru.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/>
              <a:t>N</a:t>
            </a:r>
            <a:r>
              <a:rPr lang="cs-CZ" sz="1800" dirty="0" smtClean="0"/>
              <a:t>ásledně bude zahájen proces schvalování cenového výměru (MF).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Předpoklad vydání výměru je do konce 1. poloviny roku 2019.</a:t>
            </a:r>
            <a:endParaRPr lang="cs-CZ" sz="1800" dirty="0"/>
          </a:p>
          <a:p>
            <a:pPr marL="0" indent="0">
              <a:buClr>
                <a:srgbClr val="C00000"/>
              </a:buClr>
              <a:buNone/>
            </a:pPr>
            <a:r>
              <a:rPr lang="cs-CZ" sz="1800" b="1" dirty="0" smtClean="0"/>
              <a:t>Zástupce </a:t>
            </a:r>
            <a:r>
              <a:rPr lang="cs-CZ" sz="1800" b="1" dirty="0"/>
              <a:t>SMO </a:t>
            </a:r>
            <a:r>
              <a:rPr lang="cs-CZ" sz="1800" b="1" dirty="0" smtClean="0"/>
              <a:t>=&gt; možnost, aby obce ovlivňovaly regulaci (nejen cenovou) i prostřednictvím svého zástupce.</a:t>
            </a:r>
            <a:endParaRPr lang="cs-CZ" sz="1800" b="1" dirty="0"/>
          </a:p>
          <a:p>
            <a:pPr marL="0" indent="0">
              <a:buClr>
                <a:srgbClr val="C00000"/>
              </a:buClr>
              <a:buNone/>
            </a:pPr>
            <a:endParaRPr lang="cs-CZ" sz="1800" b="1" dirty="0"/>
          </a:p>
        </p:txBody>
      </p:sp>
      <p:pic>
        <p:nvPicPr>
          <p:cNvPr id="5" name="Zástupný symbol pro obsah 4" descr="Neznámá skupina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44408" y="5877272"/>
            <a:ext cx="432048" cy="57606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4268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sz="2000" b="1" dirty="0" smtClean="0">
                <a:solidFill>
                  <a:schemeClr val="tx1"/>
                </a:solidFill>
              </a:rPr>
              <a:t>Závěr</a:t>
            </a:r>
            <a:br>
              <a:rPr lang="cs-CZ" sz="2000" b="1" dirty="0" smtClean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/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 smtClean="0">
                <a:solidFill>
                  <a:schemeClr val="tx1"/>
                </a:solidFill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798" cy="4391769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/>
              <a:t>„</a:t>
            </a:r>
            <a:r>
              <a:rPr lang="cs-CZ" sz="1800" b="1" dirty="0"/>
              <a:t>Bez vody není života. Voda je drahocenná a pro člověka ničím nenahraditelná surovina.“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Evropská </a:t>
            </a:r>
            <a:r>
              <a:rPr lang="cs-CZ" sz="1800" dirty="0"/>
              <a:t>vodní charta</a:t>
            </a:r>
          </a:p>
          <a:p>
            <a:pPr marL="0" indent="0">
              <a:buNone/>
            </a:pPr>
            <a:endParaRPr lang="cs-CZ" sz="1800" i="1" dirty="0" smtClean="0"/>
          </a:p>
          <a:p>
            <a:pPr marL="0" indent="0">
              <a:buNone/>
            </a:pPr>
            <a:endParaRPr lang="cs-CZ" sz="1800" i="1" dirty="0"/>
          </a:p>
          <a:p>
            <a:pPr marL="0" indent="0">
              <a:buNone/>
            </a:pPr>
            <a:r>
              <a:rPr lang="cs-CZ" sz="1800" dirty="0" smtClean="0"/>
              <a:t>                                           Děkuji </a:t>
            </a:r>
            <a:r>
              <a:rPr lang="cs-CZ" sz="1800" dirty="0"/>
              <a:t>za pozornost. </a:t>
            </a:r>
          </a:p>
          <a:p>
            <a:pPr marL="0" indent="0">
              <a:buNone/>
            </a:pPr>
            <a:endParaRPr lang="cs-CZ" sz="1800" dirty="0" smtClean="0"/>
          </a:p>
          <a:p>
            <a:pPr marL="0" indent="0">
              <a:buNone/>
            </a:pPr>
            <a:endParaRPr lang="cs-CZ" sz="1800" i="1" dirty="0"/>
          </a:p>
        </p:txBody>
      </p:sp>
      <p:sp>
        <p:nvSpPr>
          <p:cNvPr id="4" name="Obdélník 3"/>
          <p:cNvSpPr/>
          <p:nvPr/>
        </p:nvSpPr>
        <p:spPr>
          <a:xfrm>
            <a:off x="2286000" y="2828836"/>
            <a:ext cx="4572000" cy="12557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Picture 2" descr="C:\Users\10453\AppData\Local\Microsoft\Windows\Temporary Internet Files\Content.IE5\FMLB9MOJ\sose-dam-1792562_64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653136"/>
            <a:ext cx="1950720" cy="1298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930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36637"/>
          </a:xfrm>
        </p:spPr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</a:rPr>
              <a:t>Odbor 16 – Cenová </a:t>
            </a:r>
            <a:r>
              <a:rPr lang="cs-CZ" altLang="cs-CZ" sz="2000" b="1" dirty="0" smtClean="0">
                <a:solidFill>
                  <a:schemeClr val="tx1"/>
                </a:solidFill>
              </a:rPr>
              <a:t>politika</a:t>
            </a:r>
            <a:r>
              <a:rPr lang="cs-CZ" altLang="cs-CZ" sz="1800" b="1" dirty="0">
                <a:solidFill>
                  <a:schemeClr val="tx1"/>
                </a:solidFill>
              </a:rPr>
              <a:t/>
            </a:r>
            <a:br>
              <a:rPr lang="cs-CZ" altLang="cs-CZ" sz="1800" b="1" dirty="0">
                <a:solidFill>
                  <a:schemeClr val="tx1"/>
                </a:solidFill>
              </a:rPr>
            </a:br>
            <a:r>
              <a:rPr lang="cs-CZ" altLang="cs-CZ" sz="1800" b="1" dirty="0" smtClean="0">
                <a:solidFill>
                  <a:schemeClr val="tx1"/>
                </a:solidFill>
              </a:rPr>
              <a:t/>
            </a:r>
            <a:br>
              <a:rPr lang="cs-CZ" altLang="cs-CZ" sz="1800" b="1" dirty="0" smtClean="0">
                <a:solidFill>
                  <a:schemeClr val="tx1"/>
                </a:solidFill>
              </a:rPr>
            </a:br>
            <a:r>
              <a:rPr lang="cs-CZ" altLang="cs-CZ" sz="2000" dirty="0">
                <a:solidFill>
                  <a:schemeClr val="tx1"/>
                </a:solidFill>
              </a:rPr>
              <a:t/>
            </a:r>
            <a:br>
              <a:rPr lang="cs-CZ" altLang="cs-CZ" sz="2000" dirty="0">
                <a:solidFill>
                  <a:schemeClr val="tx1"/>
                </a:solidFill>
              </a:rPr>
            </a:br>
            <a:endParaRPr lang="cs-CZ" altLang="cs-CZ" sz="20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798" cy="4895825"/>
          </a:xfrm>
        </p:spPr>
        <p:txBody>
          <a:bodyPr/>
          <a:lstStyle/>
          <a:p>
            <a:pPr algn="l">
              <a:buFontTx/>
              <a:buNone/>
            </a:pPr>
            <a:endParaRPr lang="cs-CZ" altLang="cs-CZ" sz="1800" dirty="0" smtClean="0"/>
          </a:p>
          <a:p>
            <a:pPr algn="l">
              <a:buFontTx/>
              <a:buNone/>
            </a:pPr>
            <a:endParaRPr lang="cs-CZ" altLang="cs-CZ" sz="1800" dirty="0" smtClean="0"/>
          </a:p>
          <a:p>
            <a:pPr algn="l">
              <a:buFontTx/>
              <a:buNone/>
            </a:pPr>
            <a:endParaRPr lang="cs-CZ" altLang="cs-CZ" sz="1800" dirty="0"/>
          </a:p>
          <a:p>
            <a:pPr algn="l">
              <a:buFontTx/>
              <a:buNone/>
            </a:pPr>
            <a:r>
              <a:rPr lang="cs-CZ" altLang="cs-CZ" sz="1800" dirty="0" smtClean="0"/>
              <a:t>Ing. </a:t>
            </a:r>
            <a:r>
              <a:rPr lang="cs-CZ" altLang="cs-CZ" sz="1800" dirty="0"/>
              <a:t>Marie </a:t>
            </a:r>
            <a:r>
              <a:rPr lang="cs-CZ" altLang="cs-CZ" sz="1800" dirty="0" smtClean="0"/>
              <a:t>Janečková </a:t>
            </a:r>
          </a:p>
          <a:p>
            <a:pPr algn="l">
              <a:buFontTx/>
              <a:buNone/>
            </a:pPr>
            <a:r>
              <a:rPr lang="cs-CZ" altLang="cs-CZ" sz="1800" dirty="0" smtClean="0"/>
              <a:t>tel</a:t>
            </a:r>
            <a:r>
              <a:rPr lang="cs-CZ" altLang="cs-CZ" sz="1800" dirty="0"/>
              <a:t>. 257 042 432</a:t>
            </a:r>
          </a:p>
          <a:p>
            <a:pPr algn="l">
              <a:buFontTx/>
              <a:buNone/>
            </a:pPr>
            <a:r>
              <a:rPr lang="cs-CZ" altLang="cs-CZ" sz="1800" dirty="0" smtClean="0">
                <a:hlinkClick r:id="rId2"/>
              </a:rPr>
              <a:t>marie.janeckova@mfcr.cz</a:t>
            </a:r>
            <a:r>
              <a:rPr lang="cs-CZ" altLang="cs-CZ" sz="1800" dirty="0" smtClean="0"/>
              <a:t>    </a:t>
            </a:r>
            <a:endParaRPr lang="cs-CZ" altLang="cs-CZ" sz="1800" dirty="0"/>
          </a:p>
          <a:p>
            <a:pPr algn="ctr">
              <a:buFontTx/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09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</a:rPr>
              <a:t>Osnova</a:t>
            </a:r>
            <a:r>
              <a:rPr lang="cs-CZ" altLang="cs-CZ" sz="1800" b="1" u="sng" dirty="0" smtClean="0">
                <a:solidFill>
                  <a:schemeClr val="tx1"/>
                </a:solidFill>
              </a:rPr>
              <a:t/>
            </a:r>
            <a:br>
              <a:rPr lang="cs-CZ" altLang="cs-CZ" sz="1800" b="1" u="sng" dirty="0" smtClean="0">
                <a:solidFill>
                  <a:schemeClr val="tx1"/>
                </a:solidFill>
              </a:rPr>
            </a:br>
            <a:r>
              <a:rPr lang="cs-CZ" altLang="cs-CZ" sz="1800" b="1" u="sng" dirty="0">
                <a:solidFill>
                  <a:schemeClr val="tx1"/>
                </a:solidFill>
              </a:rPr>
              <a:t/>
            </a:r>
            <a:br>
              <a:rPr lang="cs-CZ" altLang="cs-CZ" sz="1800" b="1" u="sng" dirty="0">
                <a:solidFill>
                  <a:schemeClr val="tx1"/>
                </a:solidFill>
              </a:rPr>
            </a:br>
            <a:r>
              <a:rPr lang="cs-CZ" altLang="cs-CZ" sz="1800" dirty="0" smtClean="0">
                <a:solidFill>
                  <a:schemeClr val="tx1"/>
                </a:solidFill>
              </a:rPr>
              <a:t>---------------------------------------------------------------------------------------------------------</a:t>
            </a:r>
            <a:endParaRPr lang="cs-CZ" altLang="cs-CZ" sz="1800" b="1" u="sng" dirty="0" smtClean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027583"/>
            <a:ext cx="8229798" cy="420901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400050" indent="-400050">
              <a:lnSpc>
                <a:spcPct val="90000"/>
              </a:lnSpc>
              <a:buAutoNum type="romanUcPeriod"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Regulace </a:t>
            </a: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cen pitné a odpadní </a:t>
            </a: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vody 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Výměr MF č. 03/2018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Rozsah regulace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Způsob regulace 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Nájemné – dohody </a:t>
            </a:r>
            <a:r>
              <a:rPr lang="cs-CZ" altLang="cs-CZ" sz="1800" i="1" dirty="0">
                <a:latin typeface="Times New Roman" pitchFamily="18" charset="0"/>
                <a:cs typeface="Times New Roman" pitchFamily="18" charset="0"/>
              </a:rPr>
              <a:t>(z pohledu vlastníka infrastruktury)</a:t>
            </a:r>
            <a:endParaRPr lang="cs-CZ" altLang="cs-CZ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Plán financování obnovy, dvousložková forma vodného  a stočného </a:t>
            </a:r>
            <a:r>
              <a:rPr lang="cs-CZ" altLang="cs-CZ" sz="1800" i="1" dirty="0" smtClean="0">
                <a:latin typeface="Times New Roman" pitchFamily="18" charset="0"/>
                <a:cs typeface="Times New Roman" pitchFamily="18" charset="0"/>
              </a:rPr>
              <a:t>(z pohledu vlastníka infrastruktury)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Rekolaudace přípojek a částí vnitřních vodovodů a kanalizací – vazba na ceny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Cenové kontrolní orgány pro obor vodovodů a kanalizací</a:t>
            </a:r>
            <a:endParaRPr lang="cs-CZ" altLang="cs-CZ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Příprava pravidel regulace cen vody pro rok 2020 </a:t>
            </a:r>
          </a:p>
          <a:p>
            <a:pPr>
              <a:lnSpc>
                <a:spcPct val="900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cs-CZ" altLang="cs-CZ" sz="1800" dirty="0" smtClean="0">
                <a:latin typeface="+mj-lt"/>
                <a:cs typeface="Times New Roman" pitchFamily="18" charset="0"/>
              </a:rPr>
              <a:t>Postup, časový harmonogram</a:t>
            </a:r>
          </a:p>
          <a:p>
            <a:pPr marL="0" indent="0">
              <a:lnSpc>
                <a:spcPct val="90000"/>
              </a:lnSpc>
              <a:buNone/>
            </a:pPr>
            <a:endParaRPr lang="cs-CZ" altLang="cs-CZ" sz="1800" dirty="0">
              <a:latin typeface="+mj-lt"/>
              <a:cs typeface="Times New Roman" pitchFamily="18" charset="0"/>
            </a:endParaRPr>
          </a:p>
          <a:p>
            <a:pPr lvl="8">
              <a:lnSpc>
                <a:spcPct val="90000"/>
              </a:lnSpc>
              <a:buFont typeface="Times New Roman" panose="02020603050405020304" pitchFamily="18" charset="0"/>
              <a:buChar char="→"/>
            </a:pPr>
            <a:endParaRPr lang="cs-CZ" altLang="cs-CZ" sz="600" dirty="0" smtClean="0">
              <a:latin typeface="+mj-lt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Times New Roman" panose="02020603050405020304" pitchFamily="18" charset="0"/>
              <a:buChar char="→"/>
            </a:pPr>
            <a:endParaRPr lang="cs-CZ" altLang="cs-CZ" sz="1800" dirty="0"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cs-CZ" altLang="cs-CZ" sz="1800" dirty="0" smtClean="0">
                <a:latin typeface="+mj-lt"/>
                <a:cs typeface="Times New Roman" pitchFamily="18" charset="0"/>
              </a:rPr>
              <a:t>                                      </a:t>
            </a:r>
            <a:endParaRPr lang="cs-CZ" altLang="cs-CZ" sz="1800" dirty="0">
              <a:latin typeface="+mj-lt"/>
              <a:cs typeface="Times New Roman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altLang="cs-CZ" sz="1800" dirty="0" smtClean="0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vody</a:t>
            </a:r>
            <a: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</a:t>
            </a:r>
            <a:br>
              <a:rPr lang="cs-CZ" altLang="cs-CZ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988840"/>
            <a:ext cx="8157592" cy="4247703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r>
              <a:rPr lang="cs-CZ" altLang="cs-CZ" sz="1800" b="1" u="sng" dirty="0" smtClean="0"/>
              <a:t>Výměr MF č. 03/2018, kterým se </a:t>
            </a:r>
            <a:r>
              <a:rPr lang="cs-CZ" altLang="cs-CZ" sz="1800" b="1" u="sng" dirty="0" smtClean="0"/>
              <a:t>mění </a:t>
            </a:r>
            <a:r>
              <a:rPr lang="cs-CZ" altLang="cs-CZ" sz="1800" b="1" u="sng" dirty="0" smtClean="0"/>
              <a:t>seznam zboží s regulovanými </a:t>
            </a:r>
            <a:r>
              <a:rPr lang="cs-CZ" altLang="cs-CZ" sz="1800" b="1" u="sng" dirty="0" smtClean="0"/>
              <a:t>cenami vydaný výměrem MF č. 01/2018</a:t>
            </a:r>
            <a:endParaRPr lang="cs-CZ" altLang="cs-CZ" sz="1800" b="1" u="sng" dirty="0" smtClean="0"/>
          </a:p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r>
              <a:rPr lang="cs-CZ" altLang="cs-CZ" sz="1800" b="1" dirty="0"/>
              <a:t>(</a:t>
            </a:r>
            <a:r>
              <a:rPr lang="cs-CZ" altLang="cs-CZ" sz="1800" b="1" dirty="0" smtClean="0"/>
              <a:t>Cenový věstník částka 10/2018)</a:t>
            </a:r>
          </a:p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endParaRPr lang="cs-CZ" altLang="cs-CZ" sz="1800" b="1" dirty="0" smtClean="0"/>
          </a:p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r>
              <a:rPr lang="cs-CZ" altLang="cs-CZ" sz="1800" dirty="0" smtClean="0"/>
              <a:t>Výměr zahrnuje </a:t>
            </a:r>
            <a:r>
              <a:rPr lang="cs-CZ" altLang="cs-CZ" sz="1800" dirty="0"/>
              <a:t>p</a:t>
            </a:r>
            <a:r>
              <a:rPr lang="cs-CZ" altLang="cs-CZ" sz="1800" dirty="0" smtClean="0"/>
              <a:t>ravidla regulace cen vody pro rok 2019.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-"/>
            </a:pPr>
            <a:endParaRPr lang="cs-CZ" altLang="cs-CZ" sz="1800" dirty="0" smtClean="0"/>
          </a:p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r>
              <a:rPr lang="cs-CZ" altLang="cs-CZ" sz="1800" dirty="0" smtClean="0"/>
              <a:t>Výbor pro koordinaci regulace oboru vodovodů a kanalizací:</a:t>
            </a:r>
          </a:p>
          <a:p>
            <a:pPr marL="0" indent="0">
              <a:lnSpc>
                <a:spcPct val="80000"/>
              </a:lnSpc>
              <a:buClr>
                <a:schemeClr val="hlink"/>
              </a:buClr>
              <a:buNone/>
            </a:pPr>
            <a:r>
              <a:rPr lang="cs-CZ" altLang="cs-CZ" sz="1800" dirty="0"/>
              <a:t>(</a:t>
            </a:r>
            <a:r>
              <a:rPr lang="cs-CZ" altLang="cs-CZ" sz="1800" dirty="0" smtClean="0"/>
              <a:t>11</a:t>
            </a:r>
            <a:r>
              <a:rPr lang="cs-CZ" altLang="cs-CZ" sz="1800" dirty="0"/>
              <a:t>. jednání </a:t>
            </a:r>
            <a:r>
              <a:rPr lang="cs-CZ" altLang="cs-CZ" sz="1800" dirty="0" smtClean="0"/>
              <a:t>dne 21. 6. 2018)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-"/>
            </a:pPr>
            <a:endParaRPr lang="cs-CZ" altLang="cs-CZ" sz="1800" b="1" dirty="0"/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altLang="cs-CZ" sz="1800" dirty="0"/>
              <a:t>p</a:t>
            </a:r>
            <a:r>
              <a:rPr lang="cs-CZ" altLang="cs-CZ" sz="1800" dirty="0" smtClean="0"/>
              <a:t>rojednání námětů změn pro aktualizaci pravidel věcného usměrňování cen 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</a:pPr>
            <a:r>
              <a:rPr lang="cs-CZ" altLang="cs-CZ" sz="1800" dirty="0" smtClean="0"/>
              <a:t>       (MF, </a:t>
            </a:r>
            <a:r>
              <a:rPr lang="cs-CZ" altLang="cs-CZ" sz="1800" dirty="0" err="1" smtClean="0"/>
              <a:t>MZe</a:t>
            </a:r>
            <a:r>
              <a:rPr lang="cs-CZ" altLang="cs-CZ" sz="1800" dirty="0" smtClean="0"/>
              <a:t>, MŽP</a:t>
            </a:r>
            <a:r>
              <a:rPr lang="cs-CZ" altLang="cs-CZ" sz="1800" dirty="0"/>
              <a:t>, Hospodářská komora, ČMKOS</a:t>
            </a:r>
            <a:r>
              <a:rPr lang="cs-CZ" altLang="cs-CZ" sz="1800" dirty="0" smtClean="0"/>
              <a:t>)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</a:pPr>
            <a:endParaRPr lang="cs-CZ" altLang="cs-CZ" sz="1800" dirty="0" smtClean="0"/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altLang="cs-CZ" sz="1800" dirty="0"/>
              <a:t>d</a:t>
            </a:r>
            <a:r>
              <a:rPr lang="cs-CZ" altLang="cs-CZ" sz="1800" dirty="0" smtClean="0"/>
              <a:t>ohodnuté závěry byly zahrnuty do pravidel regulace</a:t>
            </a:r>
            <a:endParaRPr lang="cs-CZ" altLang="cs-CZ" sz="1800" dirty="0"/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</a:pPr>
            <a:endParaRPr lang="cs-CZ" altLang="cs-CZ" sz="1800" b="1" dirty="0"/>
          </a:p>
        </p:txBody>
      </p:sp>
      <p:pic>
        <p:nvPicPr>
          <p:cNvPr id="4" name="Zástupný symbol pro obsah 4" descr="Neznámá skupina">
            <a:hlinkClick r:id="rId3"/>
          </p:cNvPr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44408" y="5617942"/>
            <a:ext cx="432048" cy="57606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14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sz="2000" b="1" u="sng" dirty="0" smtClean="0">
                <a:latin typeface="Times New Roman" pitchFamily="18" charset="0"/>
                <a:cs typeface="Times New Roman" pitchFamily="18" charset="0"/>
              </a:rPr>
              <a:t>Rozsah regulovaného zboží</a:t>
            </a:r>
          </a:p>
          <a:p>
            <a:pPr>
              <a:lnSpc>
                <a:spcPct val="80000"/>
              </a:lnSpc>
              <a:buNone/>
            </a:pPr>
            <a:endParaRPr lang="cs-CZ" altLang="cs-CZ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u="sng" dirty="0" smtClean="0">
                <a:latin typeface="Times New Roman" pitchFamily="18" charset="0"/>
                <a:cs typeface="Times New Roman" pitchFamily="18" charset="0"/>
              </a:rPr>
              <a:t>Položka č. 2 části II. </a:t>
            </a:r>
            <a:r>
              <a:rPr lang="cs-CZ" altLang="cs-CZ" sz="1800" u="sng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altLang="cs-CZ" sz="1800" u="sng" dirty="0" smtClean="0">
                <a:latin typeface="Times New Roman" pitchFamily="18" charset="0"/>
                <a:cs typeface="Times New Roman" pitchFamily="18" charset="0"/>
              </a:rPr>
              <a:t>ýměru </a:t>
            </a:r>
          </a:p>
          <a:p>
            <a:pPr>
              <a:lnSpc>
                <a:spcPct val="80000"/>
              </a:lnSpc>
              <a:buNone/>
            </a:pPr>
            <a:endParaRPr lang="cs-CZ" altLang="cs-CZ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Pitná </a:t>
            </a: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voda dodávaná </a:t>
            </a: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odběratelům</a:t>
            </a:r>
            <a:endParaRPr lang="cs-CZ" altLang="cs-CZ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Pitná voda dodávaná do vodovodní sítě pro veřejnou potřebu jiné osobě, než je odběratel („předaná voda“)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Odpadní voda odvedená </a:t>
            </a: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kanalizací </a:t>
            </a: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nečištěná a odpadní voda odvedená kanalizací čištěná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dirty="0">
                <a:latin typeface="Times New Roman" pitchFamily="18" charset="0"/>
                <a:cs typeface="Times New Roman" pitchFamily="18" charset="0"/>
              </a:rPr>
              <a:t>Odpadní voda převzatá do kanalizace  od jiného vodohospodářského subjektu („převzatá voda odpadní“)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i="1" dirty="0" smtClean="0">
                <a:latin typeface="Times New Roman" pitchFamily="18" charset="0"/>
                <a:cs typeface="Times New Roman" pitchFamily="18" charset="0"/>
              </a:rPr>
              <a:t>-----------</a:t>
            </a:r>
            <a:endParaRPr lang="cs-CZ" altLang="cs-CZ" sz="18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Dodávky pitné vody z vodovodu a odvádění odpadních vod kanalizací podle zákona   č. 274/2001 Sb., o vodovodech a kanalizacích pro veřejnou potřebu…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b="1" dirty="0" smtClean="0">
                <a:latin typeface="Times New Roman" pitchFamily="18" charset="0"/>
                <a:cs typeface="Times New Roman" pitchFamily="18" charset="0"/>
              </a:rPr>
              <a:t>------------</a:t>
            </a:r>
            <a:endParaRPr lang="cs-CZ" altLang="cs-CZ" sz="18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cs-CZ" sz="1800" dirty="0" smtClean="0">
                <a:latin typeface="Times New Roman" pitchFamily="18" charset="0"/>
                <a:cs typeface="Times New Roman" pitchFamily="18" charset="0"/>
              </a:rPr>
              <a:t>Každý </a:t>
            </a:r>
            <a:r>
              <a:rPr lang="cs-CZ" altLang="cs-CZ" sz="1800" dirty="0">
                <a:latin typeface="Times New Roman" pitchFamily="18" charset="0"/>
                <a:cs typeface="Times New Roman" pitchFamily="18" charset="0"/>
              </a:rPr>
              <a:t>druh zboží - samostatná kalkulace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altLang="cs-CZ" sz="1800" i="1" dirty="0">
              <a:latin typeface="Times New Roman" pitchFamily="18" charset="0"/>
              <a:cs typeface="Times New Roman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29980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060848"/>
            <a:ext cx="8157790" cy="4463777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sz="1800" b="1" u="sng" dirty="0" smtClean="0">
                <a:cs typeface="Arial"/>
              </a:rPr>
              <a:t>Způsob regulace  - zůstává věcné </a:t>
            </a:r>
            <a:r>
              <a:rPr lang="cs-CZ" sz="1800" b="1" u="sng" dirty="0">
                <a:cs typeface="Arial"/>
              </a:rPr>
              <a:t>usměrňování </a:t>
            </a:r>
            <a:r>
              <a:rPr lang="cs-CZ" sz="1800" b="1" u="sng" dirty="0" smtClean="0">
                <a:cs typeface="Arial"/>
              </a:rPr>
              <a:t>cen</a:t>
            </a:r>
            <a:endParaRPr lang="cs-CZ" sz="1800" b="1" u="sng" dirty="0">
              <a:cs typeface="Arial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sz="1800" dirty="0" smtClean="0">
                <a:cs typeface="Arial"/>
              </a:rPr>
              <a:t>§ 6 zákona č. 526/1990 Sb., o cenách, ve znění pozdějších předpisů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b="1" dirty="0" smtClean="0">
              <a:cs typeface="Arial"/>
              <a:sym typeface="Wingdings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b="1" dirty="0" smtClean="0">
              <a:cs typeface="Arial"/>
              <a:sym typeface="Wingdings"/>
            </a:endParaRP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r>
              <a:rPr lang="cs-CZ" sz="1800" b="1" dirty="0" smtClean="0">
                <a:cs typeface="Arial"/>
                <a:sym typeface="Wingdings"/>
              </a:rPr>
              <a:t>V</a:t>
            </a:r>
            <a:r>
              <a:rPr lang="cs-CZ" sz="1800" b="1" dirty="0" smtClean="0">
                <a:cs typeface="Arial"/>
              </a:rPr>
              <a:t>hodný </a:t>
            </a:r>
            <a:r>
              <a:rPr lang="cs-CZ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způsob regulace cen zejména v případech, kdy existuje  značné množství prodávajících (poskytovatelů služeb) různých vlastnických forem a s různým organizačním uspořádáním na řadě lokálních trhů (= charakteristika oboru vodovodů a kanalizací  v ČR).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cs typeface="Arial"/>
              </a:rPr>
              <a:t>-----------</a:t>
            </a:r>
            <a:endParaRPr lang="cs-CZ" sz="1800" b="1" dirty="0">
              <a:cs typeface="Arial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cs-CZ" sz="1800" i="1" dirty="0" smtClean="0">
                <a:cs typeface="Arial"/>
              </a:rPr>
              <a:t>Z pravidel  věcného usměrňování </a:t>
            </a:r>
            <a:r>
              <a:rPr lang="cs-CZ" altLang="cs-CZ" sz="1800" i="1" dirty="0">
                <a:cs typeface="Times New Roman" pitchFamily="18" charset="0"/>
              </a:rPr>
              <a:t>→ </a:t>
            </a:r>
            <a:r>
              <a:rPr lang="cs-CZ" altLang="cs-CZ" sz="1800" i="1" dirty="0" smtClean="0">
                <a:cs typeface="Times New Roman" pitchFamily="18" charset="0"/>
              </a:rPr>
              <a:t>pozornost věnována jen </a:t>
            </a:r>
            <a:r>
              <a:rPr lang="cs-CZ" sz="1800" i="1" dirty="0" smtClean="0">
                <a:cs typeface="Arial"/>
              </a:rPr>
              <a:t>oblastem, které se především týkají vlastníků infrastrukturního majetku, tzn. měst a obcí, popř. jejich svazků  či sdružení. </a:t>
            </a: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1800" i="1" dirty="0">
              <a:cs typeface="Arial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1800" i="1" dirty="0" smtClean="0">
              <a:cs typeface="Arial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 typeface="Wingdings" pitchFamily="2" charset="2"/>
              <a:buNone/>
              <a:defRPr/>
            </a:pPr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58839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 – pozice vlastníka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132856"/>
            <a:ext cx="8157790" cy="4391769"/>
          </a:xfrm>
        </p:spPr>
        <p:txBody>
          <a:bodyPr/>
          <a:lstStyle/>
          <a:p>
            <a:pPr marL="0" indent="0">
              <a:buNone/>
            </a:pPr>
            <a:r>
              <a:rPr lang="cs-CZ" sz="1800" b="1" u="sng" dirty="0" smtClean="0"/>
              <a:t>Nájemné </a:t>
            </a:r>
          </a:p>
          <a:p>
            <a:pPr marL="0" indent="0">
              <a:buNone/>
            </a:pPr>
            <a:endParaRPr lang="cs-CZ" sz="1800" b="1" u="sng" dirty="0"/>
          </a:p>
          <a:p>
            <a:pPr marL="0" indent="0">
              <a:buNone/>
            </a:pPr>
            <a:r>
              <a:rPr lang="cs-CZ" sz="1800" dirty="0" smtClean="0"/>
              <a:t>Ekonomicky oprávněným nákladem je nájemné za pronájem infrastrukturního vodohospodářského majetku (movitého  a nemovitého majetku), který je používán výlučně  k výrobě a dodání  (rozvodu ) pitné vody nebo  na odvádění  a na čištění  popřípadě zneškodňování, odpadních vod.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Sjednávání nájemného  - odpisy z pronajímaného majetku, náklady vlastníka na opravy a udržování majetku, náklady na obnovu, režijní náklady spojené se správou a pronajímáním majetku, přiměřený zisk spojený s těmito činnostmi.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Nájemné zahrnuje přiměřený zisk zajišťující přiměřenou návratnost použitého kapitálu (PZNK) vlastníka vodovodů a kanalizací, který musí odpovídat  hodnotě vloženého majetku vlastníka a stanovené míře výnosnosti použitého kapitálu v</a:t>
            </a:r>
            <a:r>
              <a:rPr lang="cs-CZ" sz="1800" dirty="0"/>
              <a:t>   </a:t>
            </a:r>
            <a:r>
              <a:rPr lang="cs-CZ" sz="1800" dirty="0" smtClean="0"/>
              <a:t>případě, že nedojde  k jiné DOHODĚ s provozovatelem o zahrnutí PZNK do odměny provozovatele. </a:t>
            </a:r>
          </a:p>
        </p:txBody>
      </p:sp>
    </p:spTree>
    <p:extLst>
      <p:ext uri="{BB962C8B-B14F-4D97-AF65-F5344CB8AC3E}">
        <p14:creationId xmlns:p14="http://schemas.microsoft.com/office/powerpoint/2010/main" val="3119806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 – pozice vlastníka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103687"/>
          </a:xfrm>
        </p:spPr>
        <p:txBody>
          <a:bodyPr/>
          <a:lstStyle/>
          <a:p>
            <a:pPr marL="0" indent="0">
              <a:buNone/>
            </a:pPr>
            <a:r>
              <a:rPr lang="cs-CZ" sz="1800" b="1" u="sng" dirty="0"/>
              <a:t>Dohoda – upraveny </a:t>
            </a:r>
            <a:r>
              <a:rPr lang="cs-CZ" sz="1800" b="1" u="sng" dirty="0" smtClean="0"/>
              <a:t>termíny</a:t>
            </a:r>
          </a:p>
          <a:p>
            <a:pPr marL="0" indent="0">
              <a:buNone/>
            </a:pPr>
            <a:endParaRPr lang="cs-CZ" sz="1800" b="1" u="sng" dirty="0" smtClean="0"/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/>
              <a:t>V</a:t>
            </a:r>
            <a:r>
              <a:rPr lang="cs-CZ" sz="1800" dirty="0" smtClean="0"/>
              <a:t>lastník </a:t>
            </a:r>
            <a:r>
              <a:rPr lang="cs-CZ" sz="1800" dirty="0"/>
              <a:t>a nájemce </a:t>
            </a:r>
            <a:r>
              <a:rPr lang="cs-CZ" sz="1800" dirty="0" smtClean="0"/>
              <a:t>dohodou prokazují </a:t>
            </a:r>
            <a:r>
              <a:rPr lang="cs-CZ" sz="1800" dirty="0"/>
              <a:t>hodnotu kapitálu použitého každým z nich pro výpočet </a:t>
            </a:r>
            <a:r>
              <a:rPr lang="cs-CZ" sz="1800" dirty="0" smtClean="0"/>
              <a:t>PZNK (příloha č. 3 k výměru).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endParaRPr lang="cs-CZ" sz="1800" dirty="0" smtClean="0"/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/>
              <a:t>P</a:t>
            </a:r>
            <a:r>
              <a:rPr lang="cs-CZ" sz="1800" dirty="0" smtClean="0"/>
              <a:t>okud není dohoda uzavřena nemůže provozovatel  </a:t>
            </a:r>
            <a:r>
              <a:rPr lang="cs-CZ" sz="1800" dirty="0"/>
              <a:t>d</a:t>
            </a:r>
            <a:r>
              <a:rPr lang="cs-CZ" sz="1800" dirty="0" smtClean="0"/>
              <a:t>o věcně usměrňované ceny  zahrnout  do výpočtu zisku majetek vlastníka.</a:t>
            </a:r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endParaRPr lang="cs-CZ" sz="1800" dirty="0" smtClean="0"/>
          </a:p>
          <a:p>
            <a:pPr>
              <a:buClr>
                <a:srgbClr val="C00000"/>
              </a:buClr>
              <a:buFont typeface="Times New Roman" panose="02020603050405020304" pitchFamily="18" charset="0"/>
              <a:buChar char="→"/>
            </a:pPr>
            <a:r>
              <a:rPr lang="cs-CZ" sz="1800" dirty="0" smtClean="0"/>
              <a:t>Jsou stanoveny konkrétní podmínky (např. lhůty, postupy podle smluv).</a:t>
            </a:r>
          </a:p>
          <a:p>
            <a:pPr marL="0" indent="0">
              <a:buNone/>
            </a:pPr>
            <a:r>
              <a:rPr lang="cs-CZ" sz="1800" dirty="0" smtClean="0"/>
              <a:t>--------------</a:t>
            </a:r>
          </a:p>
          <a:p>
            <a:pPr marL="0" indent="0">
              <a:buNone/>
            </a:pPr>
            <a:r>
              <a:rPr lang="cs-CZ" sz="1800" dirty="0" smtClean="0"/>
              <a:t>Vlastníci infrastruktury – dbát při uzavírání dohod na potřebu především získat prostředky na obnovu infrastruktury. </a:t>
            </a:r>
          </a:p>
          <a:p>
            <a:pPr marL="0" indent="0">
              <a:buNone/>
            </a:pPr>
            <a:endParaRPr lang="cs-CZ" sz="1800" dirty="0"/>
          </a:p>
        </p:txBody>
      </p:sp>
      <p:pic>
        <p:nvPicPr>
          <p:cNvPr id="4" name="Zástupný symbol pro obsah 4" descr="Neznámá skupina">
            <a:hlinkClick r:id="rId2"/>
          </p:cNvPr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72400" y="5589240"/>
            <a:ext cx="432048" cy="576064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328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I. Regulace cen pitné a odpadní </a:t>
            </a: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vody – pozice vlastníka</a:t>
            </a:r>
            <a:b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alt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-----------------------------------------------------------------------------------------------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103687"/>
          </a:xfrm>
        </p:spPr>
        <p:txBody>
          <a:bodyPr/>
          <a:lstStyle/>
          <a:p>
            <a:pPr marL="0" indent="0">
              <a:lnSpc>
                <a:spcPct val="80000"/>
              </a:lnSpc>
              <a:buClr>
                <a:schemeClr val="hlink"/>
              </a:buClr>
              <a:buNone/>
              <a:defRPr/>
            </a:pPr>
            <a:r>
              <a:rPr lang="cs-CZ" altLang="cs-CZ" sz="1800" b="1" u="sng" dirty="0" smtClean="0">
                <a:sym typeface="Wingdings 2" pitchFamily="18" charset="2"/>
              </a:rPr>
              <a:t>Plán financování obnovy vodovodů a kanalizací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smtClean="0">
                <a:sym typeface="Wingdings 2" pitchFamily="18" charset="2"/>
              </a:rPr>
              <a:t>Pravidla regulace cen nebrání v tvorbě potřebných prostředků na obnovu  vodovodů  a kanalizací podle  zákona o vodovodech a kanalizacích (zákon č. 274/2001 Sb.). 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smtClean="0">
                <a:sym typeface="Wingdings 2" pitchFamily="18" charset="2"/>
              </a:rPr>
              <a:t>Tvorba prostředků na obnovu v rámci zisku u určitého typu společností (vlastník =provozovatel) ; výkladové stanovisko </a:t>
            </a:r>
          </a:p>
          <a:p>
            <a:pPr marL="0" indent="0">
              <a:lnSpc>
                <a:spcPct val="80000"/>
              </a:lnSpc>
              <a:buClr>
                <a:srgbClr val="C00000"/>
              </a:buClr>
              <a:buNone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err="1" smtClean="0">
                <a:sym typeface="Wingdings 2" pitchFamily="18" charset="2"/>
              </a:rPr>
              <a:t>MZe</a:t>
            </a:r>
            <a:r>
              <a:rPr lang="cs-CZ" altLang="cs-CZ" sz="1800" dirty="0" smtClean="0">
                <a:sym typeface="Wingdings 2" pitchFamily="18" charset="2"/>
              </a:rPr>
              <a:t>  - zjištěna nedostatečná tvorba prostředků zejména v případech, kdy obec provozuje infrastrukturu sama.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r>
              <a:rPr lang="cs-CZ" altLang="cs-CZ" sz="1800" dirty="0" smtClean="0">
                <a:sym typeface="Wingdings 2" pitchFamily="18" charset="2"/>
              </a:rPr>
              <a:t>Vlastníci </a:t>
            </a:r>
            <a:r>
              <a:rPr lang="cs-CZ" altLang="cs-CZ" sz="1800" dirty="0">
                <a:sym typeface="Wingdings 2" pitchFamily="18" charset="2"/>
              </a:rPr>
              <a:t>– nutno klást důraz na tuto oblast. </a:t>
            </a: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chemeClr val="hlink"/>
              </a:buClr>
              <a:buFontTx/>
              <a:buChar char="-"/>
              <a:defRPr/>
            </a:pPr>
            <a:endParaRPr lang="cs-CZ" altLang="cs-CZ" sz="1800" dirty="0">
              <a:sym typeface="Wingdings 2" pitchFamily="18" charset="2"/>
            </a:endParaRPr>
          </a:p>
          <a:p>
            <a:pPr>
              <a:lnSpc>
                <a:spcPct val="80000"/>
              </a:lnSpc>
              <a:buClr>
                <a:srgbClr val="C00000"/>
              </a:buClr>
              <a:buFont typeface="Times New Roman" panose="02020603050405020304" pitchFamily="18" charset="0"/>
              <a:buChar char="→"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cs-CZ" altLang="cs-CZ" sz="1800" dirty="0" smtClean="0">
              <a:sym typeface="Wingdings 2" pitchFamily="18" charset="2"/>
            </a:endParaRPr>
          </a:p>
          <a:p>
            <a:pPr marL="0" indent="0">
              <a:buNone/>
            </a:pPr>
            <a:endParaRPr lang="cs-CZ" sz="16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0862429"/>
      </p:ext>
    </p:extLst>
  </p:cSld>
  <p:clrMapOvr>
    <a:masterClrMapping/>
  </p:clrMapOvr>
</p:sld>
</file>

<file path=ppt/theme/theme1.xml><?xml version="1.0" encoding="utf-8"?>
<a:theme xmlns:a="http://schemas.openxmlformats.org/drawingml/2006/main" name="MF Praha Regulace vodárenství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MF Praha Regulace vodárenství</Template>
  <TotalTime>5222</TotalTime>
  <Words>1086</Words>
  <Application>Microsoft Office PowerPoint</Application>
  <PresentationFormat>Předvádění na obrazovce (4:3)</PresentationFormat>
  <Paragraphs>146</Paragraphs>
  <Slides>14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MF Praha Regulace vodárenství</vt:lpstr>
      <vt:lpstr>Konzultační den k problematice  cenové regulace a cenové kontroly pro pracovníky krajských úřadů a  MHMP</vt:lpstr>
      <vt:lpstr>Odbor 16 – Cenová politika   </vt:lpstr>
      <vt:lpstr>Osnova  ---------------------------------------------------------------------------------------------------------</vt:lpstr>
      <vt:lpstr>I. Regulace cen pitné a odpadní vody                                                                                                          -----------------------------------------------------------------------------------------------</vt:lpstr>
      <vt:lpstr>I. Regulace cen pitné a odpadní vody  -----------------------------------------------------------------------------------------------</vt:lpstr>
      <vt:lpstr>I. Regulace cen pitné a odpadní vody  -----------------------------------------------------------------------------------------------</vt:lpstr>
      <vt:lpstr>I. Regulace cen pitné a odpadní vody – pozice vlastníka  -----------------------------------------------------------------------------------------------</vt:lpstr>
      <vt:lpstr>I. Regulace cen pitné a odpadní vody – pozice vlastníka  ----------------------------------------------------------------------------------------------</vt:lpstr>
      <vt:lpstr>I. Regulace cen pitné a odpadní vody – pozice vlastníka  -----------------------------------------------------------------------------------------------</vt:lpstr>
      <vt:lpstr> I. Regulace cen pitné a odpadní vody – pozice vlastníka  ----------------------------------------------------------------------------------------------- </vt:lpstr>
      <vt:lpstr>I. Regulace cen pitné a odpadní vody – pozice vlastníka  -----------------------------------------------------------------------------------------------</vt:lpstr>
      <vt:lpstr>I. Regulace cen pitné a odpadní vody  -----------------------------------------------------------------------------------------------</vt:lpstr>
      <vt:lpstr> II.  Příprava pravidel regulace cen pro rok 2020  ---------------------------------------------------------------------------------------------- </vt:lpstr>
      <vt:lpstr>Závěr  -----------------------------------------------------------------------------------------------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Cenová regulace v oboru vodovody a kanalizace</dc:title>
  <dc:creator>Janečková Marie Ing.</dc:creator>
  <cp:lastModifiedBy>Haman Jaroslav Ing.</cp:lastModifiedBy>
  <cp:revision>949</cp:revision>
  <cp:lastPrinted>2018-10-05T08:12:11Z</cp:lastPrinted>
  <dcterms:created xsi:type="dcterms:W3CDTF">2015-04-15T09:21:08Z</dcterms:created>
  <dcterms:modified xsi:type="dcterms:W3CDTF">2018-10-11T12:59:43Z</dcterms:modified>
</cp:coreProperties>
</file>