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535" r:id="rId3"/>
    <p:sldId id="446" r:id="rId4"/>
    <p:sldId id="475" r:id="rId5"/>
    <p:sldId id="589" r:id="rId6"/>
    <p:sldId id="563" r:id="rId7"/>
    <p:sldId id="598" r:id="rId8"/>
    <p:sldId id="565" r:id="rId9"/>
    <p:sldId id="594" r:id="rId10"/>
    <p:sldId id="566" r:id="rId11"/>
    <p:sldId id="595" r:id="rId12"/>
  </p:sldIdLst>
  <p:sldSz cx="9144000" cy="6858000" type="screen4x3"/>
  <p:notesSz cx="6797675" cy="9928225"/>
  <p:defaultTextStyle>
    <a:defPPr>
      <a:defRPr lang="cs-CZ"/>
    </a:defPPr>
    <a:lvl1pPr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53" autoAdjust="0"/>
    <p:restoredTop sz="87836" autoAdjust="0"/>
  </p:normalViewPr>
  <p:slideViewPr>
    <p:cSldViewPr>
      <p:cViewPr varScale="1">
        <p:scale>
          <a:sx n="99" d="100"/>
          <a:sy n="99" d="100"/>
        </p:scale>
        <p:origin x="-12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8"/>
    </p:cViewPr>
  </p:sorterViewPr>
  <p:notesViewPr>
    <p:cSldViewPr>
      <p:cViewPr varScale="1">
        <p:scale>
          <a:sx n="50" d="100"/>
          <a:sy n="50" d="100"/>
        </p:scale>
        <p:origin x="-1332" y="-10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2944500" cy="4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84" y="6"/>
            <a:ext cx="2944499" cy="4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050"/>
            <a:ext cx="2944500" cy="4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84" y="9432050"/>
            <a:ext cx="2944499" cy="4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0DCE8B07-E3D8-40D7-8B7D-0D23F44AC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4204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2944500" cy="4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10" y="6"/>
            <a:ext cx="2945587" cy="4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21" y="4713707"/>
            <a:ext cx="5436836" cy="4470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35"/>
            <a:ext cx="2944500" cy="4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10" y="9429735"/>
            <a:ext cx="2945587" cy="4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37165F6F-F791-403C-8005-39D00CCBE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7031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3288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CB3E15-7B18-48DC-8D6F-774CC40B5F62}" type="slidenum">
              <a:rPr lang="cs-CZ" altLang="cs-CZ" smtClean="0">
                <a:latin typeface="Arial" charset="0"/>
              </a:rPr>
              <a:pPr/>
              <a:t>1</a:t>
            </a:fld>
            <a:endParaRPr lang="cs-CZ" altLang="cs-CZ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165F6F-F791-403C-8005-39D00CCBE02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883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165F6F-F791-403C-8005-39D00CCBE02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413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165F6F-F791-403C-8005-39D00CCBE02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029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6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1950" y="1052513"/>
            <a:ext cx="2057400" cy="5472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1052513"/>
            <a:ext cx="6019800" cy="5472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40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1643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5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0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1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09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69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1662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768DBA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2513"/>
            <a:ext cx="82296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420938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243888" y="6381750"/>
            <a:ext cx="10080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ransition>
    <p:zoom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just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jetelova@mfcr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fcr.cz/cs/soukromy-sektor/cenova-regulace-a-kontrola/organy-opravnene-k-regulaci-a-kontrol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30425"/>
            <a:ext cx="8569325" cy="1470025"/>
          </a:xfrm>
        </p:spPr>
        <p:txBody>
          <a:bodyPr/>
          <a:lstStyle/>
          <a:p>
            <a:r>
              <a:rPr lang="cs-CZ" alt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den k problematice cenové regulace a cenové kontroly</a:t>
            </a:r>
            <a:endParaRPr lang="cs-CZ" altLang="cs-CZ" sz="32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292600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2800" b="1" dirty="0" smtClean="0">
                <a:latin typeface="+mj-lt"/>
              </a:rPr>
              <a:t>11.10.2018</a:t>
            </a:r>
          </a:p>
          <a:p>
            <a:pPr eaLnBrk="1" hangingPunct="1"/>
            <a:r>
              <a:rPr lang="cs-CZ" altLang="cs-CZ" sz="2800" b="1" dirty="0" smtClean="0">
                <a:latin typeface="+mj-lt"/>
              </a:rPr>
              <a:t>Praha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29600" cy="1036637"/>
          </a:xfrm>
        </p:spPr>
        <p:txBody>
          <a:bodyPr/>
          <a:lstStyle/>
          <a:p>
            <a:r>
              <a:rPr lang="cs-CZ" sz="1800" dirty="0">
                <a:solidFill>
                  <a:srgbClr val="000099"/>
                </a:solidFill>
              </a:rPr>
              <a:t>Oddíl B části I výměru MF č. </a:t>
            </a:r>
            <a:r>
              <a:rPr lang="cs-CZ" sz="1800" dirty="0" smtClean="0">
                <a:solidFill>
                  <a:srgbClr val="000099"/>
                </a:solidFill>
              </a:rPr>
              <a:t>01/2018</a:t>
            </a:r>
            <a:r>
              <a:rPr lang="cs-CZ" sz="1800" dirty="0">
                <a:solidFill>
                  <a:srgbClr val="000099"/>
                </a:solidFill>
              </a:rPr>
              <a:t/>
            </a:r>
            <a:br>
              <a:rPr lang="cs-CZ" sz="1800" dirty="0">
                <a:solidFill>
                  <a:srgbClr val="000099"/>
                </a:solidFill>
              </a:rPr>
            </a:br>
            <a:r>
              <a:rPr lang="cs-CZ" sz="1800" dirty="0">
                <a:solidFill>
                  <a:srgbClr val="000099"/>
                </a:solidFill>
              </a:rPr>
              <a:t>Maximální ceny, které mohou stanovit kraje a obce podle zákona č. 265/1991 Sb., o působnosti orgánů České republiky v oblasti, cen, ve znění pozdějších předpisů</a:t>
            </a:r>
            <a:endParaRPr lang="cs-CZ" altLang="cs-CZ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200" b="1" dirty="0"/>
              <a:t>Čl. 3 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dirty="0"/>
              <a:t>Určené podmínky </a:t>
            </a:r>
          </a:p>
          <a:p>
            <a:pPr marL="228600" indent="-228600" algn="ctr">
              <a:buAutoNum type="arabicPeriod"/>
            </a:pPr>
            <a:r>
              <a:rPr lang="cs-CZ" sz="1200" dirty="0" smtClean="0"/>
              <a:t>Maximální </a:t>
            </a:r>
            <a:r>
              <a:rPr lang="cs-CZ" sz="1200" dirty="0"/>
              <a:t>cenou se rozumí cena včetně DPH podle jiného právního </a:t>
            </a:r>
            <a:r>
              <a:rPr lang="cs-CZ" sz="1200" dirty="0" smtClean="0"/>
              <a:t>předpisu</a:t>
            </a:r>
            <a:r>
              <a:rPr lang="cs-CZ" sz="1200" baseline="30000" dirty="0" smtClean="0"/>
              <a:t>1</a:t>
            </a:r>
            <a:r>
              <a:rPr lang="cs-CZ" sz="1200" dirty="0" smtClean="0"/>
              <a:t>.</a:t>
            </a:r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200" b="1" dirty="0" smtClean="0"/>
              <a:t>Čl</a:t>
            </a:r>
            <a:r>
              <a:rPr lang="cs-CZ" sz="1200" b="1" dirty="0"/>
              <a:t>. 4 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i="1" dirty="0"/>
              <a:t>Zrušovací ustanovení </a:t>
            </a:r>
            <a:endParaRPr lang="cs-CZ" sz="1200" i="1" dirty="0" smtClean="0"/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200" b="1" dirty="0"/>
              <a:t>Čl. 5 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dirty="0"/>
              <a:t>Účinnost </a:t>
            </a:r>
            <a:endParaRPr lang="cs-CZ" sz="1200" dirty="0" smtClean="0"/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200" dirty="0"/>
              <a:t>Toto nařízení nabývá účinnosti dnem </a:t>
            </a:r>
            <a:r>
              <a:rPr lang="cs-CZ" sz="1200" i="1" dirty="0" err="1"/>
              <a:t>xx.xx.xxxx</a:t>
            </a:r>
            <a:r>
              <a:rPr lang="cs-CZ" sz="1200" i="1" dirty="0"/>
              <a:t>. </a:t>
            </a:r>
            <a:endParaRPr lang="cs-CZ" sz="1200" i="1" dirty="0" smtClean="0"/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200" i="1" dirty="0"/>
              <a:t>Jméno, příjmení, </a:t>
            </a:r>
            <a:r>
              <a:rPr lang="cs-CZ" sz="1200" dirty="0"/>
              <a:t>v.r. </a:t>
            </a:r>
          </a:p>
          <a:p>
            <a:pPr marL="0" indent="0" algn="ctr">
              <a:buNone/>
            </a:pPr>
            <a:r>
              <a:rPr lang="cs-CZ" sz="1200" dirty="0" smtClean="0"/>
              <a:t>hejtman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i="1" dirty="0"/>
              <a:t>Jméno, příjmení </a:t>
            </a:r>
            <a:r>
              <a:rPr lang="cs-CZ" sz="1200" dirty="0"/>
              <a:t>v.r. </a:t>
            </a:r>
          </a:p>
          <a:p>
            <a:pPr marL="0" indent="0" algn="ctr">
              <a:buNone/>
            </a:pPr>
            <a:r>
              <a:rPr lang="cs-CZ" sz="1200" dirty="0" smtClean="0"/>
              <a:t>náměstek hejtmana </a:t>
            </a:r>
            <a:endParaRPr lang="cs-CZ" sz="1200" dirty="0"/>
          </a:p>
          <a:p>
            <a:pPr marL="0" indent="0" algn="l">
              <a:buNone/>
            </a:pPr>
            <a:r>
              <a:rPr lang="cs-CZ" sz="1200" i="1" dirty="0" smtClean="0"/>
              <a:t>Nařízení </a:t>
            </a:r>
            <a:r>
              <a:rPr lang="cs-CZ" sz="1200" i="1" dirty="0"/>
              <a:t>bude publikováno v……………… </a:t>
            </a:r>
            <a:endParaRPr lang="cs-CZ" sz="1200" i="1" dirty="0" smtClean="0"/>
          </a:p>
          <a:p>
            <a:pPr marL="0" indent="0" algn="l">
              <a:buNone/>
            </a:pPr>
            <a:r>
              <a:rPr lang="cs-CZ" sz="1200" i="1" dirty="0" smtClean="0"/>
              <a:t>____________________________</a:t>
            </a:r>
          </a:p>
          <a:p>
            <a:pPr marL="0" indent="0" algn="l">
              <a:buNone/>
            </a:pPr>
            <a:r>
              <a:rPr lang="cs-CZ" sz="1200" baseline="30000" dirty="0" smtClean="0"/>
              <a:t>1</a:t>
            </a:r>
            <a:r>
              <a:rPr lang="cs-CZ" sz="1200" dirty="0" smtClean="0"/>
              <a:t> Zákon č. 235/2004 Sb., o dani z přidané hodnoty, ve znění pozdějších předpisů.</a:t>
            </a:r>
            <a:endParaRPr lang="cs-CZ" sz="1200" baseline="30000" dirty="0"/>
          </a:p>
        </p:txBody>
      </p:sp>
    </p:spTree>
    <p:extLst>
      <p:ext uri="{BB962C8B-B14F-4D97-AF65-F5344CB8AC3E}">
        <p14:creationId xmlns:p14="http://schemas.microsoft.com/office/powerpoint/2010/main" val="199698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14400" y="2420938"/>
            <a:ext cx="8229600" cy="410368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22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36637"/>
          </a:xfrm>
        </p:spPr>
        <p:txBody>
          <a:bodyPr/>
          <a:lstStyle/>
          <a:p>
            <a:pPr algn="l"/>
            <a:r>
              <a:rPr lang="cs-CZ" altLang="cs-CZ" sz="1800" dirty="0">
                <a:solidFill>
                  <a:schemeClr val="tx1"/>
                </a:solidFill>
              </a:rPr>
              <a:t>Odbor 16 – Cenová </a:t>
            </a:r>
            <a:r>
              <a:rPr lang="cs-CZ" altLang="cs-CZ" sz="1800" dirty="0" smtClean="0">
                <a:solidFill>
                  <a:schemeClr val="tx1"/>
                </a:solidFill>
              </a:rPr>
              <a:t>politika</a:t>
            </a:r>
            <a:r>
              <a:rPr lang="cs-CZ" altLang="cs-CZ" sz="1800" dirty="0">
                <a:solidFill>
                  <a:schemeClr val="tx1"/>
                </a:solidFill>
              </a:rPr>
              <a:t/>
            </a:r>
            <a:br>
              <a:rPr lang="cs-CZ" altLang="cs-CZ" sz="1800" dirty="0">
                <a:solidFill>
                  <a:schemeClr val="tx1"/>
                </a:solidFill>
              </a:rPr>
            </a:br>
            <a:r>
              <a:rPr lang="cs-CZ" altLang="cs-CZ" sz="1800" dirty="0" smtClean="0">
                <a:solidFill>
                  <a:schemeClr val="tx1"/>
                </a:solidFill>
              </a:rPr>
              <a:t/>
            </a:r>
            <a:br>
              <a:rPr lang="cs-CZ" altLang="cs-CZ" sz="1800" dirty="0" smtClean="0">
                <a:solidFill>
                  <a:schemeClr val="tx1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/>
            </a:r>
            <a:br>
              <a:rPr lang="cs-CZ" altLang="cs-CZ" sz="2000" dirty="0">
                <a:solidFill>
                  <a:schemeClr val="tx1"/>
                </a:solidFill>
              </a:rPr>
            </a:b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798" cy="4895825"/>
          </a:xfrm>
        </p:spPr>
        <p:txBody>
          <a:bodyPr/>
          <a:lstStyle/>
          <a:p>
            <a:pPr algn="l">
              <a:buFontTx/>
              <a:buNone/>
            </a:pPr>
            <a:endParaRPr lang="cs-CZ" altLang="cs-CZ" sz="1800" dirty="0" smtClean="0"/>
          </a:p>
          <a:p>
            <a:pPr algn="l">
              <a:buFontTx/>
              <a:buNone/>
            </a:pPr>
            <a:endParaRPr lang="cs-CZ" altLang="cs-CZ" sz="1800" dirty="0" smtClean="0"/>
          </a:p>
          <a:p>
            <a:pPr algn="l">
              <a:buFontTx/>
              <a:buNone/>
            </a:pPr>
            <a:endParaRPr lang="cs-CZ" altLang="cs-CZ" sz="1800" dirty="0"/>
          </a:p>
          <a:p>
            <a:pPr algn="l">
              <a:buFontTx/>
              <a:buNone/>
            </a:pPr>
            <a:r>
              <a:rPr lang="cs-CZ" altLang="cs-CZ" sz="1800" dirty="0" smtClean="0"/>
              <a:t>Ing. Hana Jetelová</a:t>
            </a:r>
          </a:p>
          <a:p>
            <a:pPr algn="l">
              <a:buFontTx/>
              <a:buNone/>
            </a:pPr>
            <a:r>
              <a:rPr lang="cs-CZ" altLang="cs-CZ" sz="1800" dirty="0" smtClean="0"/>
              <a:t>tel</a:t>
            </a:r>
            <a:r>
              <a:rPr lang="cs-CZ" altLang="cs-CZ" sz="1800" dirty="0"/>
              <a:t>. 257 042 </a:t>
            </a:r>
            <a:r>
              <a:rPr lang="cs-CZ" altLang="cs-CZ" sz="1800" dirty="0" smtClean="0"/>
              <a:t>337</a:t>
            </a:r>
            <a:endParaRPr lang="cs-CZ" altLang="cs-CZ" sz="1800" dirty="0"/>
          </a:p>
          <a:p>
            <a:pPr algn="l">
              <a:buFontTx/>
              <a:buNone/>
            </a:pPr>
            <a:r>
              <a:rPr lang="cs-CZ" altLang="cs-CZ" sz="1800" dirty="0" smtClean="0">
                <a:hlinkClick r:id="rId2"/>
              </a:rPr>
              <a:t>hana.jetelova@mfcr.cz</a:t>
            </a:r>
            <a:endParaRPr lang="cs-CZ" altLang="cs-CZ" sz="1800" dirty="0"/>
          </a:p>
          <a:p>
            <a:pPr algn="ctr">
              <a:buFontTx/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0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99"/>
                </a:solidFill>
              </a:rPr>
              <a:t>Oddíl B části I výměru MF č. </a:t>
            </a:r>
            <a:r>
              <a:rPr lang="cs-CZ" sz="1800" dirty="0" smtClean="0">
                <a:solidFill>
                  <a:srgbClr val="000099"/>
                </a:solidFill>
              </a:rPr>
              <a:t>01/2018</a:t>
            </a:r>
            <a:r>
              <a:rPr lang="cs-CZ" sz="1800" dirty="0">
                <a:solidFill>
                  <a:srgbClr val="000099"/>
                </a:solidFill>
              </a:rPr>
              <a:t/>
            </a:r>
            <a:br>
              <a:rPr lang="cs-CZ" sz="1800" dirty="0">
                <a:solidFill>
                  <a:srgbClr val="000099"/>
                </a:solidFill>
              </a:rPr>
            </a:br>
            <a:r>
              <a:rPr lang="cs-CZ" sz="1800" dirty="0">
                <a:solidFill>
                  <a:srgbClr val="000099"/>
                </a:solidFill>
              </a:rPr>
              <a:t>Maximální ceny, které mohou stanovit kraje a obce podle zákona č. 265/1991 Sb., o působnosti orgánů České republiky v oblasti, cen, ve znění pozdějších předpisů</a:t>
            </a:r>
            <a:br>
              <a:rPr lang="cs-CZ" sz="1800" dirty="0">
                <a:solidFill>
                  <a:srgbClr val="000099"/>
                </a:solidFill>
              </a:rPr>
            </a:br>
            <a:endParaRPr lang="cs-CZ" altLang="cs-CZ" sz="1800" b="1" u="sng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1800" dirty="0" smtClean="0"/>
              <a:t>Zařazeno celkem 13 položek: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sz="1800" b="1" dirty="0" smtClean="0"/>
              <a:t>Odtahová </a:t>
            </a:r>
            <a:r>
              <a:rPr lang="cs-CZ" sz="1800" b="1" dirty="0"/>
              <a:t>služba, z toho jen nucené odstranění vozidla podle </a:t>
            </a:r>
            <a:r>
              <a:rPr lang="cs-CZ" sz="1800" b="1" dirty="0" smtClean="0"/>
              <a:t>podmínek stanovených </a:t>
            </a:r>
            <a:r>
              <a:rPr lang="cs-CZ" sz="1800" b="1" dirty="0"/>
              <a:t>jiným právním</a:t>
            </a:r>
            <a:r>
              <a:rPr lang="cs-CZ" sz="1800" dirty="0"/>
              <a:t> </a:t>
            </a:r>
            <a:r>
              <a:rPr lang="cs-CZ" sz="1800" b="1" dirty="0"/>
              <a:t>předpisem a v nařízeních obcí včetně střežení vozidla na parkovišti a případného přitažení </a:t>
            </a:r>
            <a:r>
              <a:rPr lang="cs-CZ" sz="1800" b="1" dirty="0" smtClean="0"/>
              <a:t>zpět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cs-CZ" sz="1800" b="1" dirty="0"/>
              <a:t>Veřejná linková osobní vnitrostátní silniční doprava a železniční osobní vnitrostátní doprava provozované v rámci integrovaných veřejných služeb podle jiného právního předpisu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sz="1800" b="1" dirty="0"/>
              <a:t>Doprava osob městská hromadná </a:t>
            </a:r>
            <a:endParaRPr lang="cs-CZ" sz="1800" b="1" dirty="0" smtClean="0"/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cs-CZ" sz="1800" b="1" dirty="0"/>
              <a:t>Taxislužba osobní na území obce</a:t>
            </a:r>
            <a:endParaRPr lang="cs-CZ" sz="1800" dirty="0"/>
          </a:p>
          <a:p>
            <a:pPr>
              <a:lnSpc>
                <a:spcPct val="90000"/>
              </a:lnSpc>
              <a:buAutoNum type="arabicPeriod"/>
            </a:pPr>
            <a:r>
              <a:rPr lang="cs-CZ" sz="1800" b="1" dirty="0"/>
              <a:t>Služby </a:t>
            </a:r>
            <a:r>
              <a:rPr lang="cs-CZ" sz="1800" b="1" dirty="0" smtClean="0"/>
              <a:t>parkovišť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cs-CZ" sz="1800" b="1" dirty="0"/>
              <a:t>Výkony bezpečnostní a pořádkové ostatní, z toho jen přiložení a odstranění technických prostředků k zabránění odjezdu vozidla podle jiného právního předpisu </a:t>
            </a:r>
            <a:endParaRPr lang="cs-CZ" sz="1800" b="1" dirty="0" smtClean="0"/>
          </a:p>
          <a:p>
            <a:pPr>
              <a:lnSpc>
                <a:spcPct val="90000"/>
              </a:lnSpc>
              <a:buAutoNum type="arabicPeriod"/>
            </a:pPr>
            <a:endParaRPr lang="cs-CZ" sz="1800" b="1" dirty="0" smtClean="0"/>
          </a:p>
          <a:p>
            <a:pPr>
              <a:lnSpc>
                <a:spcPct val="90000"/>
              </a:lnSpc>
              <a:buAutoNum type="arabicPeriod"/>
            </a:pPr>
            <a:endParaRPr lang="cs-CZ" altLang="cs-CZ" sz="1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103687"/>
          </a:xfrm>
        </p:spPr>
        <p:txBody>
          <a:bodyPr/>
          <a:lstStyle/>
          <a:p>
            <a:pPr marL="342000" indent="-34200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7. Služby krematorií, z toho jen zpopelnění zemřelého a ostatků v rakvi, uložení        popele    do pevně uzavíratelné urny s označením včetně ceny urny</a:t>
            </a:r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8.  Pronájem obřadních místností pro smuteční obřady</a:t>
            </a:r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9.  Pohřební služby</a:t>
            </a:r>
          </a:p>
          <a:p>
            <a:pPr marL="342000" indent="-34200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10. Služby hřbitovní poskytované v souvislosti s pronájmem a užíváním veřejného pohřebiště</a:t>
            </a:r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11. Kontrola a revize spalinové cesty</a:t>
            </a:r>
          </a:p>
          <a:p>
            <a:pPr marL="342000" indent="-34200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12. Zpracování </a:t>
            </a:r>
            <a:r>
              <a:rPr lang="cs-CZ" sz="1800" b="1" dirty="0"/>
              <a:t>průkazů energetické náročnosti budov, energetických auditů a energetických posudků podle jiného právního předpisu</a:t>
            </a:r>
            <a:endParaRPr lang="cs-CZ" sz="1800" dirty="0"/>
          </a:p>
          <a:p>
            <a:pPr marL="342000" indent="-34200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13. Užití </a:t>
            </a:r>
            <a:r>
              <a:rPr lang="cs-CZ" sz="1800" b="1" dirty="0"/>
              <a:t>příjezdového a odjezdového stání určeného k účelu výstupu (nástupu) osob a vyložení (naložení) zavazadel vyhrazeného jako část zastávky vymezené označníkem obsahující rovněž informace o linkách, které u tohoto označníku zastavují, včetně jízdních řádů jednotlivých linek a dalších informací o dopravě, případně o Integrovaném dopravním systému, do kterého je linka začleněna; odstavení vozidla mezi jeho příjezdem a odjezdem</a:t>
            </a:r>
            <a:endParaRPr lang="cs-CZ" sz="1800" dirty="0"/>
          </a:p>
          <a:p>
            <a:pPr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AutoNum type="arabicPeriod" startAt="7"/>
              <a:defRPr/>
            </a:pPr>
            <a:endParaRPr lang="cs-CZ" sz="1800" b="1" dirty="0" smtClean="0"/>
          </a:p>
          <a:p>
            <a:pPr marL="342000" indent="-34200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endParaRPr lang="cs-CZ" sz="1800" b="1" dirty="0" smtClean="0"/>
          </a:p>
          <a:p>
            <a:pPr marL="342000" indent="-342000">
              <a:lnSpc>
                <a:spcPct val="90000"/>
              </a:lnSpc>
              <a:spcBef>
                <a:spcPts val="24"/>
              </a:spcBef>
              <a:buClr>
                <a:srgbClr val="008000"/>
              </a:buClr>
              <a:buAutoNum type="arabicPeriod" startAt="7"/>
              <a:defRPr/>
            </a:pPr>
            <a:endParaRPr lang="cs-CZ" sz="18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99"/>
                </a:solidFill>
              </a:rPr>
              <a:t>Oddíl B části I výměru MF č. </a:t>
            </a:r>
            <a:r>
              <a:rPr lang="cs-CZ" sz="1800" dirty="0" smtClean="0">
                <a:solidFill>
                  <a:srgbClr val="000099"/>
                </a:solidFill>
              </a:rPr>
              <a:t>01/2018</a:t>
            </a:r>
            <a:r>
              <a:rPr lang="cs-CZ" sz="1800" dirty="0">
                <a:solidFill>
                  <a:srgbClr val="000099"/>
                </a:solidFill>
              </a:rPr>
              <a:t/>
            </a:r>
            <a:br>
              <a:rPr lang="cs-CZ" sz="1800" dirty="0">
                <a:solidFill>
                  <a:srgbClr val="000099"/>
                </a:solidFill>
              </a:rPr>
            </a:br>
            <a:r>
              <a:rPr lang="cs-CZ" sz="1800" dirty="0">
                <a:solidFill>
                  <a:srgbClr val="000099"/>
                </a:solidFill>
              </a:rPr>
              <a:t>Maximální ceny, které mohou stanovit kraje a obce podle zákona č. 265/1991 Sb., o působnosti orgánů České republiky v oblasti, cen, ve znění pozdějších předpisů</a:t>
            </a:r>
            <a:br>
              <a:rPr lang="cs-CZ" sz="1800" dirty="0">
                <a:solidFill>
                  <a:srgbClr val="000099"/>
                </a:solidFill>
              </a:rPr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1714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>
                <a:solidFill>
                  <a:srgbClr val="000099"/>
                </a:solidFill>
              </a:rPr>
              <a:t>Oddíl B části I výměru MF č. </a:t>
            </a:r>
            <a:r>
              <a:rPr lang="cs-CZ" sz="1800" dirty="0" smtClean="0">
                <a:solidFill>
                  <a:srgbClr val="000099"/>
                </a:solidFill>
              </a:rPr>
              <a:t>01/2018</a:t>
            </a:r>
            <a:r>
              <a:rPr lang="cs-CZ" sz="1800" dirty="0">
                <a:solidFill>
                  <a:srgbClr val="000099"/>
                </a:solidFill>
              </a:rPr>
              <a:t/>
            </a:r>
            <a:br>
              <a:rPr lang="cs-CZ" sz="1800" dirty="0">
                <a:solidFill>
                  <a:srgbClr val="000099"/>
                </a:solidFill>
              </a:rPr>
            </a:br>
            <a:r>
              <a:rPr lang="cs-CZ" sz="1800" dirty="0">
                <a:solidFill>
                  <a:srgbClr val="000099"/>
                </a:solidFill>
              </a:rPr>
              <a:t>Maximální ceny, které mohou stanovit kraje a obce podle zákona č. 265/1991 Sb., o působnosti orgánů České republiky v oblasti, cen, ve znění pozdějších předpisů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sz="1800" dirty="0" smtClean="0"/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sz="1800" dirty="0" smtClean="0"/>
              <a:t>Položky využívané obcemi: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sz="1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sz="1800" b="1" dirty="0" smtClean="0"/>
              <a:t>1. Odtahová </a:t>
            </a:r>
            <a:r>
              <a:rPr lang="cs-CZ" sz="1800" b="1" dirty="0"/>
              <a:t>služba, </a:t>
            </a:r>
            <a:r>
              <a:rPr lang="cs-CZ" sz="1800" b="1" dirty="0" smtClean="0"/>
              <a:t>….  				</a:t>
            </a:r>
            <a:r>
              <a:rPr lang="cs-CZ" sz="1800" dirty="0" smtClean="0"/>
              <a:t>(cca 73 obcí)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b="1" dirty="0" smtClean="0"/>
              <a:t>3. Doprava </a:t>
            </a:r>
            <a:r>
              <a:rPr lang="cs-CZ" sz="1800" b="1" dirty="0"/>
              <a:t>osob městská hromadná </a:t>
            </a:r>
            <a:r>
              <a:rPr lang="cs-CZ" sz="1800" b="1" dirty="0" smtClean="0"/>
              <a:t>  		</a:t>
            </a:r>
            <a:r>
              <a:rPr lang="cs-CZ" sz="1800" dirty="0" smtClean="0"/>
              <a:t>(cca 26 obcí)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b="1" dirty="0" smtClean="0"/>
              <a:t>4. Taxislužba </a:t>
            </a:r>
            <a:r>
              <a:rPr lang="cs-CZ" sz="1800" b="1" dirty="0"/>
              <a:t>osobní na území </a:t>
            </a:r>
            <a:r>
              <a:rPr lang="cs-CZ" sz="1800" b="1" dirty="0" smtClean="0"/>
              <a:t>obce			</a:t>
            </a:r>
            <a:r>
              <a:rPr lang="cs-CZ" sz="1800" dirty="0" smtClean="0"/>
              <a:t>(Praha a Brno)</a:t>
            </a: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800" b="1" dirty="0" smtClean="0"/>
              <a:t>5. Služby parkovišť				</a:t>
            </a:r>
            <a:r>
              <a:rPr lang="cs-CZ" sz="1800" dirty="0" smtClean="0"/>
              <a:t>(cca 17 obcí)</a:t>
            </a: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800" b="1" dirty="0" smtClean="0"/>
              <a:t>6. Výkony </a:t>
            </a:r>
            <a:r>
              <a:rPr lang="cs-CZ" sz="1800" b="1" dirty="0"/>
              <a:t>bezpečnostní a pořádkové ostatní, </a:t>
            </a:r>
            <a:r>
              <a:rPr lang="cs-CZ" sz="1800" b="1" dirty="0" smtClean="0"/>
              <a:t>…..	</a:t>
            </a:r>
            <a:r>
              <a:rPr lang="cs-CZ" sz="1800" dirty="0" smtClean="0"/>
              <a:t>(cca 78 obcí)</a:t>
            </a:r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7. Služby </a:t>
            </a:r>
            <a:r>
              <a:rPr lang="cs-CZ" sz="1800" b="1" dirty="0"/>
              <a:t>krematorií, </a:t>
            </a:r>
            <a:r>
              <a:rPr lang="cs-CZ" sz="1800" b="1" dirty="0" smtClean="0"/>
              <a:t>….</a:t>
            </a:r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8. Pronájem </a:t>
            </a:r>
            <a:r>
              <a:rPr lang="cs-CZ" sz="1800" b="1" dirty="0"/>
              <a:t>obřadních místností pro smuteční </a:t>
            </a:r>
            <a:r>
              <a:rPr lang="cs-CZ" sz="1800" b="1" dirty="0" smtClean="0"/>
              <a:t>obřady      </a:t>
            </a:r>
            <a:r>
              <a:rPr lang="cs-CZ" sz="1800" dirty="0" smtClean="0"/>
              <a:t>celkem cca 70 nařízení</a:t>
            </a:r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9. Pohřební služby</a:t>
            </a:r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800" b="1" dirty="0" smtClean="0"/>
              <a:t>10. Služby </a:t>
            </a:r>
            <a:r>
              <a:rPr lang="cs-CZ" sz="1800" b="1" dirty="0"/>
              <a:t>hřbitovní</a:t>
            </a:r>
          </a:p>
          <a:p>
            <a:pPr>
              <a:lnSpc>
                <a:spcPct val="90000"/>
              </a:lnSpc>
              <a:buAutoNum type="arabicPeriod" startAt="6"/>
            </a:pPr>
            <a:endParaRPr lang="cs-CZ" sz="1800" b="1" dirty="0" smtClean="0"/>
          </a:p>
          <a:p>
            <a:pPr>
              <a:lnSpc>
                <a:spcPct val="90000"/>
              </a:lnSpc>
              <a:buAutoNum type="arabicPeriod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7525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99"/>
                </a:solidFill>
              </a:rPr>
              <a:t>Oddíl B části I výměru MF č. </a:t>
            </a:r>
            <a:r>
              <a:rPr lang="cs-CZ" sz="1800" dirty="0" smtClean="0">
                <a:solidFill>
                  <a:srgbClr val="000099"/>
                </a:solidFill>
              </a:rPr>
              <a:t>01/2018</a:t>
            </a:r>
            <a:r>
              <a:rPr lang="cs-CZ" sz="1800" dirty="0">
                <a:solidFill>
                  <a:srgbClr val="000099"/>
                </a:solidFill>
              </a:rPr>
              <a:t/>
            </a:r>
            <a:br>
              <a:rPr lang="cs-CZ" sz="1800" dirty="0">
                <a:solidFill>
                  <a:srgbClr val="000099"/>
                </a:solidFill>
              </a:rPr>
            </a:br>
            <a:r>
              <a:rPr lang="cs-CZ" sz="1800" dirty="0">
                <a:solidFill>
                  <a:srgbClr val="000099"/>
                </a:solidFill>
              </a:rPr>
              <a:t>Maximální ceny, které mohou stanovit kraje a obce podle zákona č. 265/1991 Sb., o působnosti orgánů České republiky v oblasti, cen, ve znění pozdějších předpisů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4103687"/>
          </a:xfrm>
        </p:spPr>
        <p:txBody>
          <a:bodyPr/>
          <a:lstStyle/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Položky </a:t>
            </a:r>
            <a:r>
              <a:rPr lang="cs-CZ" sz="1600" dirty="0"/>
              <a:t>využívané </a:t>
            </a:r>
            <a:r>
              <a:rPr lang="cs-CZ" sz="1600" dirty="0" smtClean="0"/>
              <a:t>kraji:</a:t>
            </a:r>
          </a:p>
          <a:p>
            <a:pPr marL="0" indent="0">
              <a:buNone/>
            </a:pPr>
            <a:endParaRPr lang="cs-CZ" sz="1600" dirty="0"/>
          </a:p>
          <a:p>
            <a:pPr marL="342000" indent="-342000">
              <a:lnSpc>
                <a:spcPct val="90000"/>
              </a:lnSpc>
              <a:buNone/>
            </a:pPr>
            <a:r>
              <a:rPr lang="cs-CZ" sz="1600" b="1" dirty="0" smtClean="0"/>
              <a:t>2.  Veřejná </a:t>
            </a:r>
            <a:r>
              <a:rPr lang="cs-CZ" sz="1600" b="1" dirty="0"/>
              <a:t>linková osobní vnitrostátní silniční doprava a železniční osobní </a:t>
            </a:r>
            <a:r>
              <a:rPr lang="cs-CZ" sz="1600" b="1" dirty="0" smtClean="0"/>
              <a:t>vnitrostátní doprava </a:t>
            </a:r>
            <a:r>
              <a:rPr lang="cs-CZ" sz="1600" b="1" dirty="0"/>
              <a:t>provozované v rámci integrovaných veřejných služeb podle jiného právního </a:t>
            </a:r>
            <a:r>
              <a:rPr lang="cs-CZ" sz="1600" b="1" dirty="0" smtClean="0"/>
              <a:t>předpisu)</a:t>
            </a:r>
            <a:r>
              <a:rPr lang="cs-CZ" sz="1600" dirty="0" smtClean="0"/>
              <a:t> </a:t>
            </a:r>
            <a:r>
              <a:rPr lang="cs-CZ" sz="1600" dirty="0"/>
              <a:t>(celkem 6 </a:t>
            </a:r>
            <a:r>
              <a:rPr lang="cs-CZ" sz="1600" dirty="0" smtClean="0"/>
              <a:t>nařízení)</a:t>
            </a:r>
            <a:endParaRPr lang="cs-CZ" sz="1600" b="1" dirty="0"/>
          </a:p>
          <a:p>
            <a:pPr marL="342000" indent="-342000">
              <a:lnSpc>
                <a:spcPct val="90000"/>
              </a:lnSpc>
              <a:buNone/>
            </a:pPr>
            <a:r>
              <a:rPr lang="cs-CZ" sz="1600" b="1" dirty="0" smtClean="0"/>
              <a:t>3.    Doprava </a:t>
            </a:r>
            <a:r>
              <a:rPr lang="cs-CZ" sz="1600" b="1" dirty="0"/>
              <a:t>osob městská hromadná </a:t>
            </a:r>
            <a:r>
              <a:rPr lang="cs-CZ" sz="1600" dirty="0" smtClean="0"/>
              <a:t>(1 nařízení)</a:t>
            </a:r>
            <a:endParaRPr lang="cs-CZ" sz="1600" dirty="0"/>
          </a:p>
          <a:p>
            <a:pPr marL="342000" indent="-342000">
              <a:buNone/>
            </a:pPr>
            <a:endParaRPr lang="cs-CZ" sz="1600" i="1" dirty="0" smtClean="0"/>
          </a:p>
          <a:p>
            <a:pPr marL="342000" indent="-342000">
              <a:buNone/>
            </a:pPr>
            <a:r>
              <a:rPr lang="cs-CZ" sz="1600" dirty="0" smtClean="0"/>
              <a:t>Nevyužívané položky:</a:t>
            </a:r>
          </a:p>
          <a:p>
            <a:pPr marL="342000" indent="-342000">
              <a:buNone/>
            </a:pPr>
            <a:endParaRPr lang="cs-CZ" sz="1600" dirty="0" smtClean="0"/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600" b="1" dirty="0" smtClean="0"/>
              <a:t>11.   Kontrola a revize spalinové cesty</a:t>
            </a:r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600" b="1" dirty="0" smtClean="0"/>
              <a:t>12.  Zpracování </a:t>
            </a:r>
            <a:r>
              <a:rPr lang="cs-CZ" sz="1600" b="1" dirty="0"/>
              <a:t>průkazů energetické náročnosti </a:t>
            </a:r>
            <a:r>
              <a:rPr lang="cs-CZ" sz="1600" b="1" dirty="0" smtClean="0"/>
              <a:t>budov….</a:t>
            </a:r>
            <a:endParaRPr lang="cs-CZ" sz="1600" dirty="0"/>
          </a:p>
          <a:p>
            <a:pPr marL="0" indent="0">
              <a:lnSpc>
                <a:spcPct val="90000"/>
              </a:lnSpc>
              <a:spcBef>
                <a:spcPts val="432"/>
              </a:spcBef>
              <a:buClr>
                <a:srgbClr val="008000"/>
              </a:buClr>
              <a:buNone/>
              <a:defRPr/>
            </a:pPr>
            <a:r>
              <a:rPr lang="cs-CZ" sz="1600" b="1" dirty="0" smtClean="0"/>
              <a:t>13.  Užití </a:t>
            </a:r>
            <a:r>
              <a:rPr lang="cs-CZ" sz="1600" b="1" dirty="0"/>
              <a:t>příjezdového a odjezdového stání určeného k účelu výstupu (nástupu) osob </a:t>
            </a:r>
            <a:r>
              <a:rPr lang="cs-CZ" sz="1600" b="1" dirty="0" smtClean="0"/>
              <a:t>…</a:t>
            </a:r>
            <a:endParaRPr lang="cs-CZ" sz="1600" dirty="0" smtClean="0"/>
          </a:p>
          <a:p>
            <a:pPr marL="342000" indent="-34200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3063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99"/>
                </a:solidFill>
              </a:rPr>
              <a:t>Oddíl B části I výměru MF č. 01/2018</a:t>
            </a:r>
            <a:br>
              <a:rPr lang="cs-CZ" sz="1800" dirty="0">
                <a:solidFill>
                  <a:srgbClr val="000099"/>
                </a:solidFill>
              </a:rPr>
            </a:br>
            <a:r>
              <a:rPr lang="cs-CZ" sz="1800" dirty="0">
                <a:solidFill>
                  <a:srgbClr val="000099"/>
                </a:solidFill>
              </a:rPr>
              <a:t>Maximální ceny, které mohou stanovit kraje a obce podle zákona č. 265/1991 Sb., o působnosti orgánů České republiky v oblasti, cen, ve znění pozdějších předpisů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/>
              <a:t>podle § 4a odst. 1 zákona č. 265/1991 Sb. může obec stanovit maximální ceny nařízením </a:t>
            </a:r>
            <a:r>
              <a:rPr lang="cs-CZ" sz="1800" b="1" u="sng" dirty="0"/>
              <a:t>pouze</a:t>
            </a:r>
            <a:r>
              <a:rPr lang="cs-CZ" sz="1800" b="1" dirty="0"/>
              <a:t> </a:t>
            </a:r>
            <a:r>
              <a:rPr lang="cs-CZ" sz="1800" b="1" i="1" dirty="0"/>
              <a:t>„v rozsahu a za podmínek stanovených v rozhodnutí ministerstva“ 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1800" b="1" i="1" dirty="0"/>
              <a:t>Zjištěné nepřesnosti v nařízeních vydaných obcemi:</a:t>
            </a:r>
          </a:p>
          <a:p>
            <a:r>
              <a:rPr lang="cs-CZ" sz="1800" dirty="0"/>
              <a:t>Název nařízení obce by měl odpovídat znění položky výměru MF</a:t>
            </a:r>
          </a:p>
          <a:p>
            <a:r>
              <a:rPr lang="cs-CZ" sz="1800" dirty="0"/>
              <a:t>Nařízením obce mohou být stanoveny pouze ceny zboží, které jsou uvedeny v oddílu B části I výměru MF, nelze stanovit ceny pro další zboží, které v seznamu není uvedeno</a:t>
            </a:r>
          </a:p>
          <a:p>
            <a:r>
              <a:rPr lang="cs-CZ" sz="1800" dirty="0"/>
              <a:t>V úvodní větě by měly být uvedeny všechny platné právní předpisy, na základě kterých je nařízení vydáno</a:t>
            </a:r>
          </a:p>
          <a:p>
            <a:r>
              <a:rPr lang="cs-CZ" sz="1800" dirty="0"/>
              <a:t>Z nařízení musí jednoznačně vyplývat, zda ceny jsou včetně nebo bez DPH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6363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036637"/>
          </a:xfrm>
        </p:spPr>
        <p:txBody>
          <a:bodyPr/>
          <a:lstStyle/>
          <a:p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>
                <a:solidFill>
                  <a:srgbClr val="000099"/>
                </a:solidFill>
              </a:rPr>
              <a:t>Oddíl B části I výměru MF č. </a:t>
            </a:r>
            <a:r>
              <a:rPr lang="cs-CZ" sz="1800" dirty="0" smtClean="0">
                <a:solidFill>
                  <a:srgbClr val="000099"/>
                </a:solidFill>
              </a:rPr>
              <a:t>01/2018</a:t>
            </a:r>
            <a:r>
              <a:rPr lang="cs-CZ" sz="1800" dirty="0">
                <a:solidFill>
                  <a:srgbClr val="000099"/>
                </a:solidFill>
              </a:rPr>
              <a:t/>
            </a:r>
            <a:br>
              <a:rPr lang="cs-CZ" sz="1800" dirty="0">
                <a:solidFill>
                  <a:srgbClr val="000099"/>
                </a:solidFill>
              </a:rPr>
            </a:br>
            <a:r>
              <a:rPr lang="cs-CZ" sz="1800" dirty="0">
                <a:solidFill>
                  <a:srgbClr val="000099"/>
                </a:solidFill>
              </a:rPr>
              <a:t>Maximální ceny, které mohou stanovit kraje a obce podle zákona č. 265/1991 Sb., o působnosti orgánů České republiky v oblasti, cen, ve znění pozdějších předpisů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Doporučený vzor nařízení pro kraje a obce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u="sng" dirty="0">
                <a:hlinkClick r:id="rId2"/>
              </a:rPr>
              <a:t>www.mfcr.cz/cs/soukromy-sektor/cenova-regulace-a-kontrola/organy-opravnene-k-regulaci-a-kontrole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8843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99"/>
                </a:solidFill>
              </a:rPr>
              <a:t>Oddíl B části I výměru MF č. </a:t>
            </a:r>
            <a:r>
              <a:rPr lang="cs-CZ" sz="1800" dirty="0" smtClean="0">
                <a:solidFill>
                  <a:srgbClr val="000099"/>
                </a:solidFill>
              </a:rPr>
              <a:t>01/2018</a:t>
            </a:r>
            <a:r>
              <a:rPr lang="cs-CZ" sz="1800" dirty="0">
                <a:solidFill>
                  <a:srgbClr val="000099"/>
                </a:solidFill>
              </a:rPr>
              <a:t/>
            </a:r>
            <a:br>
              <a:rPr lang="cs-CZ" sz="1800" dirty="0">
                <a:solidFill>
                  <a:srgbClr val="000099"/>
                </a:solidFill>
              </a:rPr>
            </a:br>
            <a:r>
              <a:rPr lang="cs-CZ" sz="1800" dirty="0">
                <a:solidFill>
                  <a:srgbClr val="000099"/>
                </a:solidFill>
              </a:rPr>
              <a:t>Maximální ceny, které mohou stanovit kraje a obce podle zákona č. 265/1991 Sb., o působnosti orgánů České republiky v oblasti, cen, ve znění pozdějších předpisů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 smtClean="0"/>
              <a:t>V Z O R</a:t>
            </a:r>
            <a:endParaRPr lang="cs-CZ" sz="2400" b="1" dirty="0"/>
          </a:p>
          <a:p>
            <a:endParaRPr lang="cs-CZ" sz="1200" dirty="0"/>
          </a:p>
          <a:p>
            <a:pPr marL="0" indent="0" algn="ctr">
              <a:buNone/>
            </a:pPr>
            <a:r>
              <a:rPr lang="cs-CZ" sz="1200" dirty="0"/>
              <a:t> </a:t>
            </a:r>
            <a:r>
              <a:rPr lang="cs-CZ" sz="1200" b="1" dirty="0"/>
              <a:t>NAŘÍZENÍ …..kraje 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b="1" dirty="0"/>
              <a:t>č. /201</a:t>
            </a:r>
            <a:r>
              <a:rPr lang="cs-CZ" sz="1200" b="1" i="1" dirty="0"/>
              <a:t>x 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b="1" i="1" dirty="0"/>
              <a:t>ze dne………</a:t>
            </a:r>
            <a:r>
              <a:rPr lang="cs-CZ" sz="1200" b="1" dirty="0"/>
              <a:t>, 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b="1" dirty="0"/>
              <a:t>kterým se stanovují maximální ceny ……………………. </a:t>
            </a:r>
            <a:endParaRPr lang="cs-CZ" sz="1200" b="1" dirty="0" smtClean="0"/>
          </a:p>
          <a:p>
            <a:pPr marL="0" indent="0" algn="ctr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dirty="0"/>
              <a:t>Rada ….. kraje usnesením č……ze dne …….. podle § 7 a § 59 odst. 1 písm. k) zákona č. 129/2000 Sb., o krajích (krajské zřízení), ve znění pozdějších předpisů, ve smyslu zmocnění daného ustanovením § 4 odst. 1 zákona č. 265/1991 Sb., o působnosti orgánů České republiky v oblasti cen, ve znění pozdějších předpisů, v souladu s …………….... výměru MF č. </a:t>
            </a:r>
            <a:r>
              <a:rPr lang="cs-CZ" sz="1200" i="1" dirty="0"/>
              <a:t>01/201x </a:t>
            </a:r>
            <a:r>
              <a:rPr lang="cs-CZ" sz="1200" dirty="0"/>
              <a:t>ze dne </a:t>
            </a:r>
            <a:r>
              <a:rPr lang="cs-CZ" sz="1200" i="1" dirty="0"/>
              <a:t>……..</a:t>
            </a:r>
            <a:r>
              <a:rPr lang="cs-CZ" sz="1200" dirty="0"/>
              <a:t>, a za podmínek stanovených v § 1 odst. 6 a § 10 zákona č. 526/1990 Sb., o cenách, ve znění pozdějších předpisů, vydává toto nařízení: </a:t>
            </a:r>
            <a:endParaRPr lang="cs-CZ" sz="1200" dirty="0" smtClean="0"/>
          </a:p>
          <a:p>
            <a:pPr marL="0" indent="0" algn="ctr">
              <a:buNone/>
            </a:pPr>
            <a:endParaRPr lang="cs-CZ" sz="1200" b="1" dirty="0"/>
          </a:p>
          <a:p>
            <a:pPr marL="0" indent="0" algn="ctr">
              <a:buNone/>
            </a:pPr>
            <a:r>
              <a:rPr lang="cs-CZ" sz="1200" b="1" dirty="0" smtClean="0"/>
              <a:t>Čl</a:t>
            </a:r>
            <a:r>
              <a:rPr lang="cs-CZ" sz="1200" b="1" dirty="0"/>
              <a:t>. 1 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dirty="0"/>
              <a:t>Předmět úpravy </a:t>
            </a:r>
          </a:p>
          <a:p>
            <a:pPr marL="0" indent="0" algn="ctr">
              <a:buNone/>
            </a:pPr>
            <a:r>
              <a:rPr lang="cs-CZ" sz="1200" dirty="0"/>
              <a:t>Tímto nařízením se stanoví maximální ceny ……………….. </a:t>
            </a:r>
            <a:endParaRPr lang="cs-CZ" sz="1200" dirty="0" smtClean="0"/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200" b="1" dirty="0"/>
              <a:t>Čl. 2 </a:t>
            </a:r>
            <a:endParaRPr lang="cs-CZ" sz="1200" dirty="0"/>
          </a:p>
          <a:p>
            <a:pPr marL="0" indent="0" algn="ctr">
              <a:buNone/>
            </a:pPr>
            <a:r>
              <a:rPr lang="cs-CZ" sz="1200" dirty="0"/>
              <a:t>Maximální ceny </a:t>
            </a:r>
          </a:p>
          <a:p>
            <a:pPr marL="0" indent="0" algn="ctr">
              <a:buNone/>
            </a:pPr>
            <a:r>
              <a:rPr lang="cs-CZ" sz="1200" dirty="0" smtClean="0"/>
              <a:t>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48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 Praha Regulace vodárenstv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MF Praha Regulace vodárenství</Template>
  <TotalTime>5378</TotalTime>
  <Words>606</Words>
  <Application>Microsoft Office PowerPoint</Application>
  <PresentationFormat>Předvádění na obrazovce (4:3)</PresentationFormat>
  <Paragraphs>109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MF Praha Regulace vodárenství</vt:lpstr>
      <vt:lpstr>Konzultační den k problematice cenové regulace a cenové kontroly</vt:lpstr>
      <vt:lpstr>Odbor 16 – Cenová politika   </vt:lpstr>
      <vt:lpstr>Oddíl B části I výměru MF č. 01/2018 Maximální ceny, které mohou stanovit kraje a obce podle zákona č. 265/1991 Sb., o působnosti orgánů České republiky v oblasti, cen, ve znění pozdějších předpisů </vt:lpstr>
      <vt:lpstr>Oddíl B části I výměru MF č. 01/2018 Maximální ceny, které mohou stanovit kraje a obce podle zákona č. 265/1991 Sb., o působnosti orgánů České republiky v oblasti, cen, ve znění pozdějších předpisů </vt:lpstr>
      <vt:lpstr> Oddíl B části I výměru MF č. 01/2018 Maximální ceny, které mohou stanovit kraje a obce podle zákona č. 265/1991 Sb., o působnosti orgánů České republiky v oblasti, cen, ve znění pozdějších předpisů</vt:lpstr>
      <vt:lpstr>Oddíl B části I výměru MF č. 01/2018 Maximální ceny, které mohou stanovit kraje a obce podle zákona č. 265/1991 Sb., o působnosti orgánů České republiky v oblasti, cen, ve znění pozdějších předpisů</vt:lpstr>
      <vt:lpstr>Oddíl B části I výměru MF č. 01/2018 Maximální ceny, které mohou stanovit kraje a obce podle zákona č. 265/1991 Sb., o působnosti orgánů České republiky v oblasti, cen, ve znění pozdějších předpisů</vt:lpstr>
      <vt:lpstr> Oddíl B části I výměru MF č. 01/2018 Maximální ceny, které mohou stanovit kraje a obce podle zákona č. 265/1991 Sb., o působnosti orgánů České republiky v oblasti, cen, ve znění pozdějších předpisů</vt:lpstr>
      <vt:lpstr>Oddíl B části I výměru MF č. 01/2018 Maximální ceny, které mohou stanovit kraje a obce podle zákona č. 265/1991 Sb., o působnosti orgánů České republiky v oblasti, cen, ve znění pozdějších předpisů</vt:lpstr>
      <vt:lpstr>Oddíl B části I výměru MF č. 01/2018 Maximální ceny, které mohou stanovit kraje a obce podle zákona č. 265/1991 Sb., o působnosti orgánů České republiky v oblasti, cen, ve znění pozdějších předpisů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Cenová regulace v oboru vodovody a kanalizace</dc:title>
  <dc:creator>Janečková Marie Ing.</dc:creator>
  <cp:lastModifiedBy>Jetelová Hana Ing.</cp:lastModifiedBy>
  <cp:revision>835</cp:revision>
  <cp:lastPrinted>2017-10-02T17:28:32Z</cp:lastPrinted>
  <dcterms:created xsi:type="dcterms:W3CDTF">2015-04-15T09:21:08Z</dcterms:created>
  <dcterms:modified xsi:type="dcterms:W3CDTF">2018-10-11T06:02:02Z</dcterms:modified>
</cp:coreProperties>
</file>