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256" r:id="rId2"/>
    <p:sldId id="446" r:id="rId3"/>
    <p:sldId id="475" r:id="rId4"/>
    <p:sldId id="589" r:id="rId5"/>
    <p:sldId id="563" r:id="rId6"/>
    <p:sldId id="565" r:id="rId7"/>
    <p:sldId id="611" r:id="rId8"/>
    <p:sldId id="594" r:id="rId9"/>
    <p:sldId id="566" r:id="rId10"/>
    <p:sldId id="556" r:id="rId11"/>
    <p:sldId id="557" r:id="rId12"/>
    <p:sldId id="603" r:id="rId13"/>
    <p:sldId id="604" r:id="rId14"/>
    <p:sldId id="605" r:id="rId15"/>
    <p:sldId id="606" r:id="rId16"/>
    <p:sldId id="607" r:id="rId17"/>
    <p:sldId id="608" r:id="rId18"/>
    <p:sldId id="609" r:id="rId19"/>
    <p:sldId id="610" r:id="rId20"/>
  </p:sldIdLst>
  <p:sldSz cx="9144000" cy="6858000" type="screen4x3"/>
  <p:notesSz cx="6797675" cy="9926638"/>
  <p:defaultTextStyle>
    <a:defPPr>
      <a:defRPr lang="cs-CZ"/>
    </a:defPPr>
    <a:lvl1pPr algn="just" rtl="0" eaLnBrk="0" fontAlgn="base" hangingPunct="0">
      <a:lnSpc>
        <a:spcPct val="90000"/>
      </a:lnSpc>
      <a:spcBef>
        <a:spcPct val="20000"/>
      </a:spcBef>
      <a:spcAft>
        <a:spcPct val="0"/>
      </a:spcAft>
      <a:buFont typeface="Arial" charset="0"/>
      <a:buChar char="►"/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just" rtl="0" eaLnBrk="0" fontAlgn="base" hangingPunct="0">
      <a:lnSpc>
        <a:spcPct val="90000"/>
      </a:lnSpc>
      <a:spcBef>
        <a:spcPct val="20000"/>
      </a:spcBef>
      <a:spcAft>
        <a:spcPct val="0"/>
      </a:spcAft>
      <a:buFont typeface="Arial" charset="0"/>
      <a:buChar char="►"/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just" rtl="0" eaLnBrk="0" fontAlgn="base" hangingPunct="0">
      <a:lnSpc>
        <a:spcPct val="90000"/>
      </a:lnSpc>
      <a:spcBef>
        <a:spcPct val="20000"/>
      </a:spcBef>
      <a:spcAft>
        <a:spcPct val="0"/>
      </a:spcAft>
      <a:buFont typeface="Arial" charset="0"/>
      <a:buChar char="►"/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just" rtl="0" eaLnBrk="0" fontAlgn="base" hangingPunct="0">
      <a:lnSpc>
        <a:spcPct val="90000"/>
      </a:lnSpc>
      <a:spcBef>
        <a:spcPct val="20000"/>
      </a:spcBef>
      <a:spcAft>
        <a:spcPct val="0"/>
      </a:spcAft>
      <a:buFont typeface="Arial" charset="0"/>
      <a:buChar char="►"/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just" rtl="0" eaLnBrk="0" fontAlgn="base" hangingPunct="0">
      <a:lnSpc>
        <a:spcPct val="90000"/>
      </a:lnSpc>
      <a:spcBef>
        <a:spcPct val="20000"/>
      </a:spcBef>
      <a:spcAft>
        <a:spcPct val="0"/>
      </a:spcAft>
      <a:buFont typeface="Arial" charset="0"/>
      <a:buChar char="►"/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453" autoAdjust="0"/>
    <p:restoredTop sz="87836" autoAdjust="0"/>
  </p:normalViewPr>
  <p:slideViewPr>
    <p:cSldViewPr>
      <p:cViewPr>
        <p:scale>
          <a:sx n="105" d="100"/>
          <a:sy n="105" d="100"/>
        </p:scale>
        <p:origin x="-107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08"/>
    </p:cViewPr>
  </p:sorterViewPr>
  <p:notesViewPr>
    <p:cSldViewPr>
      <p:cViewPr varScale="1">
        <p:scale>
          <a:sx n="50" d="100"/>
          <a:sy n="50" d="100"/>
        </p:scale>
        <p:origin x="-1332" y="-102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6"/>
            <a:ext cx="2944500" cy="49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2" tIns="45126" rIns="90252" bIns="45126" numCol="1" anchor="t" anchorCtr="0" compatLnSpc="1">
            <a:prstTxWarp prst="textNoShape">
              <a:avLst/>
            </a:prstTxWarp>
          </a:bodyPr>
          <a:lstStyle>
            <a:lvl1pPr algn="l" defTabSz="903288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3185" y="6"/>
            <a:ext cx="2944499" cy="49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2" tIns="45126" rIns="90252" bIns="45126" numCol="1" anchor="t" anchorCtr="0" compatLnSpc="1">
            <a:prstTxWarp prst="textNoShape">
              <a:avLst/>
            </a:prstTxWarp>
          </a:bodyPr>
          <a:lstStyle>
            <a:lvl1pPr algn="r" defTabSz="903288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542"/>
            <a:ext cx="2944500" cy="49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2" tIns="45126" rIns="90252" bIns="45126" numCol="1" anchor="b" anchorCtr="0" compatLnSpc="1">
            <a:prstTxWarp prst="textNoShape">
              <a:avLst/>
            </a:prstTxWarp>
          </a:bodyPr>
          <a:lstStyle>
            <a:lvl1pPr algn="l" defTabSz="903288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3185" y="9430542"/>
            <a:ext cx="2944499" cy="49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2" tIns="45126" rIns="90252" bIns="45126" numCol="1" anchor="b" anchorCtr="0" compatLnSpc="1">
            <a:prstTxWarp prst="textNoShape">
              <a:avLst/>
            </a:prstTxWarp>
          </a:bodyPr>
          <a:lstStyle>
            <a:lvl1pPr algn="r" defTabSz="903288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0DCE8B07-E3D8-40D7-8B7D-0D23F44AC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42049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6"/>
            <a:ext cx="2944500" cy="49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2" tIns="45126" rIns="90252" bIns="45126" numCol="1" anchor="t" anchorCtr="0" compatLnSpc="1">
            <a:prstTxWarp prst="textNoShape">
              <a:avLst/>
            </a:prstTxWarp>
          </a:bodyPr>
          <a:lstStyle>
            <a:lvl1pPr algn="l" defTabSz="903288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011" y="6"/>
            <a:ext cx="2945587" cy="49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2" tIns="45126" rIns="90252" bIns="45126" numCol="1" anchor="t" anchorCtr="0" compatLnSpc="1">
            <a:prstTxWarp prst="textNoShape">
              <a:avLst/>
            </a:prstTxWarp>
          </a:bodyPr>
          <a:lstStyle>
            <a:lvl1pPr algn="r" defTabSz="903288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21" y="4712954"/>
            <a:ext cx="5436836" cy="4469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2" tIns="45126" rIns="90252" bIns="451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228"/>
            <a:ext cx="2944500" cy="49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2" tIns="45126" rIns="90252" bIns="45126" numCol="1" anchor="b" anchorCtr="0" compatLnSpc="1">
            <a:prstTxWarp prst="textNoShape">
              <a:avLst/>
            </a:prstTxWarp>
          </a:bodyPr>
          <a:lstStyle>
            <a:lvl1pPr algn="l" defTabSz="903288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011" y="9428228"/>
            <a:ext cx="2945587" cy="49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2" tIns="45126" rIns="90252" bIns="45126" numCol="1" anchor="b" anchorCtr="0" compatLnSpc="1">
            <a:prstTxWarp prst="textNoShape">
              <a:avLst/>
            </a:prstTxWarp>
          </a:bodyPr>
          <a:lstStyle>
            <a:lvl1pPr algn="r" defTabSz="903288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37165F6F-F791-403C-8005-39D00CCBE0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7031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03288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03288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03288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03288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just" defTabSz="90328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►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just" defTabSz="90328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►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just" defTabSz="90328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►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just" defTabSz="90328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►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0CB3E15-7B18-48DC-8D6F-774CC40B5F62}" type="slidenum">
              <a:rPr lang="cs-CZ" altLang="cs-CZ" smtClean="0">
                <a:latin typeface="Arial" charset="0"/>
              </a:rPr>
              <a:pPr/>
              <a:t>1</a:t>
            </a:fld>
            <a:endParaRPr lang="cs-CZ" altLang="cs-CZ" smtClean="0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165F6F-F791-403C-8005-39D00CCBE02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413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165F6F-F791-403C-8005-39D00CCBE02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0" y="817563"/>
            <a:ext cx="9144000" cy="0"/>
          </a:xfrm>
          <a:prstGeom prst="line">
            <a:avLst/>
          </a:prstGeom>
          <a:noFill/>
          <a:ln w="12700">
            <a:solidFill>
              <a:srgbClr val="4D4D4D"/>
            </a:solidFill>
            <a:round/>
            <a:headEnd/>
            <a:tailEnd/>
          </a:ln>
          <a:effectLst>
            <a:outerShdw dist="28398" dir="1593903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buFontTx/>
              <a:buNone/>
              <a:defRPr/>
            </a:pPr>
            <a:endParaRPr lang="cs-CZ"/>
          </a:p>
        </p:txBody>
      </p:sp>
      <p:sp>
        <p:nvSpPr>
          <p:cNvPr id="24371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437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0294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66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11950" y="1052513"/>
            <a:ext cx="2057400" cy="5472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9750" y="1052513"/>
            <a:ext cx="6019800" cy="54721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20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407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216436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9750" y="2420938"/>
            <a:ext cx="4038600" cy="4103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0750" y="2420938"/>
            <a:ext cx="4038600" cy="4103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55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909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110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309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69705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16624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768DBA"/>
            </a:gs>
            <a:gs pos="100000">
              <a:srgbClr val="EAEAE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0" y="817563"/>
            <a:ext cx="9144000" cy="0"/>
          </a:xfrm>
          <a:prstGeom prst="line">
            <a:avLst/>
          </a:prstGeom>
          <a:noFill/>
          <a:ln w="12700">
            <a:solidFill>
              <a:srgbClr val="4D4D4D"/>
            </a:solidFill>
            <a:round/>
            <a:headEnd/>
            <a:tailEnd/>
          </a:ln>
          <a:effectLst>
            <a:outerShdw dist="28398" dir="1593903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buFontTx/>
              <a:buNone/>
              <a:defRPr/>
            </a:pPr>
            <a:endParaRPr lang="cs-CZ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052513"/>
            <a:ext cx="8229600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2420938"/>
            <a:ext cx="8229600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8243888" y="6381750"/>
            <a:ext cx="100806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6" r:id="rId3"/>
    <p:sldLayoutId id="2147483705" r:id="rId4"/>
    <p:sldLayoutId id="2147483704" r:id="rId5"/>
    <p:sldLayoutId id="2147483703" r:id="rId6"/>
    <p:sldLayoutId id="2147483702" r:id="rId7"/>
    <p:sldLayoutId id="2147483701" r:id="rId8"/>
    <p:sldLayoutId id="2147483700" r:id="rId9"/>
    <p:sldLayoutId id="2147483699" r:id="rId10"/>
    <p:sldLayoutId id="2147483698" r:id="rId11"/>
  </p:sldLayoutIdLst>
  <p:transition>
    <p:zoom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just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ü"/>
        <a:defRPr sz="2800">
          <a:solidFill>
            <a:schemeClr val="tx1"/>
          </a:solidFill>
          <a:latin typeface="+mn-lt"/>
        </a:defRPr>
      </a:lvl2pPr>
      <a:lvl3pPr marL="1143000" indent="-228600" algn="just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just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fcr.cz/cs/soukromy-sektor" TargetMode="External"/><Relationship Id="rId2" Type="http://schemas.openxmlformats.org/officeDocument/2006/relationships/hyperlink" Target="http://www.mfcr.cz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tomas.trojek@mfcr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2060848"/>
            <a:ext cx="8569325" cy="1470025"/>
          </a:xfrm>
        </p:spPr>
        <p:txBody>
          <a:bodyPr/>
          <a:lstStyle/>
          <a:p>
            <a:r>
              <a:rPr lang="cs-CZ" sz="3200" dirty="0" smtClean="0">
                <a:latin typeface="Arial" charset="0"/>
              </a:rPr>
              <a:t/>
            </a:r>
            <a:br>
              <a:rPr lang="cs-CZ" sz="3200" dirty="0" smtClean="0">
                <a:latin typeface="Arial" charset="0"/>
              </a:rPr>
            </a:br>
            <a:r>
              <a:rPr lang="cs-CZ" sz="3200" dirty="0" smtClean="0">
                <a:latin typeface="Arial" charset="0"/>
              </a:rPr>
              <a:t/>
            </a:r>
            <a:br>
              <a:rPr lang="cs-CZ" sz="3200" dirty="0" smtClean="0">
                <a:latin typeface="Arial" charset="0"/>
              </a:rPr>
            </a:br>
            <a:r>
              <a:rPr lang="cs-CZ" sz="3200" dirty="0" smtClean="0">
                <a:latin typeface="Arial" charset="0"/>
              </a:rPr>
              <a:t/>
            </a:r>
            <a:br>
              <a:rPr lang="cs-CZ" sz="3200" dirty="0" smtClean="0">
                <a:latin typeface="Arial" charset="0"/>
              </a:rPr>
            </a:br>
            <a:r>
              <a:rPr lang="cs-CZ" sz="3200" dirty="0" smtClean="0">
                <a:solidFill>
                  <a:srgbClr val="00B0F0"/>
                </a:solidFill>
                <a:latin typeface="Arial" charset="0"/>
              </a:rPr>
              <a:t>Konzultační den pro krajské úřady</a:t>
            </a:r>
            <a:r>
              <a:rPr lang="cs-CZ" sz="3200" dirty="0" smtClean="0">
                <a:solidFill>
                  <a:srgbClr val="00B0F0"/>
                </a:solidFill>
              </a:rPr>
              <a:t/>
            </a:r>
            <a:br>
              <a:rPr lang="cs-CZ" sz="3200" dirty="0" smtClean="0">
                <a:solidFill>
                  <a:srgbClr val="00B0F0"/>
                </a:solidFill>
              </a:rPr>
            </a:br>
            <a:r>
              <a:rPr lang="cs-CZ" sz="3200" dirty="0" smtClean="0">
                <a:solidFill>
                  <a:srgbClr val="00B0F0"/>
                </a:solidFill>
              </a:rPr>
              <a:t/>
            </a:r>
            <a:br>
              <a:rPr lang="cs-CZ" sz="3200" dirty="0" smtClean="0">
                <a:solidFill>
                  <a:srgbClr val="00B0F0"/>
                </a:solidFill>
              </a:rPr>
            </a:br>
            <a:r>
              <a:rPr lang="cs-CZ" sz="3200" dirty="0" smtClean="0">
                <a:solidFill>
                  <a:srgbClr val="00B0F0"/>
                </a:solidFill>
              </a:rPr>
              <a:t/>
            </a:r>
            <a:br>
              <a:rPr lang="cs-CZ" sz="3200" dirty="0" smtClean="0">
                <a:solidFill>
                  <a:srgbClr val="00B0F0"/>
                </a:solidFill>
              </a:rPr>
            </a:br>
            <a:r>
              <a:rPr lang="cs-CZ" sz="3200" dirty="0" smtClean="0">
                <a:solidFill>
                  <a:srgbClr val="00B0F0"/>
                </a:solidFill>
                <a:latin typeface="Arial" charset="0"/>
              </a:rPr>
              <a:t>Praha, 11. října 2018</a:t>
            </a:r>
            <a:endParaRPr lang="cs-CZ" altLang="cs-CZ" sz="3200" dirty="0" smtClean="0">
              <a:solidFill>
                <a:srgbClr val="00B0F0"/>
              </a:solidFill>
              <a:latin typeface="Arial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284984"/>
            <a:ext cx="6400800" cy="2760216"/>
          </a:xfrm>
        </p:spPr>
        <p:txBody>
          <a:bodyPr/>
          <a:lstStyle/>
          <a:p>
            <a:pPr eaLnBrk="1" hangingPunct="1"/>
            <a:endParaRPr lang="cs-CZ" altLang="cs-CZ" sz="2800" b="1" dirty="0" smtClean="0">
              <a:latin typeface="+mj-lt"/>
            </a:endParaRPr>
          </a:p>
          <a:p>
            <a:pPr eaLnBrk="1" hangingPunct="1"/>
            <a:r>
              <a:rPr lang="cs-CZ" altLang="cs-CZ" sz="2800" b="1" dirty="0" smtClean="0">
                <a:latin typeface="+mj-lt"/>
              </a:rPr>
              <a:t>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1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6" grpId="0"/>
      <p:bldP spid="307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b="1" dirty="0" smtClean="0">
                <a:solidFill>
                  <a:schemeClr val="tx1"/>
                </a:solidFill>
              </a:rPr>
              <a:t> </a:t>
            </a: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Legislativní rámec - Výměr MF č. </a:t>
            </a: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01/2018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798" cy="4391769"/>
          </a:xfrm>
        </p:spPr>
        <p:txBody>
          <a:bodyPr/>
          <a:lstStyle/>
          <a:p>
            <a:r>
              <a:rPr lang="cs-CZ" sz="1800" b="1" dirty="0" smtClean="0"/>
              <a:t> Mléčné výrobky pro žáky</a:t>
            </a:r>
          </a:p>
          <a:p>
            <a:pPr>
              <a:buNone/>
            </a:pPr>
            <a:endParaRPr lang="cs-CZ" sz="1800" b="1" dirty="0" smtClean="0"/>
          </a:p>
          <a:p>
            <a:pPr>
              <a:buNone/>
            </a:pPr>
            <a:r>
              <a:rPr lang="cs-CZ" sz="1800" b="1" dirty="0" smtClean="0"/>
              <a:t>Regulace </a:t>
            </a:r>
            <a:r>
              <a:rPr lang="cs-CZ" sz="1800" b="1" dirty="0" smtClean="0"/>
              <a:t>ochucených </a:t>
            </a:r>
            <a:r>
              <a:rPr lang="cs-CZ" sz="1800" b="1" dirty="0" smtClean="0"/>
              <a:t>výrobků</a:t>
            </a:r>
          </a:p>
          <a:p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Kontrola vyplývá z evropských předpisů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Další možnost působnosti </a:t>
            </a:r>
            <a:r>
              <a:rPr lang="cs-CZ" sz="1800" dirty="0" smtClean="0"/>
              <a:t>i pro kraje v oblasti cenové kontroly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Potřeba informovanosti o kontrolních akcích</a:t>
            </a:r>
          </a:p>
          <a:p>
            <a:pPr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153302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Legislativní rámec - Výměr MF č. </a:t>
            </a: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01/2018</a:t>
            </a:r>
            <a:r>
              <a:rPr lang="cs-CZ" sz="2000" b="1" dirty="0" smtClean="0">
                <a:solidFill>
                  <a:schemeClr val="tx1"/>
                </a:solidFill>
              </a:rPr>
              <a:t/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2000" b="1" dirty="0">
                <a:solidFill>
                  <a:schemeClr val="tx1"/>
                </a:solidFill>
              </a:rPr>
              <a:t/>
            </a:r>
            <a:br>
              <a:rPr lang="cs-CZ" sz="2000" b="1" dirty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>-----------------------------------------------------------------------------------------------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060848"/>
            <a:ext cx="8229798" cy="4391769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sz="1800" b="1" dirty="0" smtClean="0"/>
              <a:t> </a:t>
            </a:r>
            <a:r>
              <a:rPr lang="cs-CZ" sz="2400" u="sng" dirty="0" smtClean="0"/>
              <a:t>Věcně usměrňované ceny</a:t>
            </a:r>
          </a:p>
          <a:p>
            <a:pPr>
              <a:lnSpc>
                <a:spcPct val="90000"/>
              </a:lnSpc>
              <a:buNone/>
            </a:pPr>
            <a:endParaRPr lang="cs-CZ" sz="2400" u="sng" dirty="0" smtClean="0"/>
          </a:p>
          <a:p>
            <a:pPr>
              <a:lnSpc>
                <a:spcPct val="90000"/>
              </a:lnSpc>
              <a:buNone/>
            </a:pPr>
            <a:r>
              <a:rPr lang="cs-CZ" sz="1600" b="1" dirty="0" smtClean="0">
                <a:solidFill>
                  <a:srgbClr val="000000"/>
                </a:solidFill>
                <a:cs typeface="Times New Roman" pitchFamily="18" charset="0"/>
              </a:rPr>
              <a:t>Povrchová voda  odebraná  z vodních toků  a ostatních povrchových vod</a:t>
            </a:r>
            <a:endParaRPr lang="cs-CZ" sz="1600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1200" dirty="0" smtClean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1200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1200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cs-CZ" sz="1600" b="1" dirty="0" smtClean="0">
                <a:solidFill>
                  <a:srgbClr val="000000"/>
                </a:solidFill>
              </a:rPr>
              <a:t>Pitná voda dodávaná odběratelům  </a:t>
            </a:r>
          </a:p>
          <a:p>
            <a:pPr>
              <a:lnSpc>
                <a:spcPct val="90000"/>
              </a:lnSpc>
              <a:buNone/>
            </a:pPr>
            <a:r>
              <a:rPr lang="cs-CZ" sz="1600" b="1" dirty="0" smtClean="0">
                <a:solidFill>
                  <a:srgbClr val="000000"/>
                </a:solidFill>
              </a:rPr>
              <a:t>Pitná voda dodávaná do vodovodní sítě pro veřejnou potřebu jiné osobě, než je odběratel    („voda předaná ”)</a:t>
            </a:r>
          </a:p>
          <a:p>
            <a:pPr>
              <a:lnSpc>
                <a:spcPct val="90000"/>
              </a:lnSpc>
              <a:buNone/>
            </a:pPr>
            <a:r>
              <a:rPr lang="cs-CZ" sz="1600" b="1" dirty="0" smtClean="0">
                <a:solidFill>
                  <a:srgbClr val="000000"/>
                </a:solidFill>
              </a:rPr>
              <a:t>Odpadní voda    odvedená kanalizací nečištěná   a odpadní voda odvedená kanalizací čištěná </a:t>
            </a:r>
          </a:p>
          <a:p>
            <a:pPr>
              <a:lnSpc>
                <a:spcPct val="90000"/>
              </a:lnSpc>
              <a:buNone/>
            </a:pPr>
            <a:r>
              <a:rPr lang="cs-CZ" sz="1600" b="1" dirty="0" smtClean="0">
                <a:solidFill>
                  <a:srgbClr val="000000"/>
                </a:solidFill>
              </a:rPr>
              <a:t>Odpadní voda převzatá do kanalizace    od jiného vodohospodářského subjektu  („převzatá voda odpadní“) </a:t>
            </a:r>
          </a:p>
          <a:p>
            <a:pPr>
              <a:lnSpc>
                <a:spcPct val="90000"/>
              </a:lnSpc>
              <a:buNone/>
            </a:pPr>
            <a:endParaRPr lang="cs-CZ" sz="16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cs-CZ" sz="1600" b="1" dirty="0" smtClean="0">
                <a:solidFill>
                  <a:srgbClr val="FF0000"/>
                </a:solidFill>
              </a:rPr>
              <a:t>Výměr 03/2018 změna pravidel pro rok 2019</a:t>
            </a:r>
          </a:p>
          <a:p>
            <a:pPr marL="0" indent="0">
              <a:buClr>
                <a:srgbClr val="C00000"/>
              </a:buClr>
              <a:buNone/>
            </a:pPr>
            <a:endParaRPr lang="cs-CZ" sz="1600" dirty="0"/>
          </a:p>
          <a:p>
            <a:pPr marL="0" indent="0">
              <a:buClr>
                <a:srgbClr val="C00000"/>
              </a:buClr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76520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Legislativní rámec - Výměr MF č. </a:t>
            </a: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01/2018</a:t>
            </a:r>
            <a:r>
              <a:rPr lang="cs-CZ" sz="2000" b="1" dirty="0" smtClean="0">
                <a:solidFill>
                  <a:schemeClr val="tx1"/>
                </a:solidFill>
              </a:rPr>
              <a:t/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2000" b="1" dirty="0">
                <a:solidFill>
                  <a:schemeClr val="tx1"/>
                </a:solidFill>
              </a:rPr>
              <a:t/>
            </a:r>
            <a:br>
              <a:rPr lang="cs-CZ" sz="2000" b="1" dirty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>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798" cy="4391769"/>
          </a:xfrm>
        </p:spPr>
        <p:txBody>
          <a:bodyPr/>
          <a:lstStyle/>
          <a:p>
            <a:pPr>
              <a:buNone/>
            </a:pPr>
            <a:r>
              <a:rPr lang="cs-CZ" sz="1800" b="1" dirty="0" smtClean="0"/>
              <a:t>Užití železniční infrastruktury celostátních a regionálních drah</a:t>
            </a:r>
          </a:p>
          <a:p>
            <a:pPr marL="0" indent="0">
              <a:buNone/>
            </a:pPr>
            <a:endParaRPr lang="cs-CZ" sz="1800" b="1" dirty="0" smtClean="0"/>
          </a:p>
          <a:p>
            <a:pPr marL="0" indent="0">
              <a:buNone/>
            </a:pPr>
            <a:r>
              <a:rPr lang="cs-CZ" sz="1800" b="1" dirty="0" smtClean="0"/>
              <a:t>Veřejné užití jinak veřejně nepřístupné vlečky</a:t>
            </a:r>
          </a:p>
          <a:p>
            <a:pPr marL="0" indent="0">
              <a:buNone/>
            </a:pPr>
            <a:endParaRPr lang="cs-CZ" sz="1800" b="1" i="1" dirty="0" smtClean="0"/>
          </a:p>
          <a:p>
            <a:pPr marL="0" indent="0">
              <a:buNone/>
            </a:pPr>
            <a:r>
              <a:rPr lang="cs-CZ" sz="1800" b="1" dirty="0" smtClean="0"/>
              <a:t>Užití zařízení služeb pro účely bezprostředně související s provozováním drážní </a:t>
            </a:r>
            <a:r>
              <a:rPr lang="cs-CZ" sz="1800" b="1" dirty="0" smtClean="0"/>
              <a:t>dopravy</a:t>
            </a:r>
          </a:p>
          <a:p>
            <a:pPr marL="0" indent="0">
              <a:buNone/>
            </a:pPr>
            <a:endParaRPr lang="cs-CZ" sz="1800" b="1" i="1" dirty="0"/>
          </a:p>
          <a:p>
            <a:pPr marL="0" indent="0">
              <a:buNone/>
            </a:pPr>
            <a:endParaRPr lang="cs-CZ" sz="1800" b="1" i="1" dirty="0" smtClean="0"/>
          </a:p>
          <a:p>
            <a:pPr marL="0" indent="0">
              <a:buNone/>
            </a:pPr>
            <a:r>
              <a:rPr lang="cs-CZ" sz="1800" b="1" i="1" dirty="0" smtClean="0"/>
              <a:t>V případě předání podnětu ke kontrole </a:t>
            </a:r>
            <a:r>
              <a:rPr lang="cs-CZ" sz="1800" b="1" i="1" dirty="0" smtClean="0">
                <a:sym typeface="Wingdings"/>
              </a:rPr>
              <a:t> ÚPDI</a:t>
            </a:r>
            <a:endParaRPr lang="cs-CZ" sz="1800" i="1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 </a:t>
            </a:r>
            <a:endParaRPr lang="cs-CZ" sz="1800" b="1" i="1" dirty="0"/>
          </a:p>
          <a:p>
            <a:pPr marL="0" indent="0">
              <a:buNone/>
            </a:pPr>
            <a:endParaRPr lang="cs-CZ" sz="1800" i="1" dirty="0"/>
          </a:p>
          <a:p>
            <a:pPr marL="0" indent="0">
              <a:buNone/>
            </a:pPr>
            <a:endParaRPr lang="cs-CZ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1939306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Legislativní rámec - Výměr MF č. </a:t>
            </a: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01/2018 ve znění výměru 02/2018</a:t>
            </a:r>
            <a:r>
              <a:rPr lang="cs-CZ" sz="2000" b="1" dirty="0" smtClean="0">
                <a:solidFill>
                  <a:schemeClr val="tx1"/>
                </a:solidFill>
              </a:rPr>
              <a:t/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2000" b="1" dirty="0">
                <a:solidFill>
                  <a:schemeClr val="tx1"/>
                </a:solidFill>
              </a:rPr>
              <a:t/>
            </a:r>
            <a:br>
              <a:rPr lang="cs-CZ" sz="2000" b="1" dirty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>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798" cy="4391769"/>
          </a:xfrm>
        </p:spPr>
        <p:txBody>
          <a:bodyPr/>
          <a:lstStyle/>
          <a:p>
            <a:pPr>
              <a:buNone/>
            </a:pPr>
            <a:r>
              <a:rPr lang="cs-CZ" sz="1800" b="1" dirty="0" smtClean="0"/>
              <a:t>     Veřejná linková osobní vnitrostátní silniční doprava  a železniční osobní vnitrostátní doprava provozované v rámci integrovaných veřejných služeb podle jiného právního předpisu – z toho jen rozsah a výše poskytovaných slev a bezplatné přepravy</a:t>
            </a:r>
          </a:p>
          <a:p>
            <a:pPr>
              <a:buNone/>
            </a:pPr>
            <a:endParaRPr lang="cs-CZ" sz="1800" b="1" dirty="0" smtClean="0"/>
          </a:p>
          <a:p>
            <a:pPr>
              <a:buNone/>
            </a:pPr>
            <a:r>
              <a:rPr lang="cs-CZ" sz="1800" b="1" dirty="0" smtClean="0"/>
              <a:t>	Doprava osob železniční vnitrostátní (jízdné) kromě dopravy osob železniční  vnitrostátní   provozované v rámci integrovaných veřejných služeb   podle jiného právního předpisu se stanovenými maximálními cenami </a:t>
            </a:r>
            <a:r>
              <a:rPr lang="cs-CZ" sz="1800" b="1" dirty="0"/>
              <a:t>podle části I. oddílu B položky č. </a:t>
            </a:r>
            <a:r>
              <a:rPr lang="cs-CZ" sz="1800" b="1" dirty="0" smtClean="0"/>
              <a:t>2 výměru (tzn. kraji nebo obcemi)</a:t>
            </a:r>
            <a:endParaRPr lang="cs-CZ" sz="1800" b="1" i="1" dirty="0"/>
          </a:p>
          <a:p>
            <a:pPr marL="0" indent="0">
              <a:buNone/>
            </a:pPr>
            <a:endParaRPr lang="cs-CZ" sz="1800" i="1" dirty="0"/>
          </a:p>
          <a:p>
            <a:pPr marL="0" indent="0">
              <a:buNone/>
            </a:pPr>
            <a:endParaRPr lang="cs-CZ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1939306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Legislativní rámec - Výměr MF č. </a:t>
            </a:r>
            <a: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01/2018 ve znění výměru 02/2018</a:t>
            </a:r>
            <a:r>
              <a:rPr lang="cs-CZ" sz="2000" b="1" dirty="0" smtClean="0">
                <a:solidFill>
                  <a:schemeClr val="tx1"/>
                </a:solidFill>
              </a:rPr>
              <a:t/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2000" b="1" dirty="0">
                <a:solidFill>
                  <a:schemeClr val="tx1"/>
                </a:solidFill>
              </a:rPr>
              <a:t/>
            </a:r>
            <a:br>
              <a:rPr lang="cs-CZ" sz="2000" b="1" dirty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>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798" cy="439176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800" b="1" dirty="0" smtClean="0"/>
              <a:t> </a:t>
            </a:r>
            <a:r>
              <a:rPr lang="cs-CZ" sz="1800" dirty="0" smtClean="0"/>
              <a:t> </a:t>
            </a:r>
            <a:r>
              <a:rPr lang="cs-CZ" sz="1800" b="1" dirty="0" smtClean="0"/>
              <a:t>Veřejná vnitrostátní pravidelná autobusová doprava</a:t>
            </a:r>
            <a:r>
              <a:rPr lang="cs-CZ" sz="1800" dirty="0" smtClean="0"/>
              <a:t>  (linková doprava)  kromě městské a  příměstské dopravy podle položky č. 6   a veřejné linkové dopravy vnitrostátní provozované v rámci integrovaných veřejných služeb  podle jiného právního předpisu se stanovenými maximálními cenami </a:t>
            </a:r>
          </a:p>
          <a:p>
            <a:pPr>
              <a:lnSpc>
                <a:spcPct val="80000"/>
              </a:lnSpc>
            </a:pPr>
            <a:endParaRPr lang="cs-CZ" sz="1800" dirty="0"/>
          </a:p>
          <a:p>
            <a:pPr marL="0" indent="0">
              <a:lnSpc>
                <a:spcPct val="80000"/>
              </a:lnSpc>
              <a:buNone/>
            </a:pPr>
            <a:endParaRPr lang="cs-CZ" sz="1800" dirty="0" smtClean="0"/>
          </a:p>
          <a:p>
            <a:pPr>
              <a:lnSpc>
                <a:spcPct val="80000"/>
              </a:lnSpc>
            </a:pPr>
            <a:r>
              <a:rPr lang="cs-CZ" sz="1800" b="1" dirty="0" smtClean="0"/>
              <a:t>Doprava osob městská hromadná   nadále není předmětem regulace ze strany MF – čistě působnost krajů a obcí</a:t>
            </a:r>
            <a:endParaRPr lang="cs-CZ" sz="1800" i="1" dirty="0"/>
          </a:p>
          <a:p>
            <a:pPr marL="0" indent="0">
              <a:buNone/>
            </a:pPr>
            <a:endParaRPr lang="cs-CZ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1939306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Legislativní rámec - Výměr MF č. </a:t>
            </a: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01/2018</a:t>
            </a:r>
            <a:r>
              <a:rPr lang="cs-CZ" sz="2000" b="1" dirty="0" smtClean="0">
                <a:solidFill>
                  <a:schemeClr val="tx1"/>
                </a:solidFill>
              </a:rPr>
              <a:t/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2000" b="1" dirty="0">
                <a:solidFill>
                  <a:schemeClr val="tx1"/>
                </a:solidFill>
              </a:rPr>
              <a:t/>
            </a:r>
            <a:br>
              <a:rPr lang="cs-CZ" sz="2000" b="1" dirty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>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798" cy="4391769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cs-CZ" sz="1800" b="1" dirty="0" smtClean="0"/>
              <a:t> Služby krematorií, z toho jen zpopelnění  zemřelého a ostatků v rakvi,   uložení popele  do  pevně uzavíratelné urny s označením včetně ceny urny, kromě služeb  se stanovenými maximálními cenami podle části I. oddílu B položky č. 7</a:t>
            </a:r>
          </a:p>
          <a:p>
            <a:pPr>
              <a:lnSpc>
                <a:spcPct val="80000"/>
              </a:lnSpc>
              <a:buNone/>
            </a:pPr>
            <a:endParaRPr lang="cs-CZ" sz="1800" b="1" dirty="0" smtClean="0"/>
          </a:p>
          <a:p>
            <a:pPr>
              <a:lnSpc>
                <a:spcPct val="80000"/>
              </a:lnSpc>
              <a:buNone/>
            </a:pPr>
            <a:r>
              <a:rPr lang="cs-CZ" sz="1800" b="1" dirty="0" smtClean="0"/>
              <a:t>   Pronájem obřadních místností pro smuteční obřady, kromě pronájmů se stanovenými maximálními cenami podle části I. oddílu B položky č. 8</a:t>
            </a:r>
          </a:p>
          <a:p>
            <a:pPr>
              <a:buNone/>
            </a:pPr>
            <a:endParaRPr lang="cs-CZ" sz="1800" b="1" i="1" dirty="0" smtClean="0"/>
          </a:p>
          <a:p>
            <a:pPr>
              <a:buNone/>
            </a:pPr>
            <a:endParaRPr lang="cs-CZ" sz="1800" b="1" i="1" dirty="0"/>
          </a:p>
          <a:p>
            <a:pPr>
              <a:buNone/>
            </a:pPr>
            <a:r>
              <a:rPr lang="cs-CZ" sz="1800" b="1" i="1" dirty="0" smtClean="0"/>
              <a:t>Změny pro rok 2019</a:t>
            </a:r>
            <a:endParaRPr lang="cs-CZ" sz="1800" b="1" i="1" dirty="0"/>
          </a:p>
          <a:p>
            <a:pPr marL="0" indent="0">
              <a:buNone/>
            </a:pPr>
            <a:endParaRPr lang="cs-CZ" sz="1800" i="1" dirty="0"/>
          </a:p>
          <a:p>
            <a:pPr marL="0" indent="0">
              <a:buNone/>
            </a:pPr>
            <a:endParaRPr lang="cs-CZ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1939306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Legislativní rámec - Výměr MF č. </a:t>
            </a: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01/2018</a:t>
            </a:r>
            <a:r>
              <a:rPr lang="cs-CZ" sz="2000" b="1" dirty="0" smtClean="0">
                <a:solidFill>
                  <a:schemeClr val="tx1"/>
                </a:solidFill>
              </a:rPr>
              <a:t/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2000" b="1" dirty="0">
                <a:solidFill>
                  <a:schemeClr val="tx1"/>
                </a:solidFill>
              </a:rPr>
              <a:t/>
            </a:r>
            <a:br>
              <a:rPr lang="cs-CZ" sz="2000" b="1" dirty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>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798" cy="4391769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1800" b="1" dirty="0" smtClean="0"/>
              <a:t> Služby hřbitovní   poskytované v souvislosti s pronájmem a užíváním  veřejného pohřebiště13), kromě služeb se stanovenými maximálními cenami podle části I. oddílu B položky č. 10</a:t>
            </a:r>
          </a:p>
          <a:p>
            <a:pPr>
              <a:buFont typeface="Wingdings" pitchFamily="2" charset="2"/>
              <a:buNone/>
            </a:pPr>
            <a:endParaRPr lang="cs-CZ" sz="1800" b="1" dirty="0" smtClean="0"/>
          </a:p>
          <a:p>
            <a:pPr>
              <a:buFont typeface="Wingdings" pitchFamily="2" charset="2"/>
              <a:buNone/>
            </a:pPr>
            <a:r>
              <a:rPr lang="cs-CZ" sz="1800" b="1" dirty="0" smtClean="0"/>
              <a:t>    Pohřební služby, pouze služby spojené s pohřbením, které zajišťuje obec podle   právního předpisu o pohřebnictví</a:t>
            </a:r>
          </a:p>
          <a:p>
            <a:pPr>
              <a:buFont typeface="Wingdings" pitchFamily="2" charset="2"/>
              <a:buNone/>
            </a:pPr>
            <a:endParaRPr lang="cs-CZ" sz="1800" b="1" i="1" dirty="0" smtClean="0"/>
          </a:p>
          <a:p>
            <a:pPr>
              <a:buFont typeface="Wingdings" pitchFamily="2" charset="2"/>
              <a:buNone/>
            </a:pPr>
            <a:r>
              <a:rPr lang="cs-CZ" sz="1800" b="1" i="1" dirty="0" smtClean="0"/>
              <a:t>Vyhláška MMR č. 277/2017 Sb.</a:t>
            </a:r>
            <a:endParaRPr lang="cs-CZ" sz="1800" i="1" dirty="0"/>
          </a:p>
          <a:p>
            <a:pPr marL="0" indent="0">
              <a:buNone/>
            </a:pPr>
            <a:endParaRPr lang="cs-CZ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1939306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Přechodná ustanovení zákona o cenách</a:t>
            </a:r>
            <a:r>
              <a:rPr lang="cs-CZ" sz="2000" b="1" dirty="0">
                <a:solidFill>
                  <a:schemeClr val="tx1"/>
                </a:solidFill>
              </a:rPr>
              <a:t/>
            </a:r>
            <a:br>
              <a:rPr lang="cs-CZ" sz="2000" b="1" dirty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>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798" cy="4391769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sz="1800" b="1" dirty="0" smtClean="0"/>
              <a:t> </a:t>
            </a:r>
            <a:r>
              <a:rPr lang="cs-CZ" sz="1800" dirty="0" smtClean="0"/>
              <a:t>Čl. II. zákona č. 124/2003 Sb.</a:t>
            </a:r>
          </a:p>
          <a:p>
            <a:endParaRPr lang="cs-CZ" sz="1800" dirty="0" smtClean="0"/>
          </a:p>
          <a:p>
            <a:pPr>
              <a:buFont typeface="Wingdings" pitchFamily="2" charset="2"/>
              <a:buNone/>
            </a:pPr>
            <a:r>
              <a:rPr lang="cs-CZ" sz="1800" dirty="0" smtClean="0"/>
              <a:t>	V případech podle § 13 odst. 9 písm. b), c) a j) zákona č. 526/1990 Sb., o cenách, ve znění tohoto zákona, neplatí povinnost označovat výrobky prodejní cenou současně s měrnou cenou nejdéle po dobu 10 let ode dne nabytí účinnosti tohoto zákona.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/>
              <a:t>	T.</a:t>
            </a:r>
            <a:r>
              <a:rPr lang="cs-CZ" sz="1800" dirty="0" err="1" smtClean="0"/>
              <a:t>j</a:t>
            </a:r>
            <a:r>
              <a:rPr lang="cs-CZ" sz="1800" dirty="0" smtClean="0"/>
              <a:t>. od 1. 5. 2014</a:t>
            </a:r>
          </a:p>
          <a:p>
            <a:pPr>
              <a:buFont typeface="Wingdings" pitchFamily="2" charset="2"/>
              <a:buNone/>
            </a:pPr>
            <a:endParaRPr lang="cs-CZ" sz="1800" dirty="0" smtClean="0"/>
          </a:p>
          <a:p>
            <a:pPr>
              <a:buFont typeface="Wingdings" pitchFamily="2" charset="2"/>
              <a:buNone/>
            </a:pPr>
            <a:r>
              <a:rPr lang="cs-CZ" sz="1800" dirty="0" smtClean="0">
                <a:solidFill>
                  <a:srgbClr val="FF0000"/>
                </a:solidFill>
              </a:rPr>
              <a:t>Snaha sdružení obchodních organizací o znovuzavedení výjimky, nutnost vázat na legislativní proces EK.</a:t>
            </a:r>
          </a:p>
          <a:p>
            <a:pPr>
              <a:buNone/>
            </a:pPr>
            <a:endParaRPr lang="cs-CZ" sz="1800" b="1" i="1" dirty="0"/>
          </a:p>
          <a:p>
            <a:pPr marL="0" indent="0">
              <a:buNone/>
            </a:pPr>
            <a:endParaRPr lang="cs-CZ" sz="1800" i="1" dirty="0"/>
          </a:p>
          <a:p>
            <a:pPr marL="0" indent="0">
              <a:buNone/>
            </a:pPr>
            <a:endParaRPr lang="cs-CZ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19393065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000099"/>
                </a:solidFill>
              </a:rPr>
              <a:t> </a:t>
            </a:r>
            <a:r>
              <a:rPr lang="cs-CZ" sz="2400" dirty="0" smtClean="0">
                <a:solidFill>
                  <a:srgbClr val="000099"/>
                </a:solidFill>
              </a:rPr>
              <a:t>Informační zdroje MF</a:t>
            </a:r>
            <a:endParaRPr lang="cs-CZ" sz="2400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798" cy="4391769"/>
          </a:xfrm>
        </p:spPr>
        <p:txBody>
          <a:bodyPr/>
          <a:lstStyle/>
          <a:p>
            <a:pPr>
              <a:buNone/>
            </a:pPr>
            <a:r>
              <a:rPr lang="cs-CZ" sz="1800" b="1" dirty="0" smtClean="0"/>
              <a:t> </a:t>
            </a:r>
            <a:endParaRPr lang="cs-CZ" sz="1800" i="1" dirty="0"/>
          </a:p>
          <a:p>
            <a:r>
              <a:rPr lang="cs-CZ" sz="1800" dirty="0" smtClean="0"/>
              <a:t>Cenový věstník zveřejňovaný na portálu veřejné správy</a:t>
            </a:r>
          </a:p>
          <a:p>
            <a:endParaRPr lang="cs-CZ" sz="1800" dirty="0" smtClean="0"/>
          </a:p>
          <a:p>
            <a:r>
              <a:rPr lang="cs-CZ" sz="1800" dirty="0" smtClean="0"/>
              <a:t>Webové stránky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>
                <a:hlinkClick r:id="rId2"/>
              </a:rPr>
              <a:t>www.</a:t>
            </a:r>
            <a:r>
              <a:rPr lang="cs-CZ" sz="1800" dirty="0" err="1" smtClean="0">
                <a:hlinkClick r:id="rId2"/>
              </a:rPr>
              <a:t>mfcr.cz</a:t>
            </a:r>
            <a:endParaRPr lang="cs-CZ" sz="1800" dirty="0" smtClean="0"/>
          </a:p>
          <a:p>
            <a:r>
              <a:rPr lang="cs-CZ" sz="1800" dirty="0" smtClean="0"/>
              <a:t>- </a:t>
            </a:r>
            <a:r>
              <a:rPr lang="cs-CZ" sz="1800" dirty="0">
                <a:hlinkClick r:id="rId3"/>
              </a:rPr>
              <a:t>Soukromý sektor</a:t>
            </a:r>
            <a:endParaRPr lang="cs-CZ" sz="1800" dirty="0"/>
          </a:p>
          <a:p>
            <a:pPr>
              <a:buFont typeface="Wingdings" pitchFamily="2" charset="2"/>
              <a:buNone/>
            </a:pPr>
            <a:r>
              <a:rPr lang="cs-CZ" sz="1800" dirty="0" smtClean="0"/>
              <a:t>   -- Cenový věstník (.</a:t>
            </a:r>
            <a:r>
              <a:rPr lang="cs-CZ" sz="1800" dirty="0" err="1" smtClean="0"/>
              <a:t>pdf</a:t>
            </a:r>
            <a:r>
              <a:rPr lang="cs-CZ" sz="1800" dirty="0" smtClean="0"/>
              <a:t>) 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/>
              <a:t>    </a:t>
            </a:r>
            <a:r>
              <a:rPr lang="cs-CZ" sz="1200" dirty="0" smtClean="0"/>
              <a:t>(plná znění právních předpisů a rozhodnutí z oblasti cen, vzory)</a:t>
            </a:r>
          </a:p>
          <a:p>
            <a:pPr marL="0" indent="0">
              <a:buNone/>
            </a:pPr>
            <a:endParaRPr lang="cs-CZ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1939306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798" cy="4391769"/>
          </a:xfrm>
        </p:spPr>
        <p:txBody>
          <a:bodyPr/>
          <a:lstStyle/>
          <a:p>
            <a:pPr>
              <a:buNone/>
            </a:pPr>
            <a:r>
              <a:rPr lang="cs-CZ" sz="1800" b="1" dirty="0" smtClean="0"/>
              <a:t> </a:t>
            </a:r>
            <a:r>
              <a:rPr lang="cs-CZ" sz="1800" i="1" dirty="0" smtClean="0"/>
              <a:t> </a:t>
            </a:r>
            <a:endParaRPr lang="cs-CZ" sz="600" dirty="0" smtClean="0"/>
          </a:p>
          <a:p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 			</a:t>
            </a:r>
            <a:r>
              <a:rPr lang="cs-CZ" sz="2800" dirty="0" smtClean="0"/>
              <a:t>Děkuji  za pozornost</a:t>
            </a:r>
            <a:r>
              <a:rPr lang="cs-CZ" sz="2800" dirty="0" smtClean="0"/>
              <a:t>.</a:t>
            </a:r>
          </a:p>
          <a:p>
            <a:pPr>
              <a:buNone/>
            </a:pPr>
            <a:endParaRPr lang="cs-CZ" sz="2800" dirty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i="1" dirty="0" smtClean="0">
                <a:hlinkClick r:id="rId2"/>
              </a:rPr>
              <a:t>tomas.trojek@mfcr.cz</a:t>
            </a:r>
            <a:endParaRPr lang="cs-CZ" sz="2800" i="1" dirty="0" smtClean="0"/>
          </a:p>
          <a:p>
            <a:pPr>
              <a:buNone/>
            </a:pPr>
            <a:r>
              <a:rPr lang="cs-CZ" sz="2800" i="1" dirty="0"/>
              <a:t>t</a:t>
            </a:r>
            <a:r>
              <a:rPr lang="cs-CZ" sz="2800" i="1" dirty="0" smtClean="0"/>
              <a:t>el.: 257 043 268</a:t>
            </a:r>
            <a:endParaRPr lang="cs-CZ" sz="2800" i="1" dirty="0" smtClean="0"/>
          </a:p>
          <a:p>
            <a:pPr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193930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1800" b="1" u="sng" dirty="0" smtClean="0">
                <a:solidFill>
                  <a:schemeClr val="tx1"/>
                </a:solidFill>
              </a:rPr>
              <a:t> Legislativní rámec pro působnost krajů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1800" dirty="0" smtClean="0"/>
              <a:t> </a:t>
            </a:r>
            <a:r>
              <a:rPr lang="cs-CZ" sz="1800" dirty="0" smtClean="0"/>
              <a:t>Zákon č. 265/1991 Sb., o působnosti orgánů ČR, v oblasti cen, ve znění pozdějších předpisů </a:t>
            </a:r>
            <a:r>
              <a:rPr lang="cs-CZ" sz="1800" dirty="0" smtClean="0">
                <a:solidFill>
                  <a:srgbClr val="FF0000"/>
                </a:solidFill>
              </a:rPr>
              <a:t>(novela se nerealizovala)</a:t>
            </a:r>
          </a:p>
          <a:p>
            <a:pPr>
              <a:buNone/>
            </a:pPr>
            <a:r>
              <a:rPr lang="cs-CZ" sz="1800" dirty="0" smtClean="0"/>
              <a:t> </a:t>
            </a:r>
          </a:p>
          <a:p>
            <a:r>
              <a:rPr lang="cs-CZ" sz="1800" dirty="0" smtClean="0"/>
              <a:t>Výměr MF, kterým se vydává seznam zboží s regulovanými cenami </a:t>
            </a:r>
            <a:endParaRPr lang="cs-CZ" sz="1800" u="sng" dirty="0" smtClean="0"/>
          </a:p>
          <a:p>
            <a:pPr marL="0" indent="0">
              <a:lnSpc>
                <a:spcPct val="90000"/>
              </a:lnSpc>
              <a:buNone/>
            </a:pPr>
            <a:endParaRPr lang="cs-CZ" altLang="cs-CZ" sz="1800" dirty="0" smtClean="0"/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1036637"/>
          </a:xfrm>
        </p:spPr>
        <p:txBody>
          <a:bodyPr/>
          <a:lstStyle/>
          <a:p>
            <a:pPr algn="l"/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Působnost krajů</a:t>
            </a:r>
            <a:r>
              <a:rPr lang="cs-CZ" altLang="cs-CZ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altLang="cs-CZ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20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altLang="cs-CZ" sz="20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cs-CZ" sz="2000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4175695"/>
          </a:xfrm>
        </p:spPr>
        <p:txBody>
          <a:bodyPr/>
          <a:lstStyle/>
          <a:p>
            <a:pPr>
              <a:buNone/>
            </a:pPr>
            <a:r>
              <a:rPr lang="cs-CZ" sz="1800" dirty="0" smtClean="0"/>
              <a:t>Zákon č. 265/1991 Sb., o působnosti orgánů České republiky v oblasti cen, ve znění pozdějších předpisů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§ 4 oprávnění krajů stanovit maximální cenu</a:t>
            </a:r>
          </a:p>
          <a:p>
            <a:pPr>
              <a:buNone/>
            </a:pPr>
            <a:r>
              <a:rPr lang="cs-CZ" sz="1800" dirty="0" smtClean="0"/>
              <a:t>     oprávnění krajů provádět cenovou kontrolu, ukládat a vybírat pokuty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§ 4a oprávnění obcí stanovit maximální cenu</a:t>
            </a:r>
          </a:p>
          <a:p>
            <a:pPr>
              <a:buNone/>
            </a:pPr>
            <a:r>
              <a:rPr lang="cs-CZ" sz="1800" dirty="0" smtClean="0"/>
              <a:t>       oprávnění obcí provádět cenovou kontrolu, ukládat a vybírat pokuty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u="sng" dirty="0" smtClean="0"/>
              <a:t>Vztah kraje a obce</a:t>
            </a:r>
          </a:p>
          <a:p>
            <a:pPr>
              <a:buNone/>
            </a:pPr>
            <a:r>
              <a:rPr lang="cs-CZ" sz="1800" dirty="0" smtClean="0"/>
              <a:t>V cenové regulaci  - na území obce platí maximální cena stanovená obcí</a:t>
            </a:r>
          </a:p>
          <a:p>
            <a:pPr>
              <a:buNone/>
            </a:pPr>
            <a:r>
              <a:rPr lang="cs-CZ" sz="1800" dirty="0" smtClean="0"/>
              <a:t>V cenové kontrole – pokuta za porušení obecní regulace je příjmem rozpočtu obce</a:t>
            </a:r>
          </a:p>
          <a:p>
            <a:pPr marL="0" indent="0">
              <a:lnSpc>
                <a:spcPct val="80000"/>
              </a:lnSpc>
              <a:buClr>
                <a:srgbClr val="008000"/>
              </a:buClr>
              <a:buNone/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17149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Legislativní rámec</a:t>
            </a:r>
            <a:b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132856"/>
            <a:ext cx="8157790" cy="4391769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C00000"/>
              </a:buClr>
              <a:buNone/>
              <a:defRPr/>
            </a:pPr>
            <a:r>
              <a:rPr lang="cs-CZ" alt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Kraje a obce regulují pouze něco,</a:t>
            </a:r>
          </a:p>
          <a:p>
            <a:pPr>
              <a:lnSpc>
                <a:spcPct val="80000"/>
              </a:lnSpc>
              <a:buClr>
                <a:srgbClr val="C00000"/>
              </a:buClr>
              <a:buNone/>
              <a:defRPr/>
            </a:pPr>
            <a:r>
              <a:rPr lang="cs-CZ" alt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kontrolovat mohou vše !</a:t>
            </a:r>
          </a:p>
          <a:p>
            <a:pPr>
              <a:lnSpc>
                <a:spcPct val="80000"/>
              </a:lnSpc>
              <a:buClr>
                <a:srgbClr val="C00000"/>
              </a:buClr>
              <a:buNone/>
              <a:defRPr/>
            </a:pPr>
            <a:endParaRPr lang="cs-CZ" alt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Clr>
                <a:srgbClr val="C00000"/>
              </a:buClr>
              <a:buNone/>
              <a:defRPr/>
            </a:pPr>
            <a:r>
              <a:rPr lang="cs-CZ" alt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(tj. všechny regulované položky, včetně věcně usměrňovaných cen či úředně stanovených cen, cenovou evidenci, označování zboží cenami, zneužití postavení)</a:t>
            </a:r>
          </a:p>
          <a:p>
            <a:pPr>
              <a:lnSpc>
                <a:spcPct val="80000"/>
              </a:lnSpc>
              <a:buClr>
                <a:srgbClr val="C00000"/>
              </a:buClr>
              <a:buNone/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475257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036637"/>
          </a:xfrm>
        </p:spPr>
        <p:txBody>
          <a:bodyPr/>
          <a:lstStyle/>
          <a:p>
            <a:pPr algn="l"/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Působnost   krajů (a obcí)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916832"/>
            <a:ext cx="8229600" cy="4319711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sz="1800" b="1" dirty="0" smtClean="0"/>
              <a:t> </a:t>
            </a:r>
            <a:r>
              <a:rPr lang="cs-CZ" sz="1600" dirty="0" smtClean="0">
                <a:cs typeface="Times New Roman" pitchFamily="18" charset="0"/>
              </a:rPr>
              <a:t>Rozsah regulace – výměr MF č. 01/2018</a:t>
            </a:r>
          </a:p>
          <a:p>
            <a:pPr>
              <a:lnSpc>
                <a:spcPct val="90000"/>
              </a:lnSpc>
              <a:buNone/>
            </a:pPr>
            <a:endParaRPr lang="cs-CZ" sz="16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cs-CZ" sz="1600" dirty="0" smtClean="0">
                <a:cs typeface="Times New Roman" pitchFamily="18" charset="0"/>
              </a:rPr>
              <a:t>Forma – nařízení kraje (nebo obce)</a:t>
            </a:r>
          </a:p>
          <a:p>
            <a:pPr>
              <a:lnSpc>
                <a:spcPct val="90000"/>
              </a:lnSpc>
              <a:buNone/>
            </a:pPr>
            <a:endParaRPr lang="cs-CZ" sz="16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cs-CZ" sz="1600" dirty="0" smtClean="0">
                <a:cs typeface="Times New Roman" pitchFamily="18" charset="0"/>
              </a:rPr>
              <a:t>Podmínky - § 1 odst. 6 zákona č. 526/1990 Sb., o cenách, ve znění pozdějších předpisů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1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 smtClean="0">
                <a:solidFill>
                  <a:srgbClr val="0066FF"/>
                </a:solidFill>
              </a:rPr>
              <a:t>„cenové orgány“) mohou regulovat ceny podle tohoto zákona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 smtClean="0">
                <a:solidFill>
                  <a:srgbClr val="0066FF"/>
                </a:solidFill>
              </a:rPr>
              <a:t>a) je-li trh ohrožen účinky omezení hospodářské soutěže,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 smtClean="0">
                <a:solidFill>
                  <a:srgbClr val="0066FF"/>
                </a:solidFill>
              </a:rPr>
              <a:t>b) vyžaduje-li to mimořádná tržní situace,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 smtClean="0">
                <a:solidFill>
                  <a:srgbClr val="0066FF"/>
                </a:solidFill>
              </a:rPr>
              <a:t>c) pro účely odvodu spotřební daně z cigaret podle zvláštního právního předpisu,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 smtClean="0">
                <a:solidFill>
                  <a:srgbClr val="0066FF"/>
                </a:solidFill>
              </a:rPr>
              <a:t>d) vyžadují-li to předpisy Evropských společenství, nebo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 smtClean="0">
                <a:solidFill>
                  <a:srgbClr val="0066FF"/>
                </a:solidFill>
              </a:rPr>
              <a:t>e) vyžaduje-li to veřejný zájem spočívající v udržení vyváženého postavení prodávajícího a kupujícího u zboží zcela nebo zčásti dotovaného z prostředků státního rozpočtu nebo z jiných veřejných rozpočtů.“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 smtClean="0">
                <a:solidFill>
                  <a:srgbClr val="C00000"/>
                </a:solidFill>
              </a:rPr>
              <a:t>Povinnost regulátora vyhodnotit tržní situaci ! Nutnost být schopen obhájit při napadení regulačního zásahu před soudem!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600" i="1" dirty="0" smtClean="0"/>
          </a:p>
          <a:p>
            <a:pPr marL="0" indent="0">
              <a:buNone/>
            </a:pPr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2230638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Legislativní rámec - Výměr MF č. </a:t>
            </a: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01/2018</a:t>
            </a: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132856"/>
            <a:ext cx="8157790" cy="4391769"/>
          </a:xfrm>
        </p:spPr>
        <p:txBody>
          <a:bodyPr/>
          <a:lstStyle/>
          <a:p>
            <a:pPr marL="0" indent="0">
              <a:buNone/>
            </a:pPr>
            <a:r>
              <a:rPr lang="cs-CZ" sz="1800" b="1" dirty="0" smtClean="0"/>
              <a:t> </a:t>
            </a:r>
            <a:endParaRPr lang="cs-CZ" sz="1400" dirty="0" smtClean="0"/>
          </a:p>
          <a:p>
            <a:pPr lvl="1">
              <a:buNone/>
            </a:pPr>
            <a:r>
              <a:rPr lang="cs-CZ" sz="2400" b="1" u="sng" dirty="0" smtClean="0"/>
              <a:t>Maximální ceny stanovené MF</a:t>
            </a:r>
          </a:p>
          <a:p>
            <a:pPr>
              <a:buNone/>
            </a:pPr>
            <a:r>
              <a:rPr lang="cs-CZ" sz="1600" b="1" dirty="0" smtClean="0"/>
              <a:t>  </a:t>
            </a:r>
          </a:p>
          <a:p>
            <a:r>
              <a:rPr lang="cs-CZ" sz="1600" b="1" dirty="0" smtClean="0"/>
              <a:t> Nemovitosti (stavby, byty, nebytové prostory, pozemky a trvalé porosty),  jejichž cena je plně nebo částečně hrazena ze státního  rozpočtu, státního fondu, příspěvkové organizace zřízené organizační složkou státu, státních finančních aktiv nebo z rezervního fondu organizační složky státu </a:t>
            </a:r>
            <a:endParaRPr lang="cs-CZ" sz="1600" dirty="0" smtClean="0"/>
          </a:p>
          <a:p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	Maximální cena je cena zjištěná podle zákona č. 151/1997 Sb., o oceňování majetku a  o změně některých zákonů (zákon o oceňování majetku)</a:t>
            </a:r>
          </a:p>
          <a:p>
            <a:pPr>
              <a:buNone/>
            </a:pPr>
            <a:r>
              <a:rPr lang="cs-CZ" sz="1600" dirty="0" smtClean="0">
                <a:solidFill>
                  <a:srgbClr val="FF0000"/>
                </a:solidFill>
              </a:rPr>
              <a:t>Připravuje se novela zákona o oceňování majetku (nikoliv ještě plánovaný nový zákon) s novým způsobem oceňování.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88433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Avízo změny oceňovacího předpisu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750" y="1988840"/>
            <a:ext cx="8229600" cy="4535785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Návrh novely zákona č. 151/1997 Sb., o oceňovaní majetku.</a:t>
            </a:r>
          </a:p>
          <a:p>
            <a:pPr marL="0" indent="0">
              <a:buNone/>
            </a:pPr>
            <a:r>
              <a:rPr lang="cs-CZ" sz="2400" dirty="0" smtClean="0"/>
              <a:t>Zav</a:t>
            </a:r>
            <a:r>
              <a:rPr lang="cs-CZ" sz="2400" dirty="0"/>
              <a:t>edení nového způsobu </a:t>
            </a:r>
            <a:r>
              <a:rPr lang="cs-CZ" sz="2400" dirty="0" smtClean="0"/>
              <a:t>ocenění:</a:t>
            </a:r>
            <a:endParaRPr lang="cs-CZ" sz="2400" dirty="0"/>
          </a:p>
          <a:p>
            <a:pPr marL="0" indent="0">
              <a:buNone/>
            </a:pPr>
            <a:r>
              <a:rPr lang="cs-CZ" sz="1800" b="1" dirty="0" smtClean="0"/>
              <a:t>V</a:t>
            </a:r>
            <a:r>
              <a:rPr lang="cs-CZ" sz="1800" b="1" dirty="0"/>
              <a:t> případě, kdy nelze určit obvyklou cenu, se majetek a služba oceňují </a:t>
            </a:r>
            <a:r>
              <a:rPr lang="cs-CZ" sz="1800" b="1" dirty="0">
                <a:solidFill>
                  <a:srgbClr val="FF0000"/>
                </a:solidFill>
              </a:rPr>
              <a:t>tržní hodnotou</a:t>
            </a:r>
            <a:r>
              <a:rPr lang="cs-CZ" sz="1800" b="1" dirty="0"/>
              <a:t>. Důvody neurčení obvyklé ceny musejí být v ocenění uvedeny.</a:t>
            </a:r>
            <a:endParaRPr lang="cs-CZ" sz="1800" dirty="0"/>
          </a:p>
          <a:p>
            <a:pPr marL="0" indent="0">
              <a:buNone/>
            </a:pPr>
            <a:r>
              <a:rPr lang="cs-CZ" sz="1800" b="1" dirty="0"/>
              <a:t> </a:t>
            </a:r>
            <a:r>
              <a:rPr lang="cs-CZ" sz="1800" b="1" dirty="0" smtClean="0"/>
              <a:t>Tržní </a:t>
            </a:r>
            <a:r>
              <a:rPr lang="cs-CZ" sz="1800" b="1" dirty="0"/>
              <a:t>hodnotou se pro účely tohoto zákona rozumí odhadovaná částka, za kterou by měly být majetek nebo služba směněny v tuzemsku ke dni</a:t>
            </a:r>
            <a:r>
              <a:rPr lang="cs-CZ" sz="1800" dirty="0"/>
              <a:t> </a:t>
            </a:r>
            <a:r>
              <a:rPr lang="cs-CZ" sz="1800" b="1" dirty="0"/>
              <a:t>ocenění mezi ochotným kupujícím a ochotným prodávajícím, a to v obchodním styku uskutečněném v souladu s principem tržního odstupu, po náležitém marketingu, kdy každá ze stran jednala informovaně, uvážlivě a nikoli v tísni. Principem tržního odstupu se rozumí, že účastníci směny jsou osobami, které mezi sebou nemají žádný vztah a jednají vzájemně </a:t>
            </a:r>
            <a:r>
              <a:rPr lang="cs-CZ" sz="1800" b="1" dirty="0" smtClean="0"/>
              <a:t>nezávisle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18040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Legislativní rámec - Výměr MF č. </a:t>
            </a: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01/2018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798" cy="4391769"/>
          </a:xfrm>
        </p:spPr>
        <p:txBody>
          <a:bodyPr/>
          <a:lstStyle/>
          <a:p>
            <a:r>
              <a:rPr lang="cs-CZ" sz="1800" b="1" dirty="0" smtClean="0"/>
              <a:t> Nájemné z pozemků veřejné infrastruktury, na kterých není provozována podnikatelská činnost a slouží zejména jako  občanské vybavení pro veřejnou správu, soudy, státní zastupitelství, policii, vězeňskou službu,  pro ochranu obyvatelstva,  pro sport,  školy, předškolní a školská zařízení, pro kulturu,  pro zdravotnictví a sociální služby. Maximální ceny platí pouze pro pronájmy ve veřejném zájmu, kdy je nájemné hrazeno ze státního rozpočtu, státního fondu, příspěvkové organizace zřízené organizační složkou státu, státních finančních aktiv nebo z rezervního fondu organizační složky státu, z rozpočtu kraje nebo obce.</a:t>
            </a:r>
          </a:p>
          <a:p>
            <a:endParaRPr lang="cs-CZ" sz="1800" b="1" dirty="0" smtClean="0"/>
          </a:p>
          <a:p>
            <a:r>
              <a:rPr lang="cs-CZ" sz="1800" b="1" dirty="0" smtClean="0"/>
              <a:t>Nájemné z pozemků pro  veřejná pohřebiště.</a:t>
            </a:r>
          </a:p>
          <a:p>
            <a:endParaRPr lang="cs-CZ" sz="1800" b="1" dirty="0" smtClean="0"/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4885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Legislativní rámec - Výměr MF č. </a:t>
            </a: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01/2018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132856"/>
            <a:ext cx="8157790" cy="4391769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 smtClean="0"/>
              <a:t>V rámci stanoveného maximálního nájemného je pronajimatel povinen při sjednávání jeho výše sjednat jeho výši s ohledem na umístění pozemku v obci, jeho vybavení  a další určené podmínky podle § 2 odst. 1 zákona o cenách, v obcích uvedených pod pořadovým číslem 7 rovněž s přihlédnutím k velikosti obce podle počtu obyvatel</a:t>
            </a:r>
            <a:r>
              <a:rPr lang="cs-CZ" sz="2400" b="1" dirty="0" smtClean="0"/>
              <a:t>.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i="1" dirty="0" smtClean="0"/>
              <a:t>Aktualizace maximálních  cen pro rok 2019</a:t>
            </a:r>
            <a:endParaRPr lang="cs-CZ" sz="2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1996980630"/>
      </p:ext>
    </p:extLst>
  </p:cSld>
  <p:clrMapOvr>
    <a:masterClrMapping/>
  </p:clrMapOvr>
</p:sld>
</file>

<file path=ppt/theme/theme1.xml><?xml version="1.0" encoding="utf-8"?>
<a:theme xmlns:a="http://schemas.openxmlformats.org/drawingml/2006/main" name="MF Praha Regulace vodárenství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just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just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MF Praha Regulace vodárenství</Template>
  <TotalTime>4950</TotalTime>
  <Words>982</Words>
  <Application>Microsoft Office PowerPoint</Application>
  <PresentationFormat>Předvádění na obrazovce (4:3)</PresentationFormat>
  <Paragraphs>147</Paragraphs>
  <Slides>19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MF Praha Regulace vodárenství</vt:lpstr>
      <vt:lpstr>   Konzultační den pro krajské úřady   Praha, 11. října 2018</vt:lpstr>
      <vt:lpstr> Legislativní rámec pro působnost krajů</vt:lpstr>
      <vt:lpstr>Působnost krajů  </vt:lpstr>
      <vt:lpstr>Legislativní rámec  </vt:lpstr>
      <vt:lpstr> Působnost   krajů (a obcí)</vt:lpstr>
      <vt:lpstr> Legislativní rámec - Výměr MF č. 01/2018   </vt:lpstr>
      <vt:lpstr>Avízo změny oceňovacího předpisu</vt:lpstr>
      <vt:lpstr> Legislativní rámec - Výměr MF č. 01/2018</vt:lpstr>
      <vt:lpstr> Legislativní rámec - Výměr MF č. 01/2018</vt:lpstr>
      <vt:lpstr> Legislativní rámec - Výměr MF č. 01/2018</vt:lpstr>
      <vt:lpstr>Legislativní rámec - Výměr MF č. 01/2018  -----------------------------------------------------------------------------------------------</vt:lpstr>
      <vt:lpstr>Legislativní rámec - Výměr MF č. 01/2018   </vt:lpstr>
      <vt:lpstr>Legislativní rámec - Výměr MF č. 01/2018 ve znění výměru 02/2018   </vt:lpstr>
      <vt:lpstr>Legislativní rámec - Výměr MF č. 01/2018 ve znění výměru 02/2018   </vt:lpstr>
      <vt:lpstr>Legislativní rámec - Výměr MF č. 01/2018   </vt:lpstr>
      <vt:lpstr>Legislativní rámec - Výměr MF č. 01/2018   </vt:lpstr>
      <vt:lpstr>Přechodná ustanovení zákona o cenách  </vt:lpstr>
      <vt:lpstr>  Informační zdroje MF</vt:lpstr>
      <vt:lpstr> </vt:lpstr>
    </vt:vector>
  </TitlesOfParts>
  <Company>Ministerstvo financí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Cenová regulace v oboru vodovody a kanalizace</dc:title>
  <dc:creator>Janečková Marie Ing.</dc:creator>
  <cp:lastModifiedBy>Trojek Tomáš Ing.</cp:lastModifiedBy>
  <cp:revision>820</cp:revision>
  <cp:lastPrinted>2018-10-11T06:35:37Z</cp:lastPrinted>
  <dcterms:created xsi:type="dcterms:W3CDTF">2015-04-15T09:21:08Z</dcterms:created>
  <dcterms:modified xsi:type="dcterms:W3CDTF">2018-10-11T06:37:13Z</dcterms:modified>
</cp:coreProperties>
</file>