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1" r:id="rId5"/>
    <p:sldId id="265" r:id="rId6"/>
    <p:sldId id="266" r:id="rId7"/>
    <p:sldId id="267" r:id="rId8"/>
    <p:sldId id="268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00"/>
    <a:srgbClr val="FEE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2426CE-D715-4B44-9675-11FB09EDE882}" v="6" dt="2022-03-15T08:39:37.6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73"/>
    <p:restoredTop sz="96327"/>
  </p:normalViewPr>
  <p:slideViewPr>
    <p:cSldViewPr snapToGrid="0" snapToObjects="1">
      <p:cViewPr varScale="1">
        <p:scale>
          <a:sx n="87" d="100"/>
          <a:sy n="87" d="100"/>
        </p:scale>
        <p:origin x="63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imáček Tomáš" userId="9d41dccd-2e98-4a15-a25d-d92fa426e77f" providerId="ADAL" clId="{F12426CE-D715-4B44-9675-11FB09EDE882}"/>
    <pc:docChg chg="undo custSel delSld modSld">
      <pc:chgData name="Zimáček Tomáš" userId="9d41dccd-2e98-4a15-a25d-d92fa426e77f" providerId="ADAL" clId="{F12426CE-D715-4B44-9675-11FB09EDE882}" dt="2022-03-15T09:02:37.970" v="701" actId="5793"/>
      <pc:docMkLst>
        <pc:docMk/>
      </pc:docMkLst>
      <pc:sldChg chg="modSp mod">
        <pc:chgData name="Zimáček Tomáš" userId="9d41dccd-2e98-4a15-a25d-d92fa426e77f" providerId="ADAL" clId="{F12426CE-D715-4B44-9675-11FB09EDE882}" dt="2022-03-15T08:37:30.709" v="44" actId="20577"/>
        <pc:sldMkLst>
          <pc:docMk/>
          <pc:sldMk cId="2134653494" sldId="256"/>
        </pc:sldMkLst>
        <pc:spChg chg="mod">
          <ac:chgData name="Zimáček Tomáš" userId="9d41dccd-2e98-4a15-a25d-d92fa426e77f" providerId="ADAL" clId="{F12426CE-D715-4B44-9675-11FB09EDE882}" dt="2022-03-15T08:37:17.866" v="30" actId="20577"/>
          <ac:spMkLst>
            <pc:docMk/>
            <pc:sldMk cId="2134653494" sldId="256"/>
            <ac:spMk id="2" creationId="{6A464F62-C66D-7747-AE1D-B98617324826}"/>
          </ac:spMkLst>
        </pc:spChg>
        <pc:spChg chg="mod">
          <ac:chgData name="Zimáček Tomáš" userId="9d41dccd-2e98-4a15-a25d-d92fa426e77f" providerId="ADAL" clId="{F12426CE-D715-4B44-9675-11FB09EDE882}" dt="2022-03-15T08:37:30.709" v="44" actId="20577"/>
          <ac:spMkLst>
            <pc:docMk/>
            <pc:sldMk cId="2134653494" sldId="256"/>
            <ac:spMk id="3" creationId="{A470C84C-FA25-4B48-8EA5-40D03BC15649}"/>
          </ac:spMkLst>
        </pc:spChg>
      </pc:sldChg>
      <pc:sldChg chg="modSp mod">
        <pc:chgData name="Zimáček Tomáš" userId="9d41dccd-2e98-4a15-a25d-d92fa426e77f" providerId="ADAL" clId="{F12426CE-D715-4B44-9675-11FB09EDE882}" dt="2022-03-15T08:50:35.697" v="403" actId="5793"/>
        <pc:sldMkLst>
          <pc:docMk/>
          <pc:sldMk cId="1701272261" sldId="257"/>
        </pc:sldMkLst>
        <pc:spChg chg="mod">
          <ac:chgData name="Zimáček Tomáš" userId="9d41dccd-2e98-4a15-a25d-d92fa426e77f" providerId="ADAL" clId="{F12426CE-D715-4B44-9675-11FB09EDE882}" dt="2022-03-15T08:50:35.697" v="403" actId="5793"/>
          <ac:spMkLst>
            <pc:docMk/>
            <pc:sldMk cId="1701272261" sldId="257"/>
            <ac:spMk id="3" creationId="{90AC446F-4CCF-4040-98B5-D629E72C6432}"/>
          </ac:spMkLst>
        </pc:spChg>
        <pc:spChg chg="mod">
          <ac:chgData name="Zimáček Tomáš" userId="9d41dccd-2e98-4a15-a25d-d92fa426e77f" providerId="ADAL" clId="{F12426CE-D715-4B44-9675-11FB09EDE882}" dt="2022-03-15T08:45:52.509" v="203" actId="27636"/>
          <ac:spMkLst>
            <pc:docMk/>
            <pc:sldMk cId="1701272261" sldId="257"/>
            <ac:spMk id="4" creationId="{1B37A1BB-E573-BE45-B73F-5CCF5CD016E5}"/>
          </ac:spMkLst>
        </pc:spChg>
      </pc:sldChg>
      <pc:sldChg chg="modSp mod">
        <pc:chgData name="Zimáček Tomáš" userId="9d41dccd-2e98-4a15-a25d-d92fa426e77f" providerId="ADAL" clId="{F12426CE-D715-4B44-9675-11FB09EDE882}" dt="2022-03-15T08:44:00.906" v="178" actId="27636"/>
        <pc:sldMkLst>
          <pc:docMk/>
          <pc:sldMk cId="2843767333" sldId="258"/>
        </pc:sldMkLst>
        <pc:spChg chg="mod">
          <ac:chgData name="Zimáček Tomáš" userId="9d41dccd-2e98-4a15-a25d-d92fa426e77f" providerId="ADAL" clId="{F12426CE-D715-4B44-9675-11FB09EDE882}" dt="2022-03-15T08:44:00.906" v="178" actId="27636"/>
          <ac:spMkLst>
            <pc:docMk/>
            <pc:sldMk cId="2843767333" sldId="258"/>
            <ac:spMk id="2" creationId="{CBD21DD6-1D19-C646-8A9D-40DF9E8A5024}"/>
          </ac:spMkLst>
        </pc:spChg>
      </pc:sldChg>
      <pc:sldChg chg="modSp mod">
        <pc:chgData name="Zimáček Tomáš" userId="9d41dccd-2e98-4a15-a25d-d92fa426e77f" providerId="ADAL" clId="{F12426CE-D715-4B44-9675-11FB09EDE882}" dt="2022-03-15T08:58:56.718" v="598" actId="948"/>
        <pc:sldMkLst>
          <pc:docMk/>
          <pc:sldMk cId="4193525154" sldId="259"/>
        </pc:sldMkLst>
        <pc:spChg chg="mod">
          <ac:chgData name="Zimáček Tomáš" userId="9d41dccd-2e98-4a15-a25d-d92fa426e77f" providerId="ADAL" clId="{F12426CE-D715-4B44-9675-11FB09EDE882}" dt="2022-03-15T08:58:56.718" v="598" actId="948"/>
          <ac:spMkLst>
            <pc:docMk/>
            <pc:sldMk cId="4193525154" sldId="259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51:00.027" v="437" actId="20577"/>
          <ac:spMkLst>
            <pc:docMk/>
            <pc:sldMk cId="4193525154" sldId="259"/>
            <ac:spMk id="4" creationId="{46D7CB40-7719-2548-8D11-9EEE490D01D8}"/>
          </ac:spMkLst>
        </pc:spChg>
      </pc:sldChg>
      <pc:sldChg chg="modSp del mod">
        <pc:chgData name="Zimáček Tomáš" userId="9d41dccd-2e98-4a15-a25d-d92fa426e77f" providerId="ADAL" clId="{F12426CE-D715-4B44-9675-11FB09EDE882}" dt="2022-03-15T08:46:14.246" v="204" actId="2696"/>
        <pc:sldMkLst>
          <pc:docMk/>
          <pc:sldMk cId="3089584941" sldId="260"/>
        </pc:sldMkLst>
        <pc:spChg chg="mod">
          <ac:chgData name="Zimáček Tomáš" userId="9d41dccd-2e98-4a15-a25d-d92fa426e77f" providerId="ADAL" clId="{F12426CE-D715-4B44-9675-11FB09EDE882}" dt="2022-03-15T08:43:02.962" v="135" actId="14100"/>
          <ac:spMkLst>
            <pc:docMk/>
            <pc:sldMk cId="3089584941" sldId="260"/>
            <ac:spMk id="4" creationId="{8515BD68-5AA6-8E4D-971C-4E130D2645D5}"/>
          </ac:spMkLst>
        </pc:spChg>
      </pc:sldChg>
      <pc:sldChg chg="modSp mod">
        <pc:chgData name="Zimáček Tomáš" userId="9d41dccd-2e98-4a15-a25d-d92fa426e77f" providerId="ADAL" clId="{F12426CE-D715-4B44-9675-11FB09EDE882}" dt="2022-03-15T09:02:37.970" v="701" actId="5793"/>
        <pc:sldMkLst>
          <pc:docMk/>
          <pc:sldMk cId="1308633698" sldId="261"/>
        </pc:sldMkLst>
        <pc:spChg chg="mod">
          <ac:chgData name="Zimáček Tomáš" userId="9d41dccd-2e98-4a15-a25d-d92fa426e77f" providerId="ADAL" clId="{F12426CE-D715-4B44-9675-11FB09EDE882}" dt="2022-03-15T09:02:37.970" v="701" actId="5793"/>
          <ac:spMkLst>
            <pc:docMk/>
            <pc:sldMk cId="1308633698" sldId="261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54:42.066" v="507" actId="20577"/>
          <ac:spMkLst>
            <pc:docMk/>
            <pc:sldMk cId="1308633698" sldId="261"/>
            <ac:spMk id="4" creationId="{46D7CB40-7719-2548-8D11-9EEE490D01D8}"/>
          </ac:spMkLst>
        </pc:spChg>
      </pc:sldChg>
      <pc:sldChg chg="modSp del mod">
        <pc:chgData name="Zimáček Tomáš" userId="9d41dccd-2e98-4a15-a25d-d92fa426e77f" providerId="ADAL" clId="{F12426CE-D715-4B44-9675-11FB09EDE882}" dt="2022-03-15T08:44:15.346" v="179" actId="2696"/>
        <pc:sldMkLst>
          <pc:docMk/>
          <pc:sldMk cId="3174815548" sldId="262"/>
        </pc:sldMkLst>
        <pc:spChg chg="mod">
          <ac:chgData name="Zimáček Tomáš" userId="9d41dccd-2e98-4a15-a25d-d92fa426e77f" providerId="ADAL" clId="{F12426CE-D715-4B44-9675-11FB09EDE882}" dt="2022-03-15T08:38:30.568" v="49" actId="27636"/>
          <ac:spMkLst>
            <pc:docMk/>
            <pc:sldMk cId="3174815548" sldId="262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41:58.286" v="109" actId="20577"/>
          <ac:spMkLst>
            <pc:docMk/>
            <pc:sldMk cId="3174815548" sldId="262"/>
            <ac:spMk id="4" creationId="{46D7CB40-7719-2548-8D11-9EEE490D01D8}"/>
          </ac:spMkLst>
        </pc:spChg>
      </pc:sldChg>
      <pc:sldChg chg="modSp mod">
        <pc:chgData name="Zimáček Tomáš" userId="9d41dccd-2e98-4a15-a25d-d92fa426e77f" providerId="ADAL" clId="{F12426CE-D715-4B44-9675-11FB09EDE882}" dt="2022-03-15T09:02:07.994" v="679" actId="20577"/>
        <pc:sldMkLst>
          <pc:docMk/>
          <pc:sldMk cId="574807206" sldId="265"/>
        </pc:sldMkLst>
        <pc:spChg chg="mod">
          <ac:chgData name="Zimáček Tomáš" userId="9d41dccd-2e98-4a15-a25d-d92fa426e77f" providerId="ADAL" clId="{F12426CE-D715-4B44-9675-11FB09EDE882}" dt="2022-03-15T09:01:42.317" v="639" actId="20577"/>
          <ac:spMkLst>
            <pc:docMk/>
            <pc:sldMk cId="574807206" sldId="265"/>
            <ac:spMk id="2" creationId="{519D5C61-0409-8840-84F5-9858E55C04A9}"/>
          </ac:spMkLst>
        </pc:spChg>
        <pc:spChg chg="mod">
          <ac:chgData name="Zimáček Tomáš" userId="9d41dccd-2e98-4a15-a25d-d92fa426e77f" providerId="ADAL" clId="{F12426CE-D715-4B44-9675-11FB09EDE882}" dt="2022-03-15T09:01:09.569" v="611" actId="20577"/>
          <ac:spMkLst>
            <pc:docMk/>
            <pc:sldMk cId="574807206" sldId="265"/>
            <ac:spMk id="4" creationId="{0BB1690C-AAC7-F342-88F3-6582FEDBB0FE}"/>
          </ac:spMkLst>
        </pc:spChg>
        <pc:graphicFrameChg chg="modGraphic">
          <ac:chgData name="Zimáček Tomáš" userId="9d41dccd-2e98-4a15-a25d-d92fa426e77f" providerId="ADAL" clId="{F12426CE-D715-4B44-9675-11FB09EDE882}" dt="2022-03-15T09:02:07.994" v="679" actId="20577"/>
          <ac:graphicFrameMkLst>
            <pc:docMk/>
            <pc:sldMk cId="574807206" sldId="265"/>
            <ac:graphicFrameMk id="6" creationId="{B816EDED-89AB-1245-99C5-88DB7F51425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6DCAC-CE6C-F34D-BB40-15ED19D929C0}" type="datetimeFigureOut">
              <a:rPr lang="cs-CZ" smtClean="0"/>
              <a:t>14.06.2023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DD35B-1E30-6B4F-BA7A-178A1A8012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58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88479-C83F-D340-AC78-BAEA2E3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8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B8C09E-EFCA-AB4C-BA83-68F103555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E9F0EB4-8389-0C47-86B2-1847372CE2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66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1651C8-0589-0A4E-A648-43E7970689D8}" type="datetime1">
              <a:rPr lang="cs-CZ" smtClean="0"/>
              <a:t>14.06.2023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2E07EA-F260-7549-976E-B5A77B1A6F8B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3017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4A837E-901A-C645-93E3-46FC598A67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660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8EB467B-1B72-0844-8B4A-9B97214D320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98322F3-296F-D94B-BA69-5E3C08C45827}" type="datetime1">
              <a:rPr lang="cs-CZ" smtClean="0"/>
              <a:pPr/>
              <a:t>14.06.2023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414610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A4094-DA60-0047-89AF-3ECD26EBCBC6}" type="datetime1">
              <a:rPr lang="cs-CZ" smtClean="0"/>
              <a:t>14.06.2023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40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144E17-280E-3341-A412-19E1FCCEF808}" type="datetime1">
              <a:rPr lang="cs-CZ" smtClean="0"/>
              <a:t>14.06.2023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F83C6B9-51BF-354A-813E-1E819CCC41A1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59856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85617-9B28-DF47-BAEC-26C747C8C48A}" type="datetime1">
              <a:rPr lang="cs-CZ" smtClean="0"/>
              <a:t>14.06.2023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CF809C9-6CD1-224D-B38B-D9054EF10F1C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7690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9F845A-1646-B040-9BDE-B0949ABAA815}" type="datetime1">
              <a:rPr lang="cs-CZ" smtClean="0"/>
              <a:t>14.06.2023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B4FD313-B4A8-0A46-A50D-B31C9DA87A8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66573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66500E-7FAE-3947-9DAD-FBA5BC7E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0C0A0B-5067-DE47-AFC8-F97D18BD4B1F}" type="datetime1">
              <a:rPr lang="cs-CZ" smtClean="0"/>
              <a:t>14.06.2023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8ACE9A-9F8E-CA4C-B782-EFD36998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00C6D-9313-3E4C-B392-797DCC38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97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8F003-A3D3-034D-9720-A29A641D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C9885-78EF-7E49-B9B7-55A0262D4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B5D9DD-0ECA-C54D-88FB-0C68D8DF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0A157-10E2-3A41-9082-3C345EC0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67CFD3-BCAB-884C-9D47-4C8AA78F6E8C}" type="datetime1">
              <a:rPr lang="cs-CZ" smtClean="0"/>
              <a:t>14.06.2023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4CFB0E-3ED7-644D-9D3C-61F36A5F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B83830-1354-2D43-AE7D-380C4FEA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8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6E36E-C6D9-964D-B45E-DBD89DD4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845132-64BF-844A-8C4F-0A043DE08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262657-9F70-6F44-BA53-3669D8E3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32EC5D-74A5-B64D-AAF7-CD3ACB69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05ACCB-DF1B-A540-A5D2-32650422C0FD}" type="datetime1">
              <a:rPr lang="cs-CZ" smtClean="0"/>
              <a:t>14.06.2023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C7E311-A125-DB47-B7CE-65018DAA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CC73E3-49F8-B845-AD36-F5386031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74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BBF5F4-3DF4-D44B-9838-6CB84E6A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5FD67A-23F8-3A4C-8A09-6F2FFDD2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14E2A-7861-2E4E-AE70-2C50E156B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7EFC59B-10BD-D14D-AB9A-171FF071635D}" type="datetime1">
              <a:rPr lang="cs-CZ" smtClean="0"/>
              <a:pPr/>
              <a:t>14.06.2023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FCBC8-96E6-C244-ACD4-C5CE32D2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C4FB4-DF05-094A-A789-D60084923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5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64F62-C66D-7747-AE1D-B98617324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560" y="465365"/>
            <a:ext cx="10681878" cy="3027135"/>
          </a:xfrm>
        </p:spPr>
        <p:txBody>
          <a:bodyPr anchor="t">
            <a:normAutofit/>
          </a:bodyPr>
          <a:lstStyle/>
          <a:p>
            <a:pPr algn="ctr">
              <a:lnSpc>
                <a:spcPct val="70000"/>
              </a:lnSpc>
            </a:pPr>
            <a:r>
              <a:rPr lang="cs-CZ" sz="8800" b="1" spc="50" dirty="0" smtClean="0">
                <a:latin typeface="+mj-lt"/>
              </a:rPr>
              <a:t/>
            </a:r>
            <a:br>
              <a:rPr lang="cs-CZ" sz="8800" b="1" spc="50" dirty="0" smtClean="0">
                <a:latin typeface="+mj-lt"/>
              </a:rPr>
            </a:br>
            <a:r>
              <a:rPr lang="cs-CZ" sz="8800" b="1" spc="50" dirty="0" smtClean="0">
                <a:latin typeface="+mj-lt"/>
              </a:rPr>
              <a:t>Porada pro pracovníky OŽÚ</a:t>
            </a:r>
            <a:endParaRPr lang="cs-CZ" sz="8800" b="1" spc="50" dirty="0">
              <a:latin typeface="+mj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70C84C-FA25-4B48-8EA5-40D03BC15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60" y="3492500"/>
            <a:ext cx="9144000" cy="1243998"/>
          </a:xfrm>
        </p:spPr>
        <p:txBody>
          <a:bodyPr anchor="t"/>
          <a:lstStyle/>
          <a:p>
            <a:pPr algn="l"/>
            <a:endParaRPr lang="cs-CZ" altLang="cs-CZ" dirty="0" smtClean="0">
              <a:latin typeface="+mj-lt"/>
            </a:endParaRPr>
          </a:p>
          <a:p>
            <a:pPr algn="l"/>
            <a:r>
              <a:rPr lang="cs-CZ" altLang="cs-CZ" dirty="0" smtClean="0">
                <a:latin typeface="+mj-lt"/>
              </a:rPr>
              <a:t>Zlín</a:t>
            </a:r>
            <a:r>
              <a:rPr lang="cs-CZ" altLang="cs-CZ" dirty="0">
                <a:latin typeface="+mj-lt"/>
              </a:rPr>
              <a:t>, </a:t>
            </a:r>
            <a:r>
              <a:rPr lang="cs-CZ" altLang="cs-CZ" dirty="0" smtClean="0">
                <a:latin typeface="+mj-lt"/>
              </a:rPr>
              <a:t>15. června 2023</a:t>
            </a:r>
            <a:endParaRPr lang="cs-CZ" dirty="0">
              <a:latin typeface="+mj-lt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B0ABEF9-ECA7-5A40-B7C6-1FD962DE9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653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DA642-EB25-3A4B-98AD-DC64A9355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450650"/>
            <a:ext cx="3045460" cy="672095"/>
          </a:xfrm>
          <a:solidFill>
            <a:schemeClr val="tx1"/>
          </a:solidFill>
        </p:spPr>
        <p:txBody>
          <a:bodyPr anchor="ctr">
            <a:normAutofit fontScale="90000"/>
          </a:bodyPr>
          <a:lstStyle/>
          <a:p>
            <a:pPr algn="ctr"/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</a:rPr>
              <a:t>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AC446F-4CCF-4040-98B5-D629E72C6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700" y="1469985"/>
            <a:ext cx="11264900" cy="5163869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ts val="1800"/>
              </a:spcBef>
              <a:buAutoNum type="arabicPeriod"/>
            </a:pPr>
            <a:r>
              <a:rPr lang="cs-CZ" dirty="0" smtClean="0"/>
              <a:t>Informace k novele zákona o ochraně spotřebitele </a:t>
            </a:r>
          </a:p>
          <a:p>
            <a:pPr marL="514350" indent="-514350">
              <a:lnSpc>
                <a:spcPct val="100000"/>
              </a:lnSpc>
              <a:spcBef>
                <a:spcPts val="1800"/>
              </a:spcBef>
              <a:buAutoNum type="arabicPeriod"/>
            </a:pPr>
            <a:r>
              <a:rPr lang="cs-CZ" dirty="0" smtClean="0"/>
              <a:t>Aktuální informace KŽÚ</a:t>
            </a:r>
          </a:p>
          <a:p>
            <a:pPr marL="514350" indent="-514350">
              <a:lnSpc>
                <a:spcPct val="100000"/>
              </a:lnSpc>
              <a:spcBef>
                <a:spcPts val="1800"/>
              </a:spcBef>
              <a:buAutoNum type="arabicPeriod"/>
            </a:pPr>
            <a:r>
              <a:rPr lang="cs-CZ" dirty="0" smtClean="0"/>
              <a:t>Informace z celorepublikového školení pro zaměstnance ŽÚ – Seč</a:t>
            </a:r>
          </a:p>
          <a:p>
            <a:pPr marL="514350" indent="-514350">
              <a:lnSpc>
                <a:spcPct val="100000"/>
              </a:lnSpc>
              <a:spcBef>
                <a:spcPts val="1800"/>
              </a:spcBef>
              <a:buAutoNum type="arabicPeriod"/>
            </a:pPr>
            <a:r>
              <a:rPr lang="cs-CZ" dirty="0" smtClean="0"/>
              <a:t>Podjatost</a:t>
            </a:r>
          </a:p>
          <a:p>
            <a:pPr marL="514350" indent="-514350">
              <a:lnSpc>
                <a:spcPct val="100000"/>
              </a:lnSpc>
              <a:spcBef>
                <a:spcPts val="1800"/>
              </a:spcBef>
              <a:buAutoNum type="arabicPeriod"/>
            </a:pPr>
            <a:r>
              <a:rPr lang="cs-CZ" dirty="0" smtClean="0"/>
              <a:t>Zobecnění dotazů na úseku registračních činností</a:t>
            </a:r>
          </a:p>
          <a:p>
            <a:pPr marL="514350" indent="-514350">
              <a:lnSpc>
                <a:spcPct val="100000"/>
              </a:lnSpc>
              <a:spcBef>
                <a:spcPts val="1800"/>
              </a:spcBef>
              <a:buAutoNum type="arabicPeriod"/>
            </a:pPr>
            <a:r>
              <a:rPr lang="cs-CZ" dirty="0" smtClean="0"/>
              <a:t>Diskuze, závěr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9DBC78F-0EBC-B64F-A71B-D88E34741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1272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dirty="0" smtClean="0"/>
              <a:t>Personální změny: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/>
              <a:t>-</a:t>
            </a:r>
            <a:r>
              <a:rPr lang="cs-CZ" dirty="0" smtClean="0"/>
              <a:t> Ing. Štekl na novém místě „Pohřebnictví, válečné hroby“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 smtClean="0"/>
              <a:t>- od 1.9.2023 nová kolegyně na úseku kontroly na dobu určitou</a:t>
            </a:r>
          </a:p>
          <a:p>
            <a:pPr marL="0" indent="0">
              <a:lnSpc>
                <a:spcPct val="120000"/>
              </a:lnSpc>
              <a:buNone/>
            </a:pPr>
            <a:endParaRPr lang="cs-CZ" dirty="0" smtClean="0"/>
          </a:p>
          <a:p>
            <a:pPr marL="0" indent="0">
              <a:lnSpc>
                <a:spcPct val="120000"/>
              </a:lnSpc>
              <a:buNone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/>
          </a:bodyPr>
          <a:lstStyle/>
          <a:p>
            <a:r>
              <a:rPr lang="cs-CZ" dirty="0"/>
              <a:t>2</a:t>
            </a:r>
            <a:r>
              <a:rPr lang="cs-CZ" dirty="0" smtClean="0"/>
              <a:t>. Aktuální informace KŽÚ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3525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209126"/>
            <a:ext cx="11264900" cy="1114590"/>
          </a:xfrm>
        </p:spPr>
        <p:txBody>
          <a:bodyPr>
            <a:normAutofit fontScale="90000"/>
          </a:bodyPr>
          <a:lstStyle/>
          <a:p>
            <a:r>
              <a:rPr lang="cs-CZ" dirty="0"/>
              <a:t>3</a:t>
            </a:r>
            <a:r>
              <a:rPr lang="cs-CZ" dirty="0" smtClean="0"/>
              <a:t>. Informace z celorepublikového školení zaměstnanců ŽÚ - Seč</a:t>
            </a:r>
            <a:endParaRPr lang="cs-CZ" dirty="0"/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521092"/>
            <a:ext cx="11264900" cy="4600272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b="1" dirty="0" smtClean="0"/>
              <a:t>Jaro 2023: </a:t>
            </a:r>
          </a:p>
          <a:p>
            <a:pPr>
              <a:lnSpc>
                <a:spcPct val="100000"/>
              </a:lnSpc>
            </a:pPr>
            <a:r>
              <a:rPr lang="cs-CZ" b="1" dirty="0" smtClean="0"/>
              <a:t>Informace k novele zákona o ochraně spotřebitele a její dopad na kontrolní činnost ŽÚ              </a:t>
            </a:r>
            <a:r>
              <a:rPr lang="cs-CZ" b="1" dirty="0" smtClean="0">
                <a:solidFill>
                  <a:srgbClr val="0070C0"/>
                </a:solidFill>
              </a:rPr>
              <a:t>Mgr. Havíř, 15.6.2023</a:t>
            </a:r>
          </a:p>
          <a:p>
            <a:pPr>
              <a:lnSpc>
                <a:spcPct val="100000"/>
              </a:lnSpc>
            </a:pPr>
            <a:r>
              <a:rPr lang="cs-CZ" b="1" dirty="0" smtClean="0"/>
              <a:t>Vybraná problematika k činnosti RZ           </a:t>
            </a:r>
            <a:r>
              <a:rPr lang="cs-CZ" b="1" dirty="0" smtClean="0">
                <a:solidFill>
                  <a:srgbClr val="0070C0"/>
                </a:solidFill>
              </a:rPr>
              <a:t>Ing. </a:t>
            </a:r>
            <a:r>
              <a:rPr lang="cs-CZ" b="1" dirty="0" err="1" smtClean="0">
                <a:solidFill>
                  <a:srgbClr val="0070C0"/>
                </a:solidFill>
              </a:rPr>
              <a:t>Rakouš</a:t>
            </a:r>
            <a:r>
              <a:rPr lang="cs-CZ" b="1" dirty="0" smtClean="0">
                <a:solidFill>
                  <a:srgbClr val="0070C0"/>
                </a:solidFill>
              </a:rPr>
              <a:t>, </a:t>
            </a:r>
            <a:r>
              <a:rPr lang="cs-CZ" b="1" dirty="0" smtClean="0">
                <a:solidFill>
                  <a:srgbClr val="0070C0"/>
                </a:solidFill>
              </a:rPr>
              <a:t>v jednání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OSSZ </a:t>
            </a:r>
            <a:r>
              <a:rPr lang="cs-CZ" dirty="0" smtClean="0"/>
              <a:t>- prezentace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Problematika kybernetické bezpečnosti a vliv umělé inteligence na trh práce a fungování živností</a:t>
            </a:r>
          </a:p>
          <a:p>
            <a:pPr>
              <a:lnSpc>
                <a:spcPct val="100000"/>
              </a:lnSpc>
            </a:pPr>
            <a:r>
              <a:rPr lang="cs-CZ" b="1" dirty="0" smtClean="0"/>
              <a:t>Vybraná judikatura NSS </a:t>
            </a:r>
          </a:p>
          <a:p>
            <a:pPr>
              <a:lnSpc>
                <a:spcPct val="100000"/>
              </a:lnSpc>
            </a:pPr>
            <a:r>
              <a:rPr lang="cs-CZ" b="1" dirty="0" smtClean="0"/>
              <a:t>Aktuality z oblasti ŽP</a:t>
            </a:r>
          </a:p>
          <a:p>
            <a:pPr>
              <a:lnSpc>
                <a:spcPct val="100000"/>
              </a:lnSpc>
            </a:pPr>
            <a:r>
              <a:rPr lang="cs-CZ" b="1" dirty="0" smtClean="0"/>
              <a:t>IS RŽP            </a:t>
            </a:r>
            <a:r>
              <a:rPr lang="cs-CZ" b="1" dirty="0" smtClean="0">
                <a:solidFill>
                  <a:srgbClr val="0070C0"/>
                </a:solidFill>
              </a:rPr>
              <a:t>Ing. Drahoš, 6.4.2023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5" name="Šipka doprava 4"/>
          <p:cNvSpPr/>
          <p:nvPr/>
        </p:nvSpPr>
        <p:spPr>
          <a:xfrm>
            <a:off x="4273062" y="2475035"/>
            <a:ext cx="694592" cy="1318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6541477" y="3006968"/>
            <a:ext cx="597877" cy="1318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1995854" y="5741879"/>
            <a:ext cx="650631" cy="1396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633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519D5C61-0409-8840-84F5-9858E55C04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K přestupkům obecně: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cs-CZ" dirty="0" smtClean="0"/>
              <a:t>2As 71/2022-34  </a:t>
            </a:r>
            <a:r>
              <a:rPr lang="cs-CZ" sz="2400" dirty="0" smtClean="0"/>
              <a:t>- k zahlazení, k zohlednění historických přestupků (před více </a:t>
            </a:r>
            <a:r>
              <a:rPr lang="cs-CZ" sz="2400" dirty="0" smtClean="0"/>
              <a:t>než </a:t>
            </a:r>
            <a:r>
              <a:rPr lang="cs-CZ" sz="2400" dirty="0" smtClean="0"/>
              <a:t>3 </a:t>
            </a:r>
            <a:r>
              <a:rPr lang="cs-CZ" sz="2400" dirty="0" smtClean="0"/>
              <a:t>				lety</a:t>
            </a:r>
            <a:r>
              <a:rPr lang="cs-CZ" sz="2400" dirty="0" smtClean="0"/>
              <a:t>) - přihlédnout k nim ve vztahu k osobě pachatele</a:t>
            </a:r>
            <a:endParaRPr lang="cs-CZ" sz="2400" dirty="0"/>
          </a:p>
          <a:p>
            <a:pPr marL="0" indent="0" algn="just">
              <a:lnSpc>
                <a:spcPct val="110000"/>
              </a:lnSpc>
              <a:buNone/>
            </a:pPr>
            <a:r>
              <a:rPr lang="cs-CZ" dirty="0" smtClean="0"/>
              <a:t>47A 8/2022-33 </a:t>
            </a:r>
            <a:r>
              <a:rPr lang="cs-CZ" dirty="0" smtClean="0"/>
              <a:t>z </a:t>
            </a:r>
            <a:r>
              <a:rPr lang="cs-CZ" dirty="0" smtClean="0"/>
              <a:t>26.9.2022 a 8As 295/2021-35 z 24.4.2023 </a:t>
            </a:r>
            <a:r>
              <a:rPr lang="cs-CZ" sz="2400" dirty="0" smtClean="0"/>
              <a:t>– k </a:t>
            </a:r>
            <a:r>
              <a:rPr lang="cs-CZ" sz="2400" dirty="0" smtClean="0"/>
              <a:t>přerušení 				promlčecí </a:t>
            </a:r>
            <a:r>
              <a:rPr lang="cs-CZ" sz="2400" dirty="0" smtClean="0"/>
              <a:t>doby </a:t>
            </a:r>
            <a:r>
              <a:rPr lang="cs-CZ" sz="2400" dirty="0" smtClean="0"/>
              <a:t>nezákonným příkazem</a:t>
            </a:r>
            <a:endParaRPr lang="cs-CZ" sz="2400" dirty="0" smtClean="0"/>
          </a:p>
          <a:p>
            <a:pPr marL="0" indent="0" algn="just">
              <a:lnSpc>
                <a:spcPct val="110000"/>
              </a:lnSpc>
              <a:buNone/>
            </a:pPr>
            <a:r>
              <a:rPr lang="cs-CZ" dirty="0" smtClean="0"/>
              <a:t>4As 67/2023-27 z 5.4.2023 </a:t>
            </a:r>
            <a:r>
              <a:rPr lang="cs-CZ" sz="2400" dirty="0" smtClean="0"/>
              <a:t>– k přerušení promlčecí doby v řízení zahájeném 			</a:t>
            </a:r>
            <a:r>
              <a:rPr lang="cs-CZ" sz="2400" dirty="0" smtClean="0"/>
              <a:t>	později </a:t>
            </a:r>
            <a:r>
              <a:rPr lang="cs-CZ" sz="2400" dirty="0" smtClean="0"/>
              <a:t>vyloučeným orgánem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cs-CZ" dirty="0" smtClean="0"/>
              <a:t>1As 80/2020-36 ze 17.6.2020 </a:t>
            </a:r>
            <a:r>
              <a:rPr lang="cs-CZ" sz="2400" dirty="0" smtClean="0"/>
              <a:t>– ke kritériím pro uložení trestu, nevěnovat se </a:t>
            </a:r>
            <a:r>
              <a:rPr lang="cs-CZ" sz="2400" dirty="0" smtClean="0"/>
              <a:t>úplně 				všem; </a:t>
            </a:r>
            <a:endParaRPr lang="cs-CZ" sz="2400" dirty="0" smtClean="0"/>
          </a:p>
          <a:p>
            <a:pPr marL="0" indent="0" algn="just">
              <a:lnSpc>
                <a:spcPct val="110000"/>
              </a:lnSpc>
              <a:buNone/>
            </a:pPr>
            <a:r>
              <a:rPr lang="cs-CZ" dirty="0" smtClean="0"/>
              <a:t>6As </a:t>
            </a:r>
            <a:r>
              <a:rPr lang="cs-CZ" dirty="0" smtClean="0"/>
              <a:t>100/2015-37 z 11.8.2015 </a:t>
            </a:r>
            <a:r>
              <a:rPr lang="cs-CZ" sz="2400" dirty="0" smtClean="0"/>
              <a:t>– pozdější datum na plné moci nemá vliv na </a:t>
            </a:r>
            <a:r>
              <a:rPr lang="cs-CZ" sz="2400" dirty="0" smtClean="0"/>
              <a:t>její 				platnost</a:t>
            </a:r>
            <a:r>
              <a:rPr lang="cs-CZ" sz="2400" dirty="0" smtClean="0"/>
              <a:t>, důležité je </a:t>
            </a:r>
            <a:r>
              <a:rPr lang="cs-CZ" sz="2400" dirty="0" smtClean="0"/>
              <a:t>konání</a:t>
            </a: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2D5CD1-C030-CB4F-BC30-A6C5FA53D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B1690C-AAC7-F342-88F3-6582FEDBB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Vybraná judikatura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4807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dirty="0" smtClean="0"/>
              <a:t>K živnostenské agendě: 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cs-CZ" kern="800" spc="-60" dirty="0"/>
              <a:t>52A 3/2022-36 ze dne 22.12.2022 </a:t>
            </a:r>
            <a:r>
              <a:rPr lang="cs-CZ" kern="800" spc="-60" dirty="0" smtClean="0"/>
              <a:t>+ </a:t>
            </a:r>
            <a:r>
              <a:rPr lang="cs-CZ" b="1" kern="800" spc="-60" dirty="0" smtClean="0"/>
              <a:t>4As </a:t>
            </a:r>
            <a:r>
              <a:rPr lang="cs-CZ" b="1" kern="800" spc="-60" dirty="0"/>
              <a:t>14/2023-36 </a:t>
            </a:r>
            <a:r>
              <a:rPr lang="cs-CZ" kern="800" spc="-60" dirty="0"/>
              <a:t>ze dne </a:t>
            </a:r>
            <a:r>
              <a:rPr lang="cs-CZ" kern="800" spc="-60" dirty="0" smtClean="0"/>
              <a:t>15.5.2023 			</a:t>
            </a:r>
            <a:r>
              <a:rPr lang="cs-CZ" dirty="0" smtClean="0"/>
              <a:t>- </a:t>
            </a:r>
            <a:r>
              <a:rPr lang="cs-CZ" sz="2400" dirty="0" smtClean="0"/>
              <a:t>řádné </a:t>
            </a:r>
            <a:r>
              <a:rPr lang="cs-CZ" sz="2400" dirty="0" smtClean="0"/>
              <a:t>označení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sídla</a:t>
            </a:r>
            <a:r>
              <a:rPr lang="cs-CZ" sz="2400" dirty="0" smtClean="0"/>
              <a:t> (</a:t>
            </a:r>
            <a:r>
              <a:rPr lang="cs-CZ" sz="2400" i="1" dirty="0" smtClean="0"/>
              <a:t>1 parametr: viditelnost</a:t>
            </a:r>
            <a:r>
              <a:rPr lang="cs-CZ" sz="2400" dirty="0" smtClean="0"/>
              <a:t>)</a:t>
            </a:r>
          </a:p>
          <a:p>
            <a:pPr algn="just">
              <a:lnSpc>
                <a:spcPct val="100000"/>
              </a:lnSpc>
            </a:pPr>
            <a:r>
              <a:rPr lang="cs-CZ" spc="-80" dirty="0" smtClean="0"/>
              <a:t>1As 74/2010-59 z 9.9.2010 </a:t>
            </a:r>
            <a:r>
              <a:rPr lang="cs-CZ" dirty="0" smtClean="0"/>
              <a:t>- </a:t>
            </a:r>
            <a:r>
              <a:rPr lang="cs-CZ" sz="2400" dirty="0" smtClean="0"/>
              <a:t>řádné </a:t>
            </a:r>
            <a:r>
              <a:rPr lang="cs-CZ" sz="2400" dirty="0"/>
              <a:t>označení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provozovny</a:t>
            </a:r>
            <a:r>
              <a:rPr lang="cs-CZ" sz="2400" dirty="0" smtClean="0"/>
              <a:t> (</a:t>
            </a:r>
            <a:r>
              <a:rPr lang="cs-CZ" sz="2400" i="1" dirty="0" smtClean="0"/>
              <a:t>3 parametry</a:t>
            </a:r>
            <a:r>
              <a:rPr lang="cs-CZ" sz="2400" dirty="0" smtClean="0"/>
              <a:t>: 				</a:t>
            </a:r>
            <a:r>
              <a:rPr lang="cs-CZ" sz="2400" i="1" dirty="0" smtClean="0"/>
              <a:t>trvalost, viditelnost a provedení zvenčí = exteriér budovy</a:t>
            </a:r>
            <a:r>
              <a:rPr lang="cs-CZ" sz="2400" dirty="0" smtClean="0"/>
              <a:t>)</a:t>
            </a:r>
          </a:p>
          <a:p>
            <a:pPr algn="just">
              <a:lnSpc>
                <a:spcPct val="100000"/>
              </a:lnSpc>
            </a:pPr>
            <a:endParaRPr lang="cs-CZ" sz="2400" dirty="0" smtClean="0"/>
          </a:p>
          <a:p>
            <a:pPr algn="just">
              <a:lnSpc>
                <a:spcPct val="100000"/>
              </a:lnSpc>
            </a:pPr>
            <a:r>
              <a:rPr lang="cs-CZ" spc="-80" dirty="0"/>
              <a:t>30A 92/2022-52 z 15.3.2023 </a:t>
            </a:r>
            <a:r>
              <a:rPr lang="cs-CZ" sz="2400" dirty="0" smtClean="0"/>
              <a:t>– neoprávněné podnikání – revize spalinových 				cest</a:t>
            </a:r>
            <a:endParaRPr lang="cs-CZ" sz="24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2005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(chystané) novely: </a:t>
            </a:r>
          </a:p>
          <a:p>
            <a:pPr lvl="1" algn="just">
              <a:lnSpc>
                <a:spcPct val="100000"/>
              </a:lnSpc>
            </a:pPr>
            <a:r>
              <a:rPr lang="cs-CZ" dirty="0"/>
              <a:t>z</a:t>
            </a:r>
            <a:r>
              <a:rPr lang="cs-CZ" dirty="0" smtClean="0"/>
              <a:t>ákon o veřejných dražbách - </a:t>
            </a:r>
            <a:r>
              <a:rPr lang="cs-CZ" sz="2000" dirty="0" smtClean="0"/>
              <a:t>vázaná (dobrovolné) a koncese (nucená)</a:t>
            </a:r>
          </a:p>
          <a:p>
            <a:pPr lvl="1" algn="just">
              <a:lnSpc>
                <a:spcPct val="100000"/>
              </a:lnSpc>
            </a:pPr>
            <a:r>
              <a:rPr lang="cs-CZ" dirty="0"/>
              <a:t>z</a:t>
            </a:r>
            <a:r>
              <a:rPr lang="cs-CZ" dirty="0" smtClean="0"/>
              <a:t>ákon o soukromých bezpečnostních službách – </a:t>
            </a:r>
            <a:r>
              <a:rPr lang="cs-CZ" sz="2000" dirty="0" smtClean="0"/>
              <a:t>připomínkové řízení</a:t>
            </a:r>
          </a:p>
          <a:p>
            <a:pPr lvl="1" algn="just">
              <a:lnSpc>
                <a:spcPct val="100000"/>
              </a:lnSpc>
            </a:pPr>
            <a:r>
              <a:rPr lang="cs-CZ" dirty="0"/>
              <a:t>z</a:t>
            </a:r>
            <a:r>
              <a:rPr lang="cs-CZ" dirty="0" smtClean="0"/>
              <a:t>ákon o lobbování – </a:t>
            </a:r>
            <a:r>
              <a:rPr lang="cs-CZ" sz="2000" dirty="0" smtClean="0"/>
              <a:t>vyloučení činnosti lobbistů z režimu ŽZ</a:t>
            </a:r>
          </a:p>
          <a:p>
            <a:pPr lvl="1" algn="just">
              <a:lnSpc>
                <a:spcPct val="100000"/>
              </a:lnSpc>
            </a:pPr>
            <a:r>
              <a:rPr lang="cs-CZ" dirty="0"/>
              <a:t>n</a:t>
            </a:r>
            <a:r>
              <a:rPr lang="cs-CZ" dirty="0" smtClean="0"/>
              <a:t>ovela zákona o ochraně spotřebitele - § 24b</a:t>
            </a:r>
          </a:p>
          <a:p>
            <a:pPr lvl="1" algn="just">
              <a:lnSpc>
                <a:spcPct val="100000"/>
              </a:lnSpc>
            </a:pPr>
            <a:r>
              <a:rPr lang="cs-CZ" dirty="0" smtClean="0"/>
              <a:t>sdílené ubytování – </a:t>
            </a:r>
            <a:r>
              <a:rPr lang="cs-CZ" sz="2000" dirty="0" smtClean="0"/>
              <a:t>projednáváno Radou EU – harmonizace a zefektivnění rámce pro 			vytváření a sdílení údajů o krátkodobých pronájmech v EU       MMR chystá 			novelu z. č. 159/1999 Sb. – portál </a:t>
            </a:r>
            <a:r>
              <a:rPr lang="cs-CZ" sz="2000" dirty="0" err="1" smtClean="0"/>
              <a:t>eTurista</a:t>
            </a:r>
            <a:r>
              <a:rPr lang="cs-CZ" sz="2000" dirty="0" smtClean="0"/>
              <a:t> (nové povinnosti – provozovna)</a:t>
            </a:r>
          </a:p>
          <a:p>
            <a:pPr lvl="1" algn="just">
              <a:lnSpc>
                <a:spcPct val="100000"/>
              </a:lnSpc>
            </a:pPr>
            <a:r>
              <a:rPr lang="cs-CZ" dirty="0"/>
              <a:t>n</a:t>
            </a:r>
            <a:r>
              <a:rPr lang="cs-CZ" dirty="0" smtClean="0"/>
              <a:t>ovela zákona o návykových látkách </a:t>
            </a:r>
            <a:r>
              <a:rPr lang="cs-CZ" sz="2000" dirty="0" smtClean="0"/>
              <a:t>– problematika </a:t>
            </a:r>
            <a:r>
              <a:rPr lang="cs-CZ" sz="2000" dirty="0" err="1" smtClean="0"/>
              <a:t>psychomodulačních</a:t>
            </a:r>
            <a:r>
              <a:rPr lang="cs-CZ" sz="2000" dirty="0" smtClean="0"/>
              <a:t> látek (nové 		kontrolní povinnosti pro OŽÚ)</a:t>
            </a:r>
          </a:p>
          <a:p>
            <a:pPr lvl="1" algn="just"/>
            <a:endParaRPr lang="cs-CZ" sz="20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Aktuality ze Seče</a:t>
            </a:r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8956903" y="4114799"/>
            <a:ext cx="364426" cy="1406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9599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/>
              <a:t>r</a:t>
            </a:r>
            <a:r>
              <a:rPr lang="cs-CZ" dirty="0" smtClean="0"/>
              <a:t>ušení živnostenského oprávnění pro ztrátu bezúhonnosti člena statutárního orgánu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</a:t>
            </a:r>
            <a:r>
              <a:rPr lang="cs-CZ" dirty="0" smtClean="0"/>
              <a:t> dle zákona o realitním zprostředkování – </a:t>
            </a:r>
            <a:r>
              <a:rPr lang="cs-CZ" b="1" dirty="0" smtClean="0"/>
              <a:t>dle § 20 odst. 4 zákona č. 39/2020 Sb., o realitním zprostředkování</a:t>
            </a:r>
          </a:p>
          <a:p>
            <a:pPr>
              <a:lnSpc>
                <a:spcPct val="120000"/>
              </a:lnSpc>
            </a:pPr>
            <a:endParaRPr lang="cs-CZ" b="1" dirty="0" smtClean="0"/>
          </a:p>
          <a:p>
            <a:pPr>
              <a:lnSpc>
                <a:spcPct val="120000"/>
              </a:lnSpc>
            </a:pPr>
            <a:r>
              <a:rPr lang="cs-CZ" dirty="0"/>
              <a:t>u</a:t>
            </a:r>
            <a:r>
              <a:rPr lang="cs-CZ" dirty="0" smtClean="0"/>
              <a:t>pozornění na </a:t>
            </a:r>
            <a:r>
              <a:rPr lang="cs-CZ" dirty="0" err="1" smtClean="0"/>
              <a:t>NEpředávání</a:t>
            </a:r>
            <a:r>
              <a:rPr lang="cs-CZ" dirty="0" smtClean="0"/>
              <a:t> údajů z JRF na </a:t>
            </a:r>
            <a:r>
              <a:rPr lang="cs-CZ" dirty="0"/>
              <a:t>Ú</a:t>
            </a:r>
            <a:r>
              <a:rPr lang="cs-CZ" dirty="0" smtClean="0"/>
              <a:t>řad Práce. ÚP je nepřebírá – chyba na straně MPSV. Přesto údaje posílat. </a:t>
            </a:r>
          </a:p>
          <a:p>
            <a:pPr>
              <a:lnSpc>
                <a:spcPct val="120000"/>
              </a:lnSpc>
            </a:pPr>
            <a:endParaRPr lang="cs-CZ" dirty="0" smtClean="0"/>
          </a:p>
          <a:p>
            <a:pPr>
              <a:lnSpc>
                <a:spcPct val="120000"/>
              </a:lnSpc>
            </a:pPr>
            <a:r>
              <a:rPr lang="cs-CZ" dirty="0"/>
              <a:t>l</a:t>
            </a:r>
            <a:r>
              <a:rPr lang="cs-CZ" dirty="0" smtClean="0"/>
              <a:t>ex Ukrajina – </a:t>
            </a:r>
            <a:r>
              <a:rPr lang="cs-CZ" sz="2200" dirty="0" smtClean="0"/>
              <a:t>nové kódy na vízovém štítku: </a:t>
            </a:r>
            <a:r>
              <a:rPr lang="cs-CZ" dirty="0" smtClean="0"/>
              <a:t>D/DO/867, D/DO/868, D/DO/869 </a:t>
            </a:r>
          </a:p>
          <a:p>
            <a:pPr>
              <a:lnSpc>
                <a:spcPct val="120000"/>
              </a:lnSpc>
            </a:pPr>
            <a:endParaRPr lang="cs-CZ" dirty="0" smtClean="0"/>
          </a:p>
          <a:p>
            <a:pPr algn="just">
              <a:lnSpc>
                <a:spcPct val="120000"/>
              </a:lnSpc>
            </a:pPr>
            <a:r>
              <a:rPr lang="cs-CZ" dirty="0"/>
              <a:t>e</a:t>
            </a:r>
            <a:r>
              <a:rPr lang="cs-CZ" dirty="0" smtClean="0"/>
              <a:t>nergetičtí šmejdi = </a:t>
            </a:r>
            <a:r>
              <a:rPr lang="cs-CZ" b="1" dirty="0" smtClean="0"/>
              <a:t>zprostředkovatelská činnost v </a:t>
            </a:r>
            <a:r>
              <a:rPr lang="cs-CZ" b="1" dirty="0"/>
              <a:t>energetických </a:t>
            </a:r>
            <a:r>
              <a:rPr lang="cs-CZ" b="1" dirty="0" smtClean="0"/>
              <a:t>odvětvích</a:t>
            </a:r>
            <a:r>
              <a:rPr lang="cs-CZ" dirty="0" smtClean="0"/>
              <a:t>:  od 1.8.2022 vyloučeni z režimu ŽZ </a:t>
            </a:r>
            <a:r>
              <a:rPr lang="cs-CZ" sz="2200" spc="-100" dirty="0" smtClean="0"/>
              <a:t>(§ 3 odst. 3 písm. </a:t>
            </a:r>
            <a:r>
              <a:rPr lang="cs-CZ" sz="2200" spc="-100" dirty="0"/>
              <a:t>d</a:t>
            </a:r>
            <a:r>
              <a:rPr lang="cs-CZ" sz="2200" spc="-100" dirty="0" smtClean="0"/>
              <a:t>) ŽZ);</a:t>
            </a:r>
            <a:r>
              <a:rPr lang="cs-CZ" dirty="0" smtClean="0"/>
              <a:t> oprávnění k podnikání a registrace u Energetického regulačního úřadu (tzv. ERÚ) dle energetického zákona č. 458/2000 Sb.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9935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52FA94F-0539-5D48-AA3C-3C74ED6243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D410835F-0A28-BD49-B480-AA3D6E59BF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Krajský úřad ZK</a:t>
            </a:r>
          </a:p>
          <a:p>
            <a:r>
              <a:rPr lang="cs-CZ" dirty="0"/>
              <a:t>Třída Tomáš Bati 21</a:t>
            </a:r>
          </a:p>
          <a:p>
            <a:r>
              <a:rPr lang="cs-CZ" dirty="0"/>
              <a:t>Zlín </a:t>
            </a:r>
            <a:r>
              <a:rPr lang="cs-CZ" dirty="0" smtClean="0"/>
              <a:t>761 </a:t>
            </a:r>
            <a:r>
              <a:rPr lang="cs-CZ" dirty="0"/>
              <a:t>90</a:t>
            </a:r>
          </a:p>
        </p:txBody>
      </p:sp>
    </p:spTree>
    <p:extLst>
      <p:ext uri="{BB962C8B-B14F-4D97-AF65-F5344CB8AC3E}">
        <p14:creationId xmlns:p14="http://schemas.microsoft.com/office/powerpoint/2010/main" val="7454542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2938</TotalTime>
  <Words>371</Words>
  <Application>Microsoft Office PowerPoint</Application>
  <PresentationFormat>Širokoúhlá obrazovka</PresentationFormat>
  <Paragraphs>61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Arial Black</vt:lpstr>
      <vt:lpstr>Calibri</vt:lpstr>
      <vt:lpstr>Degular</vt:lpstr>
      <vt:lpstr>Wingdings</vt:lpstr>
      <vt:lpstr>Motiv Office</vt:lpstr>
      <vt:lpstr> Porada pro pracovníky OŽÚ</vt:lpstr>
      <vt:lpstr>Obsah</vt:lpstr>
      <vt:lpstr>2. Aktuální informace KŽÚ</vt:lpstr>
      <vt:lpstr>3. Informace z celorepublikového školení zaměstnanců ŽÚ - Seč</vt:lpstr>
      <vt:lpstr>Vybraná judikatura</vt:lpstr>
      <vt:lpstr>Prezentace aplikace PowerPoint</vt:lpstr>
      <vt:lpstr>Aktuality ze Seče</vt:lpstr>
      <vt:lpstr>Prezentace aplikace PowerPoint</vt:lpstr>
      <vt:lpstr>Děkuji 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Zajištění veřejné dopravy ZK od 15.12.2019</dc:title>
  <dc:creator>Quang Milan Nguyen</dc:creator>
  <cp:lastModifiedBy>Klimešová Pavlína</cp:lastModifiedBy>
  <cp:revision>23</cp:revision>
  <dcterms:created xsi:type="dcterms:W3CDTF">2021-08-21T22:30:26Z</dcterms:created>
  <dcterms:modified xsi:type="dcterms:W3CDTF">2023-06-14T13:57:21Z</dcterms:modified>
</cp:coreProperties>
</file>