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5" r:id="rId6"/>
    <p:sldId id="266" r:id="rId7"/>
    <p:sldId id="267" r:id="rId8"/>
    <p:sldId id="268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6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14.06.2023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14.06.2023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14.06.2023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14.06.2023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sz="8800" b="1" spc="50" dirty="0" smtClean="0">
                <a:latin typeface="+mj-lt"/>
              </a:rPr>
              <a:t/>
            </a:r>
            <a:br>
              <a:rPr lang="cs-CZ" sz="8800" b="1" spc="50" dirty="0" smtClean="0">
                <a:latin typeface="+mj-lt"/>
              </a:rPr>
            </a:br>
            <a:r>
              <a:rPr lang="cs-CZ" sz="8800" b="1" spc="50" dirty="0" smtClean="0">
                <a:latin typeface="+mj-lt"/>
              </a:rPr>
              <a:t>Porada pro pracovníky OŽÚ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endParaRPr lang="cs-CZ" altLang="cs-CZ" dirty="0" smtClean="0">
              <a:latin typeface="+mj-lt"/>
            </a:endParaRPr>
          </a:p>
          <a:p>
            <a:pPr algn="l"/>
            <a:r>
              <a:rPr lang="cs-CZ" altLang="cs-CZ" dirty="0" smtClean="0">
                <a:latin typeface="+mj-lt"/>
              </a:rPr>
              <a:t>Zlín</a:t>
            </a:r>
            <a:r>
              <a:rPr lang="cs-CZ" altLang="cs-CZ" dirty="0">
                <a:latin typeface="+mj-lt"/>
              </a:rPr>
              <a:t>, </a:t>
            </a:r>
            <a:r>
              <a:rPr lang="cs-CZ" altLang="cs-CZ" dirty="0" smtClean="0">
                <a:latin typeface="+mj-lt"/>
              </a:rPr>
              <a:t>15. června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1800"/>
              </a:spcBef>
              <a:buAutoNum type="arabicPeriod"/>
            </a:pPr>
            <a:r>
              <a:rPr lang="cs-CZ" dirty="0" smtClean="0"/>
              <a:t>Informace k novele zákona o ochraně spotřebitele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AutoNum type="arabicPeriod"/>
            </a:pPr>
            <a:r>
              <a:rPr lang="cs-CZ" dirty="0" smtClean="0"/>
              <a:t>Aktuální informace KŽÚ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AutoNum type="arabicPeriod"/>
            </a:pPr>
            <a:r>
              <a:rPr lang="cs-CZ" dirty="0" smtClean="0"/>
              <a:t>Informace z celorepublikového školení pro zaměstnance ŽÚ – Seč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AutoNum type="arabicPeriod"/>
            </a:pPr>
            <a:r>
              <a:rPr lang="cs-CZ" dirty="0" smtClean="0"/>
              <a:t>Podjatost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AutoNum type="arabicPeriod"/>
            </a:pPr>
            <a:r>
              <a:rPr lang="cs-CZ" dirty="0" smtClean="0"/>
              <a:t>Zobecnění dotazů na úseku registračních činností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AutoNum type="arabicPeriod"/>
            </a:pPr>
            <a:r>
              <a:rPr lang="cs-CZ" dirty="0" smtClean="0"/>
              <a:t>Diskuze, závěr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Personální změny: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-</a:t>
            </a:r>
            <a:r>
              <a:rPr lang="cs-CZ" dirty="0" smtClean="0"/>
              <a:t> Ing. Štekl na novém místě „Pohřebnictví, válečné hroby“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- od 1.9.2023 nová kolegyně na úseku kontroly na dobu určitou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2</a:t>
            </a:r>
            <a:r>
              <a:rPr lang="cs-CZ" dirty="0" smtClean="0"/>
              <a:t>. Aktuální informace KŽÚ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209126"/>
            <a:ext cx="11264900" cy="1114590"/>
          </a:xfrm>
        </p:spPr>
        <p:txBody>
          <a:bodyPr>
            <a:normAutofit fontScale="90000"/>
          </a:bodyPr>
          <a:lstStyle/>
          <a:p>
            <a:r>
              <a:rPr lang="cs-CZ" dirty="0"/>
              <a:t>3</a:t>
            </a:r>
            <a:r>
              <a:rPr lang="cs-CZ" dirty="0" smtClean="0"/>
              <a:t>. Informace z celorepublikového školení zaměstnanců ŽÚ - Seč</a:t>
            </a:r>
            <a:endParaRPr lang="cs-CZ" dirty="0"/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521092"/>
            <a:ext cx="11264900" cy="460027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 smtClean="0"/>
              <a:t>Jaro 2023: 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Informace k novele zákona o ochraně spotřebitele a její dopad na kontrolní činnost ŽÚ              </a:t>
            </a:r>
            <a:r>
              <a:rPr lang="cs-CZ" b="1" dirty="0" smtClean="0">
                <a:solidFill>
                  <a:srgbClr val="0070C0"/>
                </a:solidFill>
              </a:rPr>
              <a:t>Mgr. Havíř, 15.6.2023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Vybraná problematika k činnosti RZ           </a:t>
            </a:r>
            <a:r>
              <a:rPr lang="cs-CZ" b="1" dirty="0" smtClean="0">
                <a:solidFill>
                  <a:srgbClr val="0070C0"/>
                </a:solidFill>
              </a:rPr>
              <a:t>Ing. </a:t>
            </a:r>
            <a:r>
              <a:rPr lang="cs-CZ" b="1" dirty="0" err="1" smtClean="0">
                <a:solidFill>
                  <a:srgbClr val="0070C0"/>
                </a:solidFill>
              </a:rPr>
              <a:t>Rakouš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smtClean="0">
                <a:solidFill>
                  <a:srgbClr val="0070C0"/>
                </a:solidFill>
              </a:rPr>
              <a:t>v jednání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OSSZ </a:t>
            </a:r>
            <a:r>
              <a:rPr lang="cs-CZ" dirty="0" smtClean="0"/>
              <a:t>- prezentace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Problematika kybernetické bezpečnosti a vliv umělé inteligence na trh práce a fungování živností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Vybraná judikatura NSS 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Aktuality z oblasti ŽP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IS RŽP            </a:t>
            </a:r>
            <a:r>
              <a:rPr lang="cs-CZ" b="1" dirty="0" smtClean="0">
                <a:solidFill>
                  <a:srgbClr val="0070C0"/>
                </a:solidFill>
              </a:rPr>
              <a:t>Ing. Drahoš, 6.4.2023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273062" y="2475035"/>
            <a:ext cx="694592" cy="131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541477" y="3006968"/>
            <a:ext cx="597877" cy="131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995854" y="5741879"/>
            <a:ext cx="650631" cy="139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19D5C61-0409-8840-84F5-9858E55C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K přestupkům obecně: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dirty="0" smtClean="0"/>
              <a:t>2As 71/2022-34  </a:t>
            </a:r>
            <a:r>
              <a:rPr lang="cs-CZ" sz="2400" dirty="0" smtClean="0"/>
              <a:t>- k zahlazení, k zohlednění historických přestupků (před více </a:t>
            </a:r>
            <a:r>
              <a:rPr lang="cs-CZ" sz="2400" dirty="0" smtClean="0"/>
              <a:t>než </a:t>
            </a:r>
            <a:r>
              <a:rPr lang="cs-CZ" sz="2400" dirty="0" smtClean="0"/>
              <a:t>3 </a:t>
            </a:r>
            <a:r>
              <a:rPr lang="cs-CZ" sz="2400" dirty="0" smtClean="0"/>
              <a:t>				lety</a:t>
            </a:r>
            <a:r>
              <a:rPr lang="cs-CZ" sz="2400" dirty="0" smtClean="0"/>
              <a:t>) - přihlédnout k nim ve vztahu k osobě pachatele</a:t>
            </a:r>
            <a:endParaRPr lang="cs-CZ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cs-CZ" dirty="0" smtClean="0"/>
              <a:t>47A 8/2022-33 </a:t>
            </a:r>
            <a:r>
              <a:rPr lang="cs-CZ" dirty="0" smtClean="0"/>
              <a:t>z </a:t>
            </a:r>
            <a:r>
              <a:rPr lang="cs-CZ" dirty="0" smtClean="0"/>
              <a:t>26.9.2022 a 8As 295/2021-35 z 24.4.2023 </a:t>
            </a:r>
            <a:r>
              <a:rPr lang="cs-CZ" sz="2400" dirty="0" smtClean="0"/>
              <a:t>– k </a:t>
            </a:r>
            <a:r>
              <a:rPr lang="cs-CZ" sz="2400" dirty="0" smtClean="0"/>
              <a:t>přerušení 				promlčecí </a:t>
            </a:r>
            <a:r>
              <a:rPr lang="cs-CZ" sz="2400" dirty="0" smtClean="0"/>
              <a:t>doby </a:t>
            </a:r>
            <a:r>
              <a:rPr lang="cs-CZ" sz="2400" dirty="0" smtClean="0"/>
              <a:t>nezákonným příkazem</a:t>
            </a:r>
            <a:endParaRPr lang="cs-CZ" sz="2400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cs-CZ" dirty="0" smtClean="0"/>
              <a:t>4As 67/2023-27 z 5.4.2023 </a:t>
            </a:r>
            <a:r>
              <a:rPr lang="cs-CZ" sz="2400" dirty="0" smtClean="0"/>
              <a:t>– k přerušení promlčecí doby v řízení zahájeném 			</a:t>
            </a:r>
            <a:r>
              <a:rPr lang="cs-CZ" sz="2400" dirty="0" smtClean="0"/>
              <a:t>	později </a:t>
            </a:r>
            <a:r>
              <a:rPr lang="cs-CZ" sz="2400" dirty="0" smtClean="0"/>
              <a:t>vyloučeným orgánem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dirty="0" smtClean="0"/>
              <a:t>1As 80/2020-36 ze 17.6.2020 </a:t>
            </a:r>
            <a:r>
              <a:rPr lang="cs-CZ" sz="2400" dirty="0" smtClean="0"/>
              <a:t>– ke kritériím pro uložení trestu, nevěnovat se </a:t>
            </a:r>
            <a:r>
              <a:rPr lang="cs-CZ" sz="2400" dirty="0" smtClean="0"/>
              <a:t>úplně 				všem; </a:t>
            </a:r>
            <a:endParaRPr lang="cs-CZ" sz="2400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cs-CZ" dirty="0" smtClean="0"/>
              <a:t>6As </a:t>
            </a:r>
            <a:r>
              <a:rPr lang="cs-CZ" dirty="0" smtClean="0"/>
              <a:t>100/2015-37 z 11.8.2015 </a:t>
            </a:r>
            <a:r>
              <a:rPr lang="cs-CZ" sz="2400" dirty="0" smtClean="0"/>
              <a:t>– pozdější datum na plné moci nemá vliv na </a:t>
            </a:r>
            <a:r>
              <a:rPr lang="cs-CZ" sz="2400" dirty="0" smtClean="0"/>
              <a:t>její 				platnost</a:t>
            </a:r>
            <a:r>
              <a:rPr lang="cs-CZ" sz="2400" dirty="0" smtClean="0"/>
              <a:t>, důležité je </a:t>
            </a:r>
            <a:r>
              <a:rPr lang="cs-CZ" sz="2400" dirty="0" smtClean="0"/>
              <a:t>konání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judikatura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K živnostenské agendě: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kern="800" spc="-60" dirty="0"/>
              <a:t>52A 3/2022-36 ze dne 22.12.2022 </a:t>
            </a:r>
            <a:r>
              <a:rPr lang="cs-CZ" kern="800" spc="-60" dirty="0" smtClean="0"/>
              <a:t>+ </a:t>
            </a:r>
            <a:r>
              <a:rPr lang="cs-CZ" b="1" kern="800" spc="-60" dirty="0" smtClean="0"/>
              <a:t>4As </a:t>
            </a:r>
            <a:r>
              <a:rPr lang="cs-CZ" b="1" kern="800" spc="-60" dirty="0"/>
              <a:t>14/2023-36 </a:t>
            </a:r>
            <a:r>
              <a:rPr lang="cs-CZ" kern="800" spc="-60" dirty="0"/>
              <a:t>ze dne </a:t>
            </a:r>
            <a:r>
              <a:rPr lang="cs-CZ" kern="800" spc="-60" dirty="0" smtClean="0"/>
              <a:t>15.5.2023 			</a:t>
            </a:r>
            <a:r>
              <a:rPr lang="cs-CZ" dirty="0" smtClean="0"/>
              <a:t>- </a:t>
            </a:r>
            <a:r>
              <a:rPr lang="cs-CZ" sz="2400" dirty="0" smtClean="0"/>
              <a:t>řádné </a:t>
            </a:r>
            <a:r>
              <a:rPr lang="cs-CZ" sz="2400" dirty="0" smtClean="0"/>
              <a:t>označení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sídla</a:t>
            </a:r>
            <a:r>
              <a:rPr lang="cs-CZ" sz="2400" dirty="0" smtClean="0"/>
              <a:t> (</a:t>
            </a:r>
            <a:r>
              <a:rPr lang="cs-CZ" sz="2400" i="1" dirty="0" smtClean="0"/>
              <a:t>1 parametr: viditelnost</a:t>
            </a:r>
            <a:r>
              <a:rPr lang="cs-CZ" sz="24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pc="-80" dirty="0" smtClean="0"/>
              <a:t>1As 74/2010-59 z 9.9.2010 </a:t>
            </a:r>
            <a:r>
              <a:rPr lang="cs-CZ" dirty="0" smtClean="0"/>
              <a:t>- </a:t>
            </a:r>
            <a:r>
              <a:rPr lang="cs-CZ" sz="2400" dirty="0" smtClean="0"/>
              <a:t>řádné </a:t>
            </a:r>
            <a:r>
              <a:rPr lang="cs-CZ" sz="2400" dirty="0"/>
              <a:t>označení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provozovny</a:t>
            </a:r>
            <a:r>
              <a:rPr lang="cs-CZ" sz="2400" dirty="0" smtClean="0"/>
              <a:t> (</a:t>
            </a:r>
            <a:r>
              <a:rPr lang="cs-CZ" sz="2400" i="1" dirty="0" smtClean="0"/>
              <a:t>3 parametry</a:t>
            </a:r>
            <a:r>
              <a:rPr lang="cs-CZ" sz="2400" dirty="0" smtClean="0"/>
              <a:t>: 				</a:t>
            </a:r>
            <a:r>
              <a:rPr lang="cs-CZ" sz="2400" i="1" dirty="0" smtClean="0"/>
              <a:t>trvalost, viditelnost a provedení zvenčí = exteriér budovy</a:t>
            </a:r>
            <a:r>
              <a:rPr lang="cs-CZ" sz="2400" dirty="0" smtClean="0"/>
              <a:t>)</a:t>
            </a:r>
          </a:p>
          <a:p>
            <a:pPr algn="just">
              <a:lnSpc>
                <a:spcPct val="100000"/>
              </a:lnSpc>
            </a:pPr>
            <a:endParaRPr lang="cs-CZ" sz="2400" dirty="0" smtClean="0"/>
          </a:p>
          <a:p>
            <a:pPr algn="just">
              <a:lnSpc>
                <a:spcPct val="100000"/>
              </a:lnSpc>
            </a:pPr>
            <a:r>
              <a:rPr lang="cs-CZ" spc="-80" dirty="0"/>
              <a:t>30A 92/2022-52 z 15.3.2023 </a:t>
            </a:r>
            <a:r>
              <a:rPr lang="cs-CZ" sz="2400" dirty="0" smtClean="0"/>
              <a:t>– neoprávněné podnikání – revize spalinových 				cest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00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(chystané) novely: 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z</a:t>
            </a:r>
            <a:r>
              <a:rPr lang="cs-CZ" dirty="0" smtClean="0"/>
              <a:t>ákon o veřejných dražbách - </a:t>
            </a:r>
            <a:r>
              <a:rPr lang="cs-CZ" sz="2000" dirty="0" smtClean="0"/>
              <a:t>vázaná (dobrovolné) a koncese (nucená)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z</a:t>
            </a:r>
            <a:r>
              <a:rPr lang="cs-CZ" dirty="0" smtClean="0"/>
              <a:t>ákon o soukromých bezpečnostních službách – </a:t>
            </a:r>
            <a:r>
              <a:rPr lang="cs-CZ" sz="2000" dirty="0" smtClean="0"/>
              <a:t>připomínkové řízení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z</a:t>
            </a:r>
            <a:r>
              <a:rPr lang="cs-CZ" dirty="0" smtClean="0"/>
              <a:t>ákon o lobbování – </a:t>
            </a:r>
            <a:r>
              <a:rPr lang="cs-CZ" sz="2000" dirty="0" smtClean="0"/>
              <a:t>vyloučení činnosti lobbistů z režimu ŽZ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ovela zákona o ochraně spotřebitele - § 24b</a:t>
            </a:r>
          </a:p>
          <a:p>
            <a:pPr lvl="1" algn="just">
              <a:lnSpc>
                <a:spcPct val="100000"/>
              </a:lnSpc>
            </a:pPr>
            <a:r>
              <a:rPr lang="cs-CZ" dirty="0" smtClean="0"/>
              <a:t>sdílené ubytování – </a:t>
            </a:r>
            <a:r>
              <a:rPr lang="cs-CZ" sz="2000" dirty="0" smtClean="0"/>
              <a:t>projednáváno Radou EU – harmonizace a zefektivnění rámce pro 			vytváření a sdílení údajů o krátkodobých pronájmech v EU       MMR chystá 			novelu z. č. 159/1999 Sb. – portál </a:t>
            </a:r>
            <a:r>
              <a:rPr lang="cs-CZ" sz="2000" dirty="0" err="1" smtClean="0"/>
              <a:t>eTurista</a:t>
            </a:r>
            <a:r>
              <a:rPr lang="cs-CZ" sz="2000" dirty="0" smtClean="0"/>
              <a:t> (nové povinnosti – provozovna)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ovela zákona o návykových látkách </a:t>
            </a:r>
            <a:r>
              <a:rPr lang="cs-CZ" sz="2000" dirty="0" smtClean="0"/>
              <a:t>– problematika </a:t>
            </a:r>
            <a:r>
              <a:rPr lang="cs-CZ" sz="2000" dirty="0" err="1" smtClean="0"/>
              <a:t>psychomodulačních</a:t>
            </a:r>
            <a:r>
              <a:rPr lang="cs-CZ" sz="2000" dirty="0" smtClean="0"/>
              <a:t> látek (nové 		kontrolní povinnosti pro OŽÚ)</a:t>
            </a:r>
          </a:p>
          <a:p>
            <a:pPr lvl="1" algn="just"/>
            <a:endParaRPr 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Aktuality ze Seče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8956903" y="4114799"/>
            <a:ext cx="364426" cy="140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59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r</a:t>
            </a:r>
            <a:r>
              <a:rPr lang="cs-CZ" dirty="0" smtClean="0"/>
              <a:t>ušení živnostenského oprávnění pro ztrátu bezúhonnosti člena statutárního orgánu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cs-CZ" dirty="0" smtClean="0"/>
              <a:t> dle zákona o realitním zprostředkování – </a:t>
            </a:r>
            <a:r>
              <a:rPr lang="cs-CZ" b="1" dirty="0" smtClean="0"/>
              <a:t>dle § 20 odst. 4 zákona č. 39/2020 Sb., o realitním zprostředkování</a:t>
            </a:r>
          </a:p>
          <a:p>
            <a:pPr>
              <a:lnSpc>
                <a:spcPct val="120000"/>
              </a:lnSpc>
            </a:pPr>
            <a:endParaRPr lang="cs-CZ" b="1" dirty="0" smtClean="0"/>
          </a:p>
          <a:p>
            <a:pPr>
              <a:lnSpc>
                <a:spcPct val="120000"/>
              </a:lnSpc>
            </a:pPr>
            <a:r>
              <a:rPr lang="cs-CZ" dirty="0"/>
              <a:t>u</a:t>
            </a:r>
            <a:r>
              <a:rPr lang="cs-CZ" dirty="0" smtClean="0"/>
              <a:t>pozornění na </a:t>
            </a:r>
            <a:r>
              <a:rPr lang="cs-CZ" dirty="0" err="1" smtClean="0"/>
              <a:t>NEpředávání</a:t>
            </a:r>
            <a:r>
              <a:rPr lang="cs-CZ" dirty="0" smtClean="0"/>
              <a:t> údajů z JRF na </a:t>
            </a:r>
            <a:r>
              <a:rPr lang="cs-CZ" dirty="0"/>
              <a:t>Ú</a:t>
            </a:r>
            <a:r>
              <a:rPr lang="cs-CZ" dirty="0" smtClean="0"/>
              <a:t>řad Práce. ÚP je nepřebírá – chyba na straně MPSV. Přesto údaje posílat. </a:t>
            </a:r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/>
              <a:t>l</a:t>
            </a:r>
            <a:r>
              <a:rPr lang="cs-CZ" dirty="0" smtClean="0"/>
              <a:t>ex Ukrajina – </a:t>
            </a:r>
            <a:r>
              <a:rPr lang="cs-CZ" sz="2200" dirty="0" smtClean="0"/>
              <a:t>nové kódy na vízovém štítku: </a:t>
            </a:r>
            <a:r>
              <a:rPr lang="cs-CZ" dirty="0" smtClean="0"/>
              <a:t>D/DO/867, D/DO/868, D/DO/869 </a:t>
            </a:r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 algn="just">
              <a:lnSpc>
                <a:spcPct val="120000"/>
              </a:lnSpc>
            </a:pPr>
            <a:r>
              <a:rPr lang="cs-CZ" dirty="0"/>
              <a:t>e</a:t>
            </a:r>
            <a:r>
              <a:rPr lang="cs-CZ" dirty="0" smtClean="0"/>
              <a:t>nergetičtí šmejdi = </a:t>
            </a:r>
            <a:r>
              <a:rPr lang="cs-CZ" b="1" dirty="0" smtClean="0"/>
              <a:t>zprostředkovatelská činnost v </a:t>
            </a:r>
            <a:r>
              <a:rPr lang="cs-CZ" b="1" dirty="0"/>
              <a:t>energetických </a:t>
            </a:r>
            <a:r>
              <a:rPr lang="cs-CZ" b="1" dirty="0" smtClean="0"/>
              <a:t>odvětvích</a:t>
            </a:r>
            <a:r>
              <a:rPr lang="cs-CZ" dirty="0" smtClean="0"/>
              <a:t>:  od 1.8.2022 vyloučeni z režimu ŽZ </a:t>
            </a:r>
            <a:r>
              <a:rPr lang="cs-CZ" sz="2200" spc="-100" dirty="0" smtClean="0"/>
              <a:t>(§ 3 odst. 3 písm. </a:t>
            </a:r>
            <a:r>
              <a:rPr lang="cs-CZ" sz="2200" spc="-100" dirty="0"/>
              <a:t>d</a:t>
            </a:r>
            <a:r>
              <a:rPr lang="cs-CZ" sz="2200" spc="-100" dirty="0" smtClean="0"/>
              <a:t>) ŽZ);</a:t>
            </a:r>
            <a:r>
              <a:rPr lang="cs-CZ" dirty="0" smtClean="0"/>
              <a:t> oprávnění k podnikání a registrace u Energetického regulačního úřadu (tzv. ERÚ) dle energetického zákona č. 458/2000 Sb.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93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371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Degular</vt:lpstr>
      <vt:lpstr>Wingdings</vt:lpstr>
      <vt:lpstr>Motiv Office</vt:lpstr>
      <vt:lpstr> Porada pro pracovníky OŽÚ</vt:lpstr>
      <vt:lpstr>Obsah</vt:lpstr>
      <vt:lpstr>2. Aktuální informace KŽÚ</vt:lpstr>
      <vt:lpstr>3. Informace z celorepublikového školení zaměstnanců ŽÚ - Seč</vt:lpstr>
      <vt:lpstr>Vybraná judikatura</vt:lpstr>
      <vt:lpstr>Prezentace aplikace PowerPoint</vt:lpstr>
      <vt:lpstr>Aktuality ze Seče</vt:lpstr>
      <vt:lpstr>Prezentace aplikace PowerPoint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Klimešová Pavlína</cp:lastModifiedBy>
  <cp:revision>23</cp:revision>
  <dcterms:created xsi:type="dcterms:W3CDTF">2021-08-21T22:30:26Z</dcterms:created>
  <dcterms:modified xsi:type="dcterms:W3CDTF">2023-06-14T13:57:21Z</dcterms:modified>
</cp:coreProperties>
</file>