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61" r:id="rId6"/>
    <p:sldId id="259" r:id="rId7"/>
    <p:sldId id="265" r:id="rId8"/>
    <p:sldId id="266" r:id="rId9"/>
    <p:sldId id="267" r:id="rId10"/>
    <p:sldId id="268" r:id="rId11"/>
    <p:sldId id="269" r:id="rId12"/>
    <p:sldId id="264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F66"/>
    <a:srgbClr val="FBE5D6"/>
    <a:srgbClr val="FFD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2426CE-D715-4B44-9675-11FB09EDE882}" v="6" dt="2022-03-15T08:39:37.6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9" autoAdjust="0"/>
    <p:restoredTop sz="96327"/>
  </p:normalViewPr>
  <p:slideViewPr>
    <p:cSldViewPr snapToGrid="0" snapToObjects="1">
      <p:cViewPr varScale="1">
        <p:scale>
          <a:sx n="47" d="100"/>
          <a:sy n="47" d="100"/>
        </p:scale>
        <p:origin x="54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máček Tomáš" userId="9d41dccd-2e98-4a15-a25d-d92fa426e77f" providerId="ADAL" clId="{F12426CE-D715-4B44-9675-11FB09EDE882}"/>
    <pc:docChg chg="undo custSel delSld modSld">
      <pc:chgData name="Zimáček Tomáš" userId="9d41dccd-2e98-4a15-a25d-d92fa426e77f" providerId="ADAL" clId="{F12426CE-D715-4B44-9675-11FB09EDE882}" dt="2022-03-15T09:02:37.970" v="701" actId="5793"/>
      <pc:docMkLst>
        <pc:docMk/>
      </pc:docMkLst>
      <pc:sldChg chg="modSp mod">
        <pc:chgData name="Zimáček Tomáš" userId="9d41dccd-2e98-4a15-a25d-d92fa426e77f" providerId="ADAL" clId="{F12426CE-D715-4B44-9675-11FB09EDE882}" dt="2022-03-15T08:37:30.709" v="44" actId="20577"/>
        <pc:sldMkLst>
          <pc:docMk/>
          <pc:sldMk cId="2134653494" sldId="256"/>
        </pc:sldMkLst>
        <pc:spChg chg="mod">
          <ac:chgData name="Zimáček Tomáš" userId="9d41dccd-2e98-4a15-a25d-d92fa426e77f" providerId="ADAL" clId="{F12426CE-D715-4B44-9675-11FB09EDE882}" dt="2022-03-15T08:37:17.866" v="30" actId="20577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Zimáček Tomáš" userId="9d41dccd-2e98-4a15-a25d-d92fa426e77f" providerId="ADAL" clId="{F12426CE-D715-4B44-9675-11FB09EDE882}" dt="2022-03-15T08:37:30.709" v="44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Zimáček Tomáš" userId="9d41dccd-2e98-4a15-a25d-d92fa426e77f" providerId="ADAL" clId="{F12426CE-D715-4B44-9675-11FB09EDE882}" dt="2022-03-15T08:50:35.697" v="403" actId="5793"/>
        <pc:sldMkLst>
          <pc:docMk/>
          <pc:sldMk cId="1701272261" sldId="257"/>
        </pc:sldMkLst>
        <pc:spChg chg="mod">
          <ac:chgData name="Zimáček Tomáš" userId="9d41dccd-2e98-4a15-a25d-d92fa426e77f" providerId="ADAL" clId="{F12426CE-D715-4B44-9675-11FB09EDE882}" dt="2022-03-15T08:50:35.697" v="403" actId="5793"/>
          <ac:spMkLst>
            <pc:docMk/>
            <pc:sldMk cId="1701272261" sldId="257"/>
            <ac:spMk id="3" creationId="{90AC446F-4CCF-4040-98B5-D629E72C6432}"/>
          </ac:spMkLst>
        </pc:spChg>
        <pc:spChg chg="mod">
          <ac:chgData name="Zimáček Tomáš" userId="9d41dccd-2e98-4a15-a25d-d92fa426e77f" providerId="ADAL" clId="{F12426CE-D715-4B44-9675-11FB09EDE882}" dt="2022-03-15T08:45:52.509" v="203" actId="27636"/>
          <ac:spMkLst>
            <pc:docMk/>
            <pc:sldMk cId="1701272261" sldId="257"/>
            <ac:spMk id="4" creationId="{1B37A1BB-E573-BE45-B73F-5CCF5CD016E5}"/>
          </ac:spMkLst>
        </pc:spChg>
      </pc:sldChg>
      <pc:sldChg chg="modSp mod">
        <pc:chgData name="Zimáček Tomáš" userId="9d41dccd-2e98-4a15-a25d-d92fa426e77f" providerId="ADAL" clId="{F12426CE-D715-4B44-9675-11FB09EDE882}" dt="2022-03-15T08:44:00.906" v="178" actId="27636"/>
        <pc:sldMkLst>
          <pc:docMk/>
          <pc:sldMk cId="2843767333" sldId="258"/>
        </pc:sldMkLst>
        <pc:spChg chg="mod">
          <ac:chgData name="Zimáček Tomáš" userId="9d41dccd-2e98-4a15-a25d-d92fa426e77f" providerId="ADAL" clId="{F12426CE-D715-4B44-9675-11FB09EDE882}" dt="2022-03-15T08:44:00.906" v="178" actId="27636"/>
          <ac:spMkLst>
            <pc:docMk/>
            <pc:sldMk cId="2843767333" sldId="258"/>
            <ac:spMk id="2" creationId="{CBD21DD6-1D19-C646-8A9D-40DF9E8A5024}"/>
          </ac:spMkLst>
        </pc:spChg>
      </pc:sldChg>
      <pc:sldChg chg="modSp mod">
        <pc:chgData name="Zimáček Tomáš" userId="9d41dccd-2e98-4a15-a25d-d92fa426e77f" providerId="ADAL" clId="{F12426CE-D715-4B44-9675-11FB09EDE882}" dt="2022-03-15T08:58:56.718" v="598" actId="948"/>
        <pc:sldMkLst>
          <pc:docMk/>
          <pc:sldMk cId="4193525154" sldId="259"/>
        </pc:sldMkLst>
        <pc:spChg chg="mod">
          <ac:chgData name="Zimáček Tomáš" userId="9d41dccd-2e98-4a15-a25d-d92fa426e77f" providerId="ADAL" clId="{F12426CE-D715-4B44-9675-11FB09EDE882}" dt="2022-03-15T08:58:56.718" v="598" actId="948"/>
          <ac:spMkLst>
            <pc:docMk/>
            <pc:sldMk cId="4193525154" sldId="259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1:00.027" v="437" actId="20577"/>
          <ac:spMkLst>
            <pc:docMk/>
            <pc:sldMk cId="4193525154" sldId="259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6:14.246" v="204" actId="2696"/>
        <pc:sldMkLst>
          <pc:docMk/>
          <pc:sldMk cId="3089584941" sldId="260"/>
        </pc:sldMkLst>
        <pc:spChg chg="mod">
          <ac:chgData name="Zimáček Tomáš" userId="9d41dccd-2e98-4a15-a25d-d92fa426e77f" providerId="ADAL" clId="{F12426CE-D715-4B44-9675-11FB09EDE882}" dt="2022-03-15T08:43:02.962" v="135" actId="14100"/>
          <ac:spMkLst>
            <pc:docMk/>
            <pc:sldMk cId="3089584941" sldId="260"/>
            <ac:spMk id="4" creationId="{8515BD68-5AA6-8E4D-971C-4E130D2645D5}"/>
          </ac:spMkLst>
        </pc:spChg>
      </pc:sldChg>
      <pc:sldChg chg="modSp mod">
        <pc:chgData name="Zimáček Tomáš" userId="9d41dccd-2e98-4a15-a25d-d92fa426e77f" providerId="ADAL" clId="{F12426CE-D715-4B44-9675-11FB09EDE882}" dt="2022-03-15T09:02:37.970" v="701" actId="5793"/>
        <pc:sldMkLst>
          <pc:docMk/>
          <pc:sldMk cId="1308633698" sldId="261"/>
        </pc:sldMkLst>
        <pc:spChg chg="mod">
          <ac:chgData name="Zimáček Tomáš" userId="9d41dccd-2e98-4a15-a25d-d92fa426e77f" providerId="ADAL" clId="{F12426CE-D715-4B44-9675-11FB09EDE882}" dt="2022-03-15T09:02:37.970" v="701" actId="5793"/>
          <ac:spMkLst>
            <pc:docMk/>
            <pc:sldMk cId="1308633698" sldId="261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4:42.066" v="507" actId="20577"/>
          <ac:spMkLst>
            <pc:docMk/>
            <pc:sldMk cId="1308633698" sldId="261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4:15.346" v="179" actId="2696"/>
        <pc:sldMkLst>
          <pc:docMk/>
          <pc:sldMk cId="3174815548" sldId="262"/>
        </pc:sldMkLst>
        <pc:spChg chg="mod">
          <ac:chgData name="Zimáček Tomáš" userId="9d41dccd-2e98-4a15-a25d-d92fa426e77f" providerId="ADAL" clId="{F12426CE-D715-4B44-9675-11FB09EDE882}" dt="2022-03-15T08:38:30.568" v="49" actId="27636"/>
          <ac:spMkLst>
            <pc:docMk/>
            <pc:sldMk cId="3174815548" sldId="262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41:58.286" v="109" actId="20577"/>
          <ac:spMkLst>
            <pc:docMk/>
            <pc:sldMk cId="3174815548" sldId="262"/>
            <ac:spMk id="4" creationId="{46D7CB40-7719-2548-8D11-9EEE490D01D8}"/>
          </ac:spMkLst>
        </pc:spChg>
      </pc:sldChg>
      <pc:sldChg chg="modSp mod">
        <pc:chgData name="Zimáček Tomáš" userId="9d41dccd-2e98-4a15-a25d-d92fa426e77f" providerId="ADAL" clId="{F12426CE-D715-4B44-9675-11FB09EDE882}" dt="2022-03-15T09:02:07.994" v="679" actId="20577"/>
        <pc:sldMkLst>
          <pc:docMk/>
          <pc:sldMk cId="574807206" sldId="265"/>
        </pc:sldMkLst>
        <pc:spChg chg="mod">
          <ac:chgData name="Zimáček Tomáš" userId="9d41dccd-2e98-4a15-a25d-d92fa426e77f" providerId="ADAL" clId="{F12426CE-D715-4B44-9675-11FB09EDE882}" dt="2022-03-15T09:01:42.317" v="639" actId="20577"/>
          <ac:spMkLst>
            <pc:docMk/>
            <pc:sldMk cId="574807206" sldId="265"/>
            <ac:spMk id="2" creationId="{519D5C61-0409-8840-84F5-9858E55C04A9}"/>
          </ac:spMkLst>
        </pc:spChg>
        <pc:spChg chg="mod">
          <ac:chgData name="Zimáček Tomáš" userId="9d41dccd-2e98-4a15-a25d-d92fa426e77f" providerId="ADAL" clId="{F12426CE-D715-4B44-9675-11FB09EDE882}" dt="2022-03-15T09:01:09.569" v="611" actId="20577"/>
          <ac:spMkLst>
            <pc:docMk/>
            <pc:sldMk cId="574807206" sldId="265"/>
            <ac:spMk id="4" creationId="{0BB1690C-AAC7-F342-88F3-6582FEDBB0FE}"/>
          </ac:spMkLst>
        </pc:spChg>
        <pc:graphicFrameChg chg="modGraphic">
          <ac:chgData name="Zimáček Tomáš" userId="9d41dccd-2e98-4a15-a25d-d92fa426e77f" providerId="ADAL" clId="{F12426CE-D715-4B44-9675-11FB09EDE882}" dt="2022-03-15T09:02:07.994" v="679" actId="20577"/>
          <ac:graphicFrameMkLst>
            <pc:docMk/>
            <pc:sldMk cId="574807206" sldId="265"/>
            <ac:graphicFrameMk id="6" creationId="{B816EDED-89AB-1245-99C5-88DB7F51425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12.06.2023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12.06.2023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12.06.2023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12.06.2023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12.06.2023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12.06.2023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12.06.2023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12.06.2023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12.06.2023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12.06.2023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0681878" cy="3027135"/>
          </a:xfrm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6000" dirty="0" smtClean="0">
                <a:latin typeface="+mj-lt"/>
              </a:rPr>
              <a:t>Podjatost ve veřejné správě</a:t>
            </a:r>
            <a:endParaRPr lang="cs-CZ" sz="60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3492500"/>
            <a:ext cx="9144000" cy="1243998"/>
          </a:xfrm>
        </p:spPr>
        <p:txBody>
          <a:bodyPr anchor="t"/>
          <a:lstStyle/>
          <a:p>
            <a:pPr algn="l"/>
            <a:r>
              <a:rPr lang="cs-CZ" altLang="cs-CZ" dirty="0">
                <a:latin typeface="+mj-lt"/>
              </a:rPr>
              <a:t>Zlín, </a:t>
            </a:r>
            <a:r>
              <a:rPr lang="cs-CZ" altLang="cs-CZ" dirty="0" smtClean="0">
                <a:latin typeface="+mj-lt"/>
              </a:rPr>
              <a:t>15. </a:t>
            </a:r>
            <a:r>
              <a:rPr lang="cs-CZ" altLang="cs-CZ" dirty="0" smtClean="0">
                <a:latin typeface="+mj-lt"/>
              </a:rPr>
              <a:t>června</a:t>
            </a:r>
            <a:r>
              <a:rPr lang="cs-CZ" altLang="cs-CZ" dirty="0" smtClean="0">
                <a:latin typeface="+mj-lt"/>
              </a:rPr>
              <a:t> </a:t>
            </a:r>
            <a:r>
              <a:rPr lang="cs-CZ" altLang="cs-CZ" dirty="0" smtClean="0">
                <a:latin typeface="+mj-lt"/>
              </a:rPr>
              <a:t>2023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Kde je podjatost řešena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950719"/>
            <a:ext cx="11264900" cy="4328905"/>
          </a:xfrm>
        </p:spPr>
        <p:txBody>
          <a:bodyPr/>
          <a:lstStyle/>
          <a:p>
            <a:pPr marL="0" indent="0">
              <a:buNone/>
            </a:pPr>
            <a:r>
              <a:rPr lang="cs-CZ" sz="3200" dirty="0" smtClean="0"/>
              <a:t>Zadáme-li </a:t>
            </a:r>
            <a:r>
              <a:rPr lang="cs-CZ" sz="3200" dirty="0"/>
              <a:t>do vyhledavače ASPI pojem podjatost, zjistíme, že je obsažena v:</a:t>
            </a:r>
          </a:p>
          <a:p>
            <a:endParaRPr lang="cs-CZ" sz="3200" dirty="0"/>
          </a:p>
          <a:p>
            <a:r>
              <a:rPr lang="cs-CZ" sz="3200" dirty="0"/>
              <a:t>70 platných zákonech, </a:t>
            </a:r>
          </a:p>
          <a:p>
            <a:r>
              <a:rPr lang="cs-CZ" sz="3200" dirty="0"/>
              <a:t>16 podzákonných předpisech, </a:t>
            </a:r>
          </a:p>
          <a:p>
            <a:r>
              <a:rPr lang="cs-CZ" sz="3200" dirty="0"/>
              <a:t>299 judikátech Ústavního </a:t>
            </a:r>
            <a:r>
              <a:rPr lang="cs-CZ" sz="3200" dirty="0" smtClean="0"/>
              <a:t>soudu </a:t>
            </a:r>
            <a:r>
              <a:rPr lang="cs-CZ" sz="3200" dirty="0"/>
              <a:t>a </a:t>
            </a:r>
          </a:p>
          <a:p>
            <a:r>
              <a:rPr lang="cs-CZ" sz="3200" dirty="0"/>
              <a:t>více než 17 tisíc rozhodnutí řádných soudů.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63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 smtClean="0"/>
              <a:t>Co </a:t>
            </a:r>
            <a:r>
              <a:rPr lang="cs-CZ" dirty="0"/>
              <a:t>je to podjatost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 lnSpcReduction="10000"/>
          </a:bodyPr>
          <a:lstStyle/>
          <a:p>
            <a:pPr algn="just"/>
            <a:endParaRPr lang="cs-CZ" sz="3200" dirty="0" smtClean="0"/>
          </a:p>
          <a:p>
            <a:pPr algn="just"/>
            <a:r>
              <a:rPr lang="cs-CZ" sz="3200" dirty="0" smtClean="0"/>
              <a:t> Pojem </a:t>
            </a:r>
            <a:r>
              <a:rPr lang="cs-CZ" sz="3200" dirty="0"/>
              <a:t>podjatosti není legálně </a:t>
            </a:r>
            <a:r>
              <a:rPr lang="cs-CZ" sz="3200" dirty="0"/>
              <a:t>definován</a:t>
            </a:r>
          </a:p>
          <a:p>
            <a:pPr marL="0" indent="0" algn="just">
              <a:buNone/>
            </a:pPr>
            <a:endParaRPr lang="cs-CZ" sz="3200" dirty="0"/>
          </a:p>
          <a:p>
            <a:pPr algn="just"/>
            <a:r>
              <a:rPr lang="cs-CZ" sz="3200" dirty="0" smtClean="0"/>
              <a:t> Správní řád </a:t>
            </a:r>
            <a:r>
              <a:rPr lang="cs-CZ" sz="3200" dirty="0"/>
              <a:t>§ 14 odst. </a:t>
            </a:r>
            <a:r>
              <a:rPr lang="cs-CZ" sz="3200" dirty="0" smtClean="0"/>
              <a:t>1</a:t>
            </a:r>
          </a:p>
          <a:p>
            <a:pPr marL="0" indent="0" algn="just">
              <a:buNone/>
            </a:pPr>
            <a:endParaRPr lang="cs-CZ" sz="3200" dirty="0" smtClean="0"/>
          </a:p>
          <a:p>
            <a:pPr marL="0" indent="0" algn="just">
              <a:buNone/>
            </a:pPr>
            <a:r>
              <a:rPr lang="cs-CZ" sz="2600" i="1" dirty="0" smtClean="0"/>
              <a:t>„Každá </a:t>
            </a:r>
            <a:r>
              <a:rPr lang="cs-CZ" sz="2600" i="1" dirty="0"/>
              <a:t>osoba bezprostředně se podílející na výkonu pravomoci správního orgánu (dále jen „</a:t>
            </a:r>
            <a:r>
              <a:rPr lang="cs-CZ" sz="2600" b="1" i="1" dirty="0"/>
              <a:t>úřední osoba</a:t>
            </a:r>
            <a:r>
              <a:rPr lang="cs-CZ" sz="2600" i="1" dirty="0"/>
              <a:t>“), o níž lze důvodně předpokládat, že má s ohledem na svůj </a:t>
            </a:r>
            <a:r>
              <a:rPr lang="cs-CZ" sz="2600" b="1" i="1" dirty="0"/>
              <a:t>poměr k věci</a:t>
            </a:r>
            <a:r>
              <a:rPr lang="cs-CZ" sz="2600" i="1" dirty="0"/>
              <a:t>, </a:t>
            </a:r>
            <a:r>
              <a:rPr lang="cs-CZ" sz="2600" b="1" i="1" dirty="0" smtClean="0"/>
              <a:t>k</a:t>
            </a:r>
            <a:r>
              <a:rPr lang="cs-CZ" sz="2600" i="1" dirty="0" smtClean="0"/>
              <a:t> </a:t>
            </a:r>
            <a:r>
              <a:rPr lang="cs-CZ" sz="2600" b="1" i="1" dirty="0" smtClean="0"/>
              <a:t>účastníkům </a:t>
            </a:r>
            <a:r>
              <a:rPr lang="cs-CZ" sz="2600" b="1" i="1" dirty="0"/>
              <a:t>řízení nebo jejich zástupcům </a:t>
            </a:r>
            <a:r>
              <a:rPr lang="cs-CZ" sz="2600" i="1" dirty="0"/>
              <a:t>takový </a:t>
            </a:r>
            <a:r>
              <a:rPr lang="cs-CZ" sz="2600" b="1" i="1" dirty="0"/>
              <a:t>zájem na výsledku řízení</a:t>
            </a:r>
            <a:r>
              <a:rPr lang="cs-CZ" sz="2600" i="1" dirty="0"/>
              <a:t>, pro nějž lze pochybovat o její nepodjatosti, je vyloučena ze všech úkonů v řízení, při jejichž provádění by mohla výsledek řízení ovlivnit</a:t>
            </a:r>
            <a:r>
              <a:rPr lang="cs-CZ" sz="2600" i="1" dirty="0" smtClean="0"/>
              <a:t>.“</a:t>
            </a:r>
            <a:endParaRPr lang="cs-CZ" sz="2600" i="1" dirty="0"/>
          </a:p>
        </p:txBody>
      </p:sp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2D5CD1-C030-CB4F-BC30-A6C5FA53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B1690C-AAC7-F342-88F3-6582FEDBB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Systémová podjatost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Systémová </a:t>
            </a:r>
            <a:r>
              <a:rPr lang="cs-CZ" dirty="0"/>
              <a:t>podjatost je objektivní stránkou podjatosti </a:t>
            </a: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nější </a:t>
            </a:r>
            <a:r>
              <a:rPr lang="cs-CZ" dirty="0"/>
              <a:t>okolnosti dopadající na rozhodujícího </a:t>
            </a:r>
            <a:r>
              <a:rPr lang="cs-CZ" dirty="0" smtClean="0"/>
              <a:t>úředníka</a:t>
            </a:r>
          </a:p>
          <a:p>
            <a:endParaRPr lang="cs-CZ" dirty="0"/>
          </a:p>
          <a:p>
            <a:r>
              <a:rPr lang="cs-CZ" dirty="0" smtClean="0"/>
              <a:t>Správní řád § 14 odst. 2</a:t>
            </a:r>
            <a:endParaRPr lang="cs-CZ" dirty="0"/>
          </a:p>
          <a:p>
            <a:pPr marL="0" indent="0">
              <a:buNone/>
            </a:pPr>
            <a:r>
              <a:rPr lang="cs-CZ" i="1" dirty="0" smtClean="0"/>
              <a:t>„Úřední </a:t>
            </a:r>
            <a:r>
              <a:rPr lang="cs-CZ" i="1" dirty="0"/>
              <a:t>osoba není vyloučena podle odstavce 1, pokud je pochybnost o její nepodjatosti vyvolána jejím služebním poměrem nebo pracovněprávním nebo jiným obdobným vztahem ke státu nebo k územnímu samosprávnému celku</a:t>
            </a:r>
            <a:r>
              <a:rPr lang="cs-CZ" i="1" dirty="0" smtClean="0"/>
              <a:t>.“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7480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Námitka podjatosti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3200" dirty="0" smtClean="0"/>
              <a:t>Účastník řízení (správní řízení!)</a:t>
            </a:r>
          </a:p>
          <a:p>
            <a:pPr lvl="1"/>
            <a:endParaRPr lang="cs-CZ" sz="3200" dirty="0"/>
          </a:p>
          <a:p>
            <a:pPr lvl="1"/>
            <a:r>
              <a:rPr lang="cs-CZ" sz="3200" dirty="0" smtClean="0"/>
              <a:t>Uplatnit bez zbytečného odkladu</a:t>
            </a:r>
            <a:endParaRPr lang="cs-CZ" sz="32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800" dirty="0" smtClean="0"/>
              <a:t>Opožděná: vypořádání v odůvodnění rozhodnutí ve věci </a:t>
            </a:r>
          </a:p>
          <a:p>
            <a:pPr marL="914400" lvl="2" indent="0">
              <a:buNone/>
            </a:pPr>
            <a:endParaRPr lang="cs-CZ" sz="3200" dirty="0"/>
          </a:p>
          <a:p>
            <a:pPr lvl="1"/>
            <a:r>
              <a:rPr lang="cs-CZ" sz="3200" dirty="0" smtClean="0">
                <a:solidFill>
                  <a:prstClr val="black"/>
                </a:solidFill>
              </a:rPr>
              <a:t>O námitce rozhodne služebně nadřízený: </a:t>
            </a:r>
            <a:r>
              <a:rPr lang="cs-CZ" sz="3200" b="1" dirty="0" smtClean="0">
                <a:solidFill>
                  <a:prstClr val="black"/>
                </a:solidFill>
              </a:rPr>
              <a:t>Usnesením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800" dirty="0"/>
              <a:t>Doručuje se </a:t>
            </a:r>
            <a:r>
              <a:rPr lang="cs-CZ" sz="2800" dirty="0" smtClean="0"/>
              <a:t>všem </a:t>
            </a:r>
            <a:r>
              <a:rPr lang="cs-CZ" sz="2800" dirty="0"/>
              <a:t>účastníkům </a:t>
            </a:r>
            <a:r>
              <a:rPr lang="cs-CZ" sz="2800" dirty="0" smtClean="0"/>
              <a:t>řízení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800" dirty="0"/>
              <a:t>O</a:t>
            </a:r>
            <a:r>
              <a:rPr lang="cs-CZ" sz="2800" dirty="0" smtClean="0"/>
              <a:t>dvolání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9233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2560319"/>
            <a:ext cx="11264900" cy="3719305"/>
          </a:xfrm>
        </p:spPr>
        <p:txBody>
          <a:bodyPr/>
          <a:lstStyle/>
          <a:p>
            <a:r>
              <a:rPr lang="cs-CZ" dirty="0"/>
              <a:t>Úřední osoba, která se dozví o okolnostech nasvědčujících, že je vyloučena, je povinna uvědomit svého nadřízeného.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Nadřízený posoudí podjatost:  </a:t>
            </a:r>
          </a:p>
          <a:p>
            <a:pPr marL="0" indent="0">
              <a:buNone/>
            </a:pPr>
            <a:r>
              <a:rPr lang="cs-CZ" dirty="0" smtClean="0"/>
              <a:t>	ANO (</a:t>
            </a:r>
            <a:r>
              <a:rPr lang="cs-CZ" b="1" dirty="0" smtClean="0"/>
              <a:t>Usnesení do spisu</a:t>
            </a:r>
            <a:r>
              <a:rPr lang="cs-CZ" dirty="0" smtClean="0"/>
              <a:t>) x NE (</a:t>
            </a:r>
            <a:r>
              <a:rPr lang="cs-CZ" b="1" dirty="0" smtClean="0"/>
              <a:t>Usnesení se nevydává</a:t>
            </a:r>
            <a:r>
              <a:rPr lang="cs-CZ" dirty="0" smtClean="0"/>
              <a:t>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Vyloučení ex offo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25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Představený </a:t>
            </a:r>
            <a:r>
              <a:rPr lang="cs-CZ" b="1" dirty="0"/>
              <a:t>vyrozumí nadřízený správní orgán </a:t>
            </a:r>
            <a:r>
              <a:rPr lang="cs-CZ" dirty="0"/>
              <a:t>(ale ne usnesením) a spolu s tím mu předá </a:t>
            </a:r>
            <a:r>
              <a:rPr lang="cs-CZ" dirty="0" smtClean="0"/>
              <a:t>spis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Postup </a:t>
            </a:r>
            <a:r>
              <a:rPr lang="cs-CZ" dirty="0"/>
              <a:t>podle § 131 odst. 4</a:t>
            </a:r>
            <a:r>
              <a:rPr lang="cs-CZ" dirty="0" smtClean="0"/>
              <a:t>. správního řádu: 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cs-CZ" i="1" dirty="0" smtClean="0"/>
              <a:t>Nadřízený orgán </a:t>
            </a:r>
            <a:r>
              <a:rPr lang="cs-CZ" i="1" dirty="0"/>
              <a:t>usnesením </a:t>
            </a:r>
            <a:r>
              <a:rPr lang="cs-CZ" i="1" dirty="0" smtClean="0"/>
              <a:t>pověří </a:t>
            </a:r>
            <a:r>
              <a:rPr lang="cs-CZ" i="1" dirty="0"/>
              <a:t>k projednání a rozhodnutí věci jiný </a:t>
            </a:r>
            <a:r>
              <a:rPr lang="cs-CZ" i="1" dirty="0" smtClean="0"/>
              <a:t> 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věcně příslušný </a:t>
            </a:r>
            <a:r>
              <a:rPr lang="cs-CZ" i="1" dirty="0"/>
              <a:t>podřízený správní </a:t>
            </a:r>
            <a:r>
              <a:rPr lang="cs-CZ" i="1" dirty="0" smtClean="0"/>
              <a:t>orgán.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N</a:t>
            </a:r>
            <a:r>
              <a:rPr lang="cs-CZ" dirty="0"/>
              <a:t>elze </a:t>
            </a:r>
            <a:r>
              <a:rPr lang="cs-CZ" dirty="0"/>
              <a:t>určit jinou úřední osobu </a:t>
            </a:r>
            <a:r>
              <a:rPr lang="cs-CZ" b="1" dirty="0"/>
              <a:t>v rámci příslušného správního orgánu</a:t>
            </a:r>
            <a:r>
              <a:rPr lang="cs-CZ" dirty="0"/>
              <a:t>, nikoliv v rámci věcně příslušného </a:t>
            </a:r>
            <a:r>
              <a:rPr lang="cs-CZ" dirty="0" smtClean="0"/>
              <a:t>odboru</a:t>
            </a:r>
            <a:endParaRPr lang="cs-CZ" dirty="0"/>
          </a:p>
          <a:p>
            <a:r>
              <a:rPr lang="cs-CZ" dirty="0"/>
              <a:t>Rozhodující </a:t>
            </a:r>
            <a:r>
              <a:rPr lang="cs-CZ" dirty="0"/>
              <a:t>je tedy skutečnost, zda úřední osoba </a:t>
            </a:r>
            <a:r>
              <a:rPr lang="cs-CZ" b="1" dirty="0"/>
              <a:t>splňuje formální požadavky</a:t>
            </a:r>
            <a:r>
              <a:rPr lang="cs-CZ" dirty="0"/>
              <a:t> na vedení daného správního řízení (odbornou způsobilost), nikoliv to, zda vedení předmětného typu řízení spadá do rámce její běžné </a:t>
            </a:r>
            <a:r>
              <a:rPr lang="cs-CZ" dirty="0" smtClean="0"/>
              <a:t>činnosti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Vyloučení všech úředních osob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09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2026" y="2641599"/>
            <a:ext cx="11264900" cy="3638025"/>
          </a:xfrm>
        </p:spPr>
        <p:txBody>
          <a:bodyPr>
            <a:normAutofit/>
          </a:bodyPr>
          <a:lstStyle/>
          <a:p>
            <a:r>
              <a:rPr lang="cs-CZ" sz="3200" smtClean="0"/>
              <a:t> Ze </a:t>
            </a:r>
            <a:r>
              <a:rPr lang="cs-CZ" sz="3200" dirty="0" smtClean="0"/>
              <a:t>strany </a:t>
            </a:r>
            <a:r>
              <a:rPr lang="cs-CZ" sz="3200" b="1" dirty="0" smtClean="0"/>
              <a:t>účastníku řízení</a:t>
            </a:r>
            <a:r>
              <a:rPr lang="cs-CZ" sz="3200" dirty="0" smtClean="0"/>
              <a:t> se jedná o obstrukční chování </a:t>
            </a:r>
          </a:p>
          <a:p>
            <a:endParaRPr lang="cs-CZ" sz="3200" dirty="0"/>
          </a:p>
          <a:p>
            <a:r>
              <a:rPr lang="cs-CZ" sz="3200" dirty="0"/>
              <a:t> </a:t>
            </a:r>
            <a:r>
              <a:rPr lang="cs-CZ" sz="3200" dirty="0" smtClean="0"/>
              <a:t>Ze strany </a:t>
            </a:r>
            <a:r>
              <a:rPr lang="cs-CZ" sz="3200" b="1" dirty="0" smtClean="0"/>
              <a:t>správního orgánu </a:t>
            </a:r>
            <a:r>
              <a:rPr lang="cs-CZ" sz="3200" dirty="0" smtClean="0"/>
              <a:t>se jedná o způsob jak se zbavit </a:t>
            </a:r>
            <a:r>
              <a:rPr lang="cs-CZ" sz="3200" dirty="0"/>
              <a:t>problematické věci </a:t>
            </a:r>
            <a:r>
              <a:rPr lang="cs-CZ" sz="3200" dirty="0" smtClean="0"/>
              <a:t>či vyhnout </a:t>
            </a:r>
            <a:r>
              <a:rPr lang="cs-CZ" sz="3200" dirty="0"/>
              <a:t>jednání s konfliktními účastníky řízení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Zneužití institutu podjatosti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42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</a:t>
            </a:r>
            <a:r>
              <a:rPr lang="cs-CZ" dirty="0" smtClean="0"/>
              <a:t>761 </a:t>
            </a:r>
            <a:r>
              <a:rPr lang="cs-CZ" dirty="0"/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9EF59B731EDD94590AC6A3C66965F57" ma:contentTypeVersion="15" ma:contentTypeDescription="Vytvoří nový dokument" ma:contentTypeScope="" ma:versionID="e620b3a454c13fceeff94450c2c7ad37">
  <xsd:schema xmlns:xsd="http://www.w3.org/2001/XMLSchema" xmlns:xs="http://www.w3.org/2001/XMLSchema" xmlns:p="http://schemas.microsoft.com/office/2006/metadata/properties" xmlns:ns3="59416985-f65a-4b7d-9b04-210c275c08c6" xmlns:ns4="76217974-859c-4278-ba8f-492c80d6d3de" targetNamespace="http://schemas.microsoft.com/office/2006/metadata/properties" ma:root="true" ma:fieldsID="c32b39bd3e500f61505b879416b91e3c" ns3:_="" ns4:_="">
    <xsd:import namespace="59416985-f65a-4b7d-9b04-210c275c08c6"/>
    <xsd:import namespace="76217974-859c-4278-ba8f-492c80d6d3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16985-f65a-4b7d-9b04-210c275c08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217974-859c-4278-ba8f-492c80d6d3d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9416985-f65a-4b7d-9b04-210c275c08c6" xsi:nil="true"/>
  </documentManagement>
</p:properties>
</file>

<file path=customXml/itemProps1.xml><?xml version="1.0" encoding="utf-8"?>
<ds:datastoreItem xmlns:ds="http://schemas.openxmlformats.org/officeDocument/2006/customXml" ds:itemID="{993FA3B3-7B84-49E0-BD72-FB70784DE9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416985-f65a-4b7d-9b04-210c275c08c6"/>
    <ds:schemaRef ds:uri="76217974-859c-4278-ba8f-492c80d6d3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6C91EB-CAE5-4707-9BA5-932F3D8CDB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515355-D414-4D84-B713-7E15B765F904}">
  <ds:schemaRefs>
    <ds:schemaRef ds:uri="76217974-859c-4278-ba8f-492c80d6d3d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9416985-f65a-4b7d-9b04-210c275c08c6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12806</TotalTime>
  <Words>422</Words>
  <Application>Microsoft Office PowerPoint</Application>
  <PresentationFormat>Širokoúhlá obrazovka</PresentationFormat>
  <Paragraphs>61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Degular</vt:lpstr>
      <vt:lpstr>Wingdings</vt:lpstr>
      <vt:lpstr>Motiv Office</vt:lpstr>
      <vt:lpstr>Podjatost ve veřejné správě</vt:lpstr>
      <vt:lpstr>Kde je podjatost řešena</vt:lpstr>
      <vt:lpstr>Co je to podjatost</vt:lpstr>
      <vt:lpstr>Systémová podjatost</vt:lpstr>
      <vt:lpstr>Námitka podjatosti</vt:lpstr>
      <vt:lpstr>Vyloučení ex offo</vt:lpstr>
      <vt:lpstr>Vyloučení všech úředních osob</vt:lpstr>
      <vt:lpstr>Zneužití institutu podjatosti</vt:lpstr>
      <vt:lpstr>Děkujeme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Slobodian Sandra</cp:lastModifiedBy>
  <cp:revision>54</cp:revision>
  <dcterms:created xsi:type="dcterms:W3CDTF">2021-08-21T22:30:26Z</dcterms:created>
  <dcterms:modified xsi:type="dcterms:W3CDTF">2023-06-14T18:07:52Z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0x010100E9EF59B731EDD94590AC6A3C66965F57</vt:lpwstr>
  </property>
</Properties>
</file>