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59" r:id="rId6"/>
    <p:sldId id="278" r:id="rId7"/>
    <p:sldId id="281" r:id="rId8"/>
    <p:sldId id="282" r:id="rId9"/>
    <p:sldId id="283" r:id="rId10"/>
    <p:sldId id="279" r:id="rId11"/>
    <p:sldId id="266" r:id="rId12"/>
    <p:sldId id="289" r:id="rId13"/>
    <p:sldId id="268" r:id="rId14"/>
    <p:sldId id="267" r:id="rId15"/>
    <p:sldId id="276" r:id="rId16"/>
    <p:sldId id="269" r:id="rId17"/>
    <p:sldId id="284" r:id="rId18"/>
    <p:sldId id="290" r:id="rId19"/>
    <p:sldId id="291" r:id="rId20"/>
    <p:sldId id="294" r:id="rId21"/>
    <p:sldId id="292" r:id="rId22"/>
    <p:sldId id="293" r:id="rId23"/>
    <p:sldId id="295" r:id="rId24"/>
    <p:sldId id="296" r:id="rId25"/>
    <p:sldId id="297" r:id="rId26"/>
    <p:sldId id="298" r:id="rId27"/>
    <p:sldId id="264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426CE-D715-4B44-9675-11FB09EDE882}" v="6" dt="2022-03-15T08:39:37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3"/>
    <p:restoredTop sz="96327"/>
  </p:normalViewPr>
  <p:slideViewPr>
    <p:cSldViewPr snapToGrid="0" snapToObjects="1">
      <p:cViewPr varScale="1">
        <p:scale>
          <a:sx n="85" d="100"/>
          <a:sy n="85" d="100"/>
        </p:scale>
        <p:origin x="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máček Tomáš" userId="9d41dccd-2e98-4a15-a25d-d92fa426e77f" providerId="ADAL" clId="{F12426CE-D715-4B44-9675-11FB09EDE882}"/>
    <pc:docChg chg="undo custSel delSld modSld">
      <pc:chgData name="Zimáček Tomáš" userId="9d41dccd-2e98-4a15-a25d-d92fa426e77f" providerId="ADAL" clId="{F12426CE-D715-4B44-9675-11FB09EDE882}" dt="2022-03-15T09:02:37.970" v="701" actId="5793"/>
      <pc:docMkLst>
        <pc:docMk/>
      </pc:docMkLst>
      <pc:sldChg chg="modSp mod">
        <pc:chgData name="Zimáček Tomáš" userId="9d41dccd-2e98-4a15-a25d-d92fa426e77f" providerId="ADAL" clId="{F12426CE-D715-4B44-9675-11FB09EDE882}" dt="2022-03-15T08:37:30.709" v="44" actId="20577"/>
        <pc:sldMkLst>
          <pc:docMk/>
          <pc:sldMk cId="2134653494" sldId="256"/>
        </pc:sldMkLst>
        <pc:spChg chg="mod">
          <ac:chgData name="Zimáček Tomáš" userId="9d41dccd-2e98-4a15-a25d-d92fa426e77f" providerId="ADAL" clId="{F12426CE-D715-4B44-9675-11FB09EDE882}" dt="2022-03-15T08:37:17.866" v="30" actId="20577"/>
          <ac:spMkLst>
            <pc:docMk/>
            <pc:sldMk cId="2134653494" sldId="256"/>
            <ac:spMk id="2" creationId="{6A464F62-C66D-7747-AE1D-B98617324826}"/>
          </ac:spMkLst>
        </pc:spChg>
        <pc:spChg chg="mod">
          <ac:chgData name="Zimáček Tomáš" userId="9d41dccd-2e98-4a15-a25d-d92fa426e77f" providerId="ADAL" clId="{F12426CE-D715-4B44-9675-11FB09EDE882}" dt="2022-03-15T08:37:30.709" v="44" actId="20577"/>
          <ac:spMkLst>
            <pc:docMk/>
            <pc:sldMk cId="2134653494" sldId="256"/>
            <ac:spMk id="3" creationId="{A470C84C-FA25-4B48-8EA5-40D03BC15649}"/>
          </ac:spMkLst>
        </pc:spChg>
      </pc:sldChg>
      <pc:sldChg chg="modSp mod">
        <pc:chgData name="Zimáček Tomáš" userId="9d41dccd-2e98-4a15-a25d-d92fa426e77f" providerId="ADAL" clId="{F12426CE-D715-4B44-9675-11FB09EDE882}" dt="2022-03-15T08:50:35.697" v="403" actId="5793"/>
        <pc:sldMkLst>
          <pc:docMk/>
          <pc:sldMk cId="1701272261" sldId="257"/>
        </pc:sldMkLst>
        <pc:spChg chg="mod">
          <ac:chgData name="Zimáček Tomáš" userId="9d41dccd-2e98-4a15-a25d-d92fa426e77f" providerId="ADAL" clId="{F12426CE-D715-4B44-9675-11FB09EDE882}" dt="2022-03-15T08:50:35.697" v="403" actId="5793"/>
          <ac:spMkLst>
            <pc:docMk/>
            <pc:sldMk cId="1701272261" sldId="257"/>
            <ac:spMk id="3" creationId="{90AC446F-4CCF-4040-98B5-D629E72C6432}"/>
          </ac:spMkLst>
        </pc:spChg>
        <pc:spChg chg="mod">
          <ac:chgData name="Zimáček Tomáš" userId="9d41dccd-2e98-4a15-a25d-d92fa426e77f" providerId="ADAL" clId="{F12426CE-D715-4B44-9675-11FB09EDE882}" dt="2022-03-15T08:45:52.509" v="203" actId="27636"/>
          <ac:spMkLst>
            <pc:docMk/>
            <pc:sldMk cId="1701272261" sldId="257"/>
            <ac:spMk id="4" creationId="{1B37A1BB-E573-BE45-B73F-5CCF5CD016E5}"/>
          </ac:spMkLst>
        </pc:spChg>
      </pc:sldChg>
      <pc:sldChg chg="modSp mod">
        <pc:chgData name="Zimáček Tomáš" userId="9d41dccd-2e98-4a15-a25d-d92fa426e77f" providerId="ADAL" clId="{F12426CE-D715-4B44-9675-11FB09EDE882}" dt="2022-03-15T08:44:00.906" v="178" actId="27636"/>
        <pc:sldMkLst>
          <pc:docMk/>
          <pc:sldMk cId="2843767333" sldId="258"/>
        </pc:sldMkLst>
        <pc:spChg chg="mod">
          <ac:chgData name="Zimáček Tomáš" userId="9d41dccd-2e98-4a15-a25d-d92fa426e77f" providerId="ADAL" clId="{F12426CE-D715-4B44-9675-11FB09EDE882}" dt="2022-03-15T08:44:00.906" v="178" actId="27636"/>
          <ac:spMkLst>
            <pc:docMk/>
            <pc:sldMk cId="2843767333" sldId="258"/>
            <ac:spMk id="2" creationId="{CBD21DD6-1D19-C646-8A9D-40DF9E8A5024}"/>
          </ac:spMkLst>
        </pc:spChg>
      </pc:sldChg>
      <pc:sldChg chg="modSp mod">
        <pc:chgData name="Zimáček Tomáš" userId="9d41dccd-2e98-4a15-a25d-d92fa426e77f" providerId="ADAL" clId="{F12426CE-D715-4B44-9675-11FB09EDE882}" dt="2022-03-15T08:58:56.718" v="598" actId="948"/>
        <pc:sldMkLst>
          <pc:docMk/>
          <pc:sldMk cId="4193525154" sldId="259"/>
        </pc:sldMkLst>
        <pc:spChg chg="mod">
          <ac:chgData name="Zimáček Tomáš" userId="9d41dccd-2e98-4a15-a25d-d92fa426e77f" providerId="ADAL" clId="{F12426CE-D715-4B44-9675-11FB09EDE882}" dt="2022-03-15T08:58:56.718" v="598" actId="948"/>
          <ac:spMkLst>
            <pc:docMk/>
            <pc:sldMk cId="4193525154" sldId="259"/>
            <ac:spMk id="2" creationId="{AE9F03A2-F4C6-C54A-A5C4-2CF1BB5DB16E}"/>
          </ac:spMkLst>
        </pc:spChg>
        <pc:spChg chg="mod">
          <ac:chgData name="Zimáček Tomáš" userId="9d41dccd-2e98-4a15-a25d-d92fa426e77f" providerId="ADAL" clId="{F12426CE-D715-4B44-9675-11FB09EDE882}" dt="2022-03-15T08:51:00.027" v="437" actId="20577"/>
          <ac:spMkLst>
            <pc:docMk/>
            <pc:sldMk cId="4193525154" sldId="259"/>
            <ac:spMk id="4" creationId="{46D7CB40-7719-2548-8D11-9EEE490D01D8}"/>
          </ac:spMkLst>
        </pc:spChg>
      </pc:sldChg>
      <pc:sldChg chg="modSp del mod">
        <pc:chgData name="Zimáček Tomáš" userId="9d41dccd-2e98-4a15-a25d-d92fa426e77f" providerId="ADAL" clId="{F12426CE-D715-4B44-9675-11FB09EDE882}" dt="2022-03-15T08:46:14.246" v="204" actId="2696"/>
        <pc:sldMkLst>
          <pc:docMk/>
          <pc:sldMk cId="3089584941" sldId="260"/>
        </pc:sldMkLst>
        <pc:spChg chg="mod">
          <ac:chgData name="Zimáček Tomáš" userId="9d41dccd-2e98-4a15-a25d-d92fa426e77f" providerId="ADAL" clId="{F12426CE-D715-4B44-9675-11FB09EDE882}" dt="2022-03-15T08:43:02.962" v="135" actId="14100"/>
          <ac:spMkLst>
            <pc:docMk/>
            <pc:sldMk cId="3089584941" sldId="260"/>
            <ac:spMk id="4" creationId="{8515BD68-5AA6-8E4D-971C-4E130D2645D5}"/>
          </ac:spMkLst>
        </pc:spChg>
      </pc:sldChg>
      <pc:sldChg chg="modSp mod">
        <pc:chgData name="Zimáček Tomáš" userId="9d41dccd-2e98-4a15-a25d-d92fa426e77f" providerId="ADAL" clId="{F12426CE-D715-4B44-9675-11FB09EDE882}" dt="2022-03-15T09:02:37.970" v="701" actId="5793"/>
        <pc:sldMkLst>
          <pc:docMk/>
          <pc:sldMk cId="1308633698" sldId="261"/>
        </pc:sldMkLst>
        <pc:spChg chg="mod">
          <ac:chgData name="Zimáček Tomáš" userId="9d41dccd-2e98-4a15-a25d-d92fa426e77f" providerId="ADAL" clId="{F12426CE-D715-4B44-9675-11FB09EDE882}" dt="2022-03-15T09:02:37.970" v="701" actId="5793"/>
          <ac:spMkLst>
            <pc:docMk/>
            <pc:sldMk cId="1308633698" sldId="261"/>
            <ac:spMk id="2" creationId="{AE9F03A2-F4C6-C54A-A5C4-2CF1BB5DB16E}"/>
          </ac:spMkLst>
        </pc:spChg>
        <pc:spChg chg="mod">
          <ac:chgData name="Zimáček Tomáš" userId="9d41dccd-2e98-4a15-a25d-d92fa426e77f" providerId="ADAL" clId="{F12426CE-D715-4B44-9675-11FB09EDE882}" dt="2022-03-15T08:54:42.066" v="507" actId="20577"/>
          <ac:spMkLst>
            <pc:docMk/>
            <pc:sldMk cId="1308633698" sldId="261"/>
            <ac:spMk id="4" creationId="{46D7CB40-7719-2548-8D11-9EEE490D01D8}"/>
          </ac:spMkLst>
        </pc:spChg>
      </pc:sldChg>
      <pc:sldChg chg="modSp del mod">
        <pc:chgData name="Zimáček Tomáš" userId="9d41dccd-2e98-4a15-a25d-d92fa426e77f" providerId="ADAL" clId="{F12426CE-D715-4B44-9675-11FB09EDE882}" dt="2022-03-15T08:44:15.346" v="179" actId="2696"/>
        <pc:sldMkLst>
          <pc:docMk/>
          <pc:sldMk cId="3174815548" sldId="262"/>
        </pc:sldMkLst>
        <pc:spChg chg="mod">
          <ac:chgData name="Zimáček Tomáš" userId="9d41dccd-2e98-4a15-a25d-d92fa426e77f" providerId="ADAL" clId="{F12426CE-D715-4B44-9675-11FB09EDE882}" dt="2022-03-15T08:38:30.568" v="49" actId="27636"/>
          <ac:spMkLst>
            <pc:docMk/>
            <pc:sldMk cId="3174815548" sldId="262"/>
            <ac:spMk id="2" creationId="{AE9F03A2-F4C6-C54A-A5C4-2CF1BB5DB16E}"/>
          </ac:spMkLst>
        </pc:spChg>
        <pc:spChg chg="mod">
          <ac:chgData name="Zimáček Tomáš" userId="9d41dccd-2e98-4a15-a25d-d92fa426e77f" providerId="ADAL" clId="{F12426CE-D715-4B44-9675-11FB09EDE882}" dt="2022-03-15T08:41:58.286" v="109" actId="20577"/>
          <ac:spMkLst>
            <pc:docMk/>
            <pc:sldMk cId="3174815548" sldId="262"/>
            <ac:spMk id="4" creationId="{46D7CB40-7719-2548-8D11-9EEE490D01D8}"/>
          </ac:spMkLst>
        </pc:spChg>
      </pc:sldChg>
      <pc:sldChg chg="modSp mod">
        <pc:chgData name="Zimáček Tomáš" userId="9d41dccd-2e98-4a15-a25d-d92fa426e77f" providerId="ADAL" clId="{F12426CE-D715-4B44-9675-11FB09EDE882}" dt="2022-03-15T09:02:07.994" v="679" actId="20577"/>
        <pc:sldMkLst>
          <pc:docMk/>
          <pc:sldMk cId="574807206" sldId="265"/>
        </pc:sldMkLst>
        <pc:spChg chg="mod">
          <ac:chgData name="Zimáček Tomáš" userId="9d41dccd-2e98-4a15-a25d-d92fa426e77f" providerId="ADAL" clId="{F12426CE-D715-4B44-9675-11FB09EDE882}" dt="2022-03-15T09:01:42.317" v="639" actId="20577"/>
          <ac:spMkLst>
            <pc:docMk/>
            <pc:sldMk cId="574807206" sldId="265"/>
            <ac:spMk id="2" creationId="{519D5C61-0409-8840-84F5-9858E55C04A9}"/>
          </ac:spMkLst>
        </pc:spChg>
        <pc:spChg chg="mod">
          <ac:chgData name="Zimáček Tomáš" userId="9d41dccd-2e98-4a15-a25d-d92fa426e77f" providerId="ADAL" clId="{F12426CE-D715-4B44-9675-11FB09EDE882}" dt="2022-03-15T09:01:09.569" v="611" actId="20577"/>
          <ac:spMkLst>
            <pc:docMk/>
            <pc:sldMk cId="574807206" sldId="265"/>
            <ac:spMk id="4" creationId="{0BB1690C-AAC7-F342-88F3-6582FEDBB0FE}"/>
          </ac:spMkLst>
        </pc:spChg>
        <pc:graphicFrameChg chg="modGraphic">
          <ac:chgData name="Zimáček Tomáš" userId="9d41dccd-2e98-4a15-a25d-d92fa426e77f" providerId="ADAL" clId="{F12426CE-D715-4B44-9675-11FB09EDE882}" dt="2022-03-15T09:02:07.994" v="679" actId="20577"/>
          <ac:graphicFrameMkLst>
            <pc:docMk/>
            <pc:sldMk cId="574807206" sldId="265"/>
            <ac:graphicFrameMk id="6" creationId="{B816EDED-89AB-1245-99C5-88DB7F51425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15.06.2023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15.06.2023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15.06.2023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15.06.2023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15.06.2023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15.06.2023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15.06.2023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15.06.2023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15.06.2023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15.06.2023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b.cz/cs/dohled-financni-trh/vykon-dohledu/upozorneni-pro-verejnost/Upozorneni-na-rizika-spojena-s-obchodovanim-s-rozdilovymi-smlouvami-CFD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zlinskykraj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465728"/>
            <a:ext cx="10681878" cy="3027135"/>
          </a:xfrm>
        </p:spPr>
        <p:txBody>
          <a:bodyPr anchor="t">
            <a:normAutofit/>
          </a:bodyPr>
          <a:lstStyle/>
          <a:p>
            <a:pPr algn="ctr">
              <a:lnSpc>
                <a:spcPct val="70000"/>
              </a:lnSpc>
            </a:pPr>
            <a:r>
              <a:rPr lang="cs-CZ" altLang="cs-CZ" sz="6000" b="1" spc="50" dirty="0" smtClean="0">
                <a:latin typeface="+mj-lt"/>
              </a:rPr>
              <a:t/>
            </a:r>
            <a:br>
              <a:rPr lang="cs-CZ" altLang="cs-CZ" sz="6000" b="1" spc="50" dirty="0" smtClean="0">
                <a:latin typeface="+mj-lt"/>
              </a:rPr>
            </a:br>
            <a:r>
              <a:rPr lang="cs-CZ" altLang="cs-CZ" sz="6000" dirty="0">
                <a:latin typeface="+mj-lt"/>
              </a:rPr>
              <a:t/>
            </a:r>
            <a:br>
              <a:rPr lang="cs-CZ" altLang="cs-CZ" sz="6000" dirty="0">
                <a:latin typeface="+mj-lt"/>
              </a:rPr>
            </a:br>
            <a:r>
              <a:rPr lang="cs-CZ" altLang="cs-CZ" sz="6000" b="1" spc="50" dirty="0" smtClean="0">
                <a:latin typeface="+mj-lt"/>
              </a:rPr>
              <a:t>Zobecnění dotazů na úseku registračních činností</a:t>
            </a:r>
            <a:endParaRPr lang="cs-CZ" sz="60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860" y="5259754"/>
            <a:ext cx="9144000" cy="1243998"/>
          </a:xfrm>
        </p:spPr>
        <p:txBody>
          <a:bodyPr anchor="t"/>
          <a:lstStyle/>
          <a:p>
            <a:pPr algn="l"/>
            <a:r>
              <a:rPr lang="cs-CZ" altLang="cs-CZ" dirty="0" smtClean="0">
                <a:latin typeface="+mj-lt"/>
              </a:rPr>
              <a:t>Zlín, 15. června 2023</a:t>
            </a:r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3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2"/>
            <a:ext cx="11363574" cy="4797647"/>
          </a:xfrm>
        </p:spPr>
        <p:txBody>
          <a:bodyPr>
            <a:normAutofit/>
          </a:bodyPr>
          <a:lstStyle/>
          <a:p>
            <a:endParaRPr lang="cs-CZ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dirty="0"/>
              <a:t> vysvědčení o maturitní </a:t>
            </a:r>
            <a:r>
              <a:rPr lang="cs-CZ" sz="2400" dirty="0" smtClean="0"/>
              <a:t>zkoušce,</a:t>
            </a:r>
            <a:r>
              <a:rPr lang="cs-CZ" sz="2400" dirty="0"/>
              <a:t> </a:t>
            </a:r>
            <a:r>
              <a:rPr lang="cs-CZ" sz="2400" dirty="0" smtClean="0"/>
              <a:t>obor </a:t>
            </a:r>
            <a:r>
              <a:rPr lang="cs-CZ" sz="2400" dirty="0"/>
              <a:t>vzdělání „39-41-L/01 </a:t>
            </a:r>
            <a:r>
              <a:rPr lang="cs-CZ" sz="2400" b="1" dirty="0" err="1"/>
              <a:t>Autotronik</a:t>
            </a:r>
            <a:r>
              <a:rPr lang="cs-CZ" sz="2400" dirty="0"/>
              <a:t>“</a:t>
            </a:r>
            <a:endParaRPr lang="cs-CZ" sz="2400" dirty="0" smtClean="0"/>
          </a:p>
          <a:p>
            <a:pPr marL="0" indent="0" algn="just">
              <a:buNone/>
            </a:pPr>
            <a:r>
              <a:rPr lang="cs-CZ" sz="2400" dirty="0" smtClean="0"/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dirty="0" smtClean="0"/>
              <a:t> umožňuje </a:t>
            </a:r>
            <a:r>
              <a:rPr lang="cs-CZ" sz="2400" dirty="0"/>
              <a:t>absolventům kvalifikovaný výkon činností při diagnostikování, údržbě a opravách motorových a přípojných vozidel. </a:t>
            </a:r>
            <a:endParaRPr lang="cs-CZ" sz="240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cs-CZ" sz="24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dirty="0" smtClean="0"/>
              <a:t> součástí </a:t>
            </a:r>
            <a:r>
              <a:rPr lang="cs-CZ" sz="2400" dirty="0"/>
              <a:t>studia jsou jak předměty z oblasti elektrotechniky, tak i strojírenství a </a:t>
            </a:r>
            <a:r>
              <a:rPr lang="cs-CZ" sz="2400" dirty="0" smtClean="0"/>
              <a:t>opravářství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cs-CZ" sz="24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b="1" dirty="0" smtClean="0"/>
              <a:t> lze</a:t>
            </a:r>
            <a:r>
              <a:rPr lang="cs-CZ" sz="2400" dirty="0" smtClean="0"/>
              <a:t> </a:t>
            </a:r>
            <a:r>
              <a:rPr lang="cs-CZ" sz="2400" dirty="0"/>
              <a:t>považovat za doklad o vzdělání </a:t>
            </a:r>
            <a:r>
              <a:rPr lang="cs-CZ" sz="2400" b="1" dirty="0"/>
              <a:t>v příbuzném oboru</a:t>
            </a:r>
            <a:r>
              <a:rPr lang="cs-CZ" sz="2400" dirty="0"/>
              <a:t> ve smyslu § 22 ŽZ</a:t>
            </a:r>
            <a:endParaRPr lang="cs-CZ" sz="2400" b="1" dirty="0" smtClean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17691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b="0" dirty="0" smtClean="0"/>
              <a:t>Zámečnictví, nástrojářství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800024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/>
              <a:t>Ministerstvo zdravotnictví zastává stanovisko, že v rámci živnosti lze do rohové vrstvy kůže (ti. do hloubky 0,2 mm kolem nosu a očí, do 0,5 mm pro ostatní části obličeje a krk a do 1 mm pro ostatní části těla) aplikovat pouze kosmetické přípravky, které jsou v souladu s národní i evropskou </a:t>
            </a:r>
            <a:r>
              <a:rPr lang="cs-CZ" dirty="0" smtClean="0"/>
              <a:t>legislativou (</a:t>
            </a:r>
            <a:r>
              <a:rPr lang="cs-CZ" dirty="0" err="1" smtClean="0"/>
              <a:t>mezoterapie</a:t>
            </a:r>
            <a:r>
              <a:rPr lang="cs-CZ" dirty="0" smtClean="0"/>
              <a:t>)</a:t>
            </a:r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sz="1200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/>
              <a:t>zásah hlouběji než je rohová vrstva kůže včetně biologického účinku přístroje či použité látky za rohovou vrstvou kůže, je estetickým lékařským ošetřením, které může být prováděno pouze na základě oprávnění k poskytování zdravotních služeb </a:t>
            </a:r>
            <a:endParaRPr lang="cs-CZ" dirty="0" smtClean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noFill/>
        </p:spPr>
        <p:txBody>
          <a:bodyPr/>
          <a:lstStyle/>
          <a:p>
            <a:fld id="{157D43A2-98E4-B24E-9228-7624BE346F8E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93122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Kosmetické služby - </a:t>
            </a:r>
            <a:r>
              <a:rPr lang="cs-CZ" sz="3600" dirty="0" err="1" smtClean="0"/>
              <a:t>mikrojehličkování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51" y="5046784"/>
            <a:ext cx="2755077" cy="15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2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2026" y="1351115"/>
            <a:ext cx="11264900" cy="4600272"/>
          </a:xfrm>
        </p:spPr>
        <p:txBody>
          <a:bodyPr>
            <a:normAutofit lnSpcReduction="10000"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/>
              <a:t>CFD jsou vysoce spekulativní a rizikové produkty, které obecně nejsou vhodné pro </a:t>
            </a:r>
            <a:r>
              <a:rPr lang="cs-CZ" dirty="0" smtClean="0"/>
              <a:t>investování</a:t>
            </a:r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dle ČNB při </a:t>
            </a:r>
            <a:r>
              <a:rPr lang="cs-CZ" dirty="0"/>
              <a:t>obchodování s CFD dochází u 74–89 % </a:t>
            </a:r>
            <a:r>
              <a:rPr lang="cs-CZ" dirty="0" smtClean="0"/>
              <a:t>investorů </a:t>
            </a:r>
            <a:r>
              <a:rPr lang="cs-CZ" dirty="0"/>
              <a:t>ke vzniku ztráty</a:t>
            </a:r>
            <a:endParaRPr lang="cs-CZ" dirty="0" smtClean="0"/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informace ČNB: </a:t>
            </a:r>
          </a:p>
          <a:p>
            <a:pPr marL="180000" lvl="1" indent="0" algn="just">
              <a:buNone/>
            </a:pPr>
            <a:r>
              <a:rPr lang="cs-CZ" sz="2000" u="sng" dirty="0" smtClean="0">
                <a:hlinkClick r:id="rId2"/>
              </a:rPr>
              <a:t>https</a:t>
            </a:r>
            <a:r>
              <a:rPr lang="cs-CZ" sz="2000" u="sng" dirty="0">
                <a:hlinkClick r:id="rId2"/>
              </a:rPr>
              <a:t>://www.cnb.cz/cs/dohled-financni-trh/vykon-dohledu/upozorneni-pro-verejnost/Upozorneni-na-rizika-spojena-s-obchodovanim-s-rozdilovymi-smlouvami-CFD</a:t>
            </a:r>
            <a:r>
              <a:rPr lang="cs-CZ" sz="2000" u="sng" dirty="0" smtClean="0">
                <a:hlinkClick r:id="rId2"/>
              </a:rPr>
              <a:t>/</a:t>
            </a:r>
            <a:endParaRPr lang="cs-CZ" sz="2000" u="sng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b="1" dirty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/>
              <a:t>obchodníci s produkty CFD potřebují pro svoji činnost povolení ČNB k poskytování investičních </a:t>
            </a:r>
            <a:r>
              <a:rPr lang="cs-CZ" dirty="0" smtClean="0"/>
              <a:t>služeb =&gt; není </a:t>
            </a:r>
            <a:r>
              <a:rPr lang="cs-CZ" dirty="0"/>
              <a:t>živností dle § 3 odst. 3 písm. a) ŽZ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026" y="224513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Obchodování s rozdílovými smlouvami (CFD)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614146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b="1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/>
              <a:t>maturitní vysvědčení v oboru „</a:t>
            </a:r>
            <a:r>
              <a:rPr lang="cs-CZ" b="1" dirty="0"/>
              <a:t>Mechanik seřizovač – </a:t>
            </a:r>
            <a:r>
              <a:rPr lang="cs-CZ" b="1" dirty="0" err="1"/>
              <a:t>mechatronik</a:t>
            </a:r>
            <a:r>
              <a:rPr lang="cs-CZ" dirty="0"/>
              <a:t>“</a:t>
            </a: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err="1"/>
              <a:t>mechatronik</a:t>
            </a:r>
            <a:r>
              <a:rPr lang="cs-CZ" dirty="0"/>
              <a:t> „montuje, diagnostikuje, kontroluje, seřizuje, opravuje a renovuje mechanické části řídící a regulační elektroniky, elektrických rozvodů, elektrických, pneumatických a hydraulických pohonů u automatizovaných výrobních linek, robotických systémů a strojní a technická zařízení</a:t>
            </a:r>
            <a:r>
              <a:rPr lang="cs-CZ" dirty="0" smtClean="0"/>
              <a:t>“</a:t>
            </a:r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/>
              <a:t>vzdělání v </a:t>
            </a:r>
            <a:r>
              <a:rPr lang="cs-CZ" b="1" dirty="0"/>
              <a:t>příbuzném</a:t>
            </a:r>
            <a:r>
              <a:rPr lang="cs-CZ" dirty="0"/>
              <a:t> oboru ve smyslu § 22 ŽZ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71450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>Montáž, opravy a rekonstrukce chladících zařízení a tepelných čerpadel</a:t>
            </a:r>
          </a:p>
        </p:txBody>
      </p:sp>
    </p:spTree>
    <p:extLst>
      <p:ext uri="{BB962C8B-B14F-4D97-AF65-F5344CB8AC3E}">
        <p14:creationId xmlns:p14="http://schemas.microsoft.com/office/powerpoint/2010/main" val="825082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b="1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diplom, Slezská univerzita v Opavě, studijní program „Gastronomie, hotelnictví a turismus“, studijní obor „</a:t>
            </a:r>
            <a:r>
              <a:rPr lang="cs-CZ" b="1" dirty="0" smtClean="0"/>
              <a:t>Hotelnictví</a:t>
            </a:r>
            <a:r>
              <a:rPr lang="cs-CZ" dirty="0" smtClean="0"/>
              <a:t>“ </a:t>
            </a:r>
          </a:p>
          <a:p>
            <a:pPr marL="180000" lvl="1" indent="0" algn="just">
              <a:buNone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/>
              <a:t>vzhledem k náplni studia, s přihlédnutím k obsahové náplni předmětné živnosti a  oborům uvedeným u této živnosti metodickou informací č. </a:t>
            </a:r>
            <a:r>
              <a:rPr lang="cs-CZ" dirty="0" smtClean="0"/>
              <a:t>5/2008 =&gt; ani doklad </a:t>
            </a:r>
            <a:r>
              <a:rPr lang="cs-CZ" dirty="0"/>
              <a:t>o vzdělání v oboru ani v příbuzném </a:t>
            </a:r>
            <a:r>
              <a:rPr lang="cs-CZ" dirty="0" smtClean="0"/>
              <a:t>oboru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71450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>Pekařství, cukrářství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54" y="4261338"/>
            <a:ext cx="2309446" cy="23094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62" y="4193564"/>
            <a:ext cx="2695457" cy="24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44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 lnSpcReduction="10000"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b="1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stanovisko MZ ČR ze dne 27.4.2023 </a:t>
            </a:r>
          </a:p>
          <a:p>
            <a:pPr marL="180000" lvl="1" indent="0" algn="just">
              <a:buNone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volný prodej lihu v lékárnách = výdej léčivého přípravku určeného k zevnímu použití pro jeho antiseptický a dezinfekční účinek</a:t>
            </a:r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lékárenský benzín </a:t>
            </a:r>
            <a:r>
              <a:rPr lang="cs-CZ" dirty="0"/>
              <a:t>- </a:t>
            </a:r>
            <a:r>
              <a:rPr lang="cs-CZ" dirty="0" smtClean="0"/>
              <a:t>tato látka není </a:t>
            </a:r>
            <a:r>
              <a:rPr lang="cs-CZ" dirty="0"/>
              <a:t>používána k přípravě individuálně připravovaných léčivých přípravků a s ohledem </a:t>
            </a:r>
            <a:r>
              <a:rPr lang="cs-CZ" dirty="0" err="1"/>
              <a:t>karcinogenitu</a:t>
            </a:r>
            <a:r>
              <a:rPr lang="cs-CZ" dirty="0"/>
              <a:t> a mutagenitu nebyla ani zařazena do Českého </a:t>
            </a:r>
            <a:r>
              <a:rPr lang="cs-CZ" dirty="0" smtClean="0"/>
              <a:t>lékopisu; </a:t>
            </a:r>
            <a:r>
              <a:rPr lang="cs-CZ" dirty="0" err="1" smtClean="0"/>
              <a:t>rozplňují-li</a:t>
            </a:r>
            <a:r>
              <a:rPr lang="cs-CZ" dirty="0" smtClean="0"/>
              <a:t> </a:t>
            </a:r>
            <a:r>
              <a:rPr lang="cs-CZ" dirty="0"/>
              <a:t>a vydávají lékárny benzín, nejedná se o výdej léčivého přípravku; </a:t>
            </a:r>
            <a:r>
              <a:rPr lang="cs-CZ" dirty="0" smtClean="0"/>
              <a:t>v </a:t>
            </a:r>
            <a:r>
              <a:rPr lang="cs-CZ" dirty="0"/>
              <a:t>tomto případě je lékárna jako prodávající osoba povinna dodržovat povinnosti vyplývající z nařízení REACH, které je implementováno do zákona č. 350/2011 Sb., o chemických látkách a chemických směsích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71450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Prodej lihu a lékárenského benzínu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877744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b="1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stanovisko MPO ze dne 5.6.2023</a:t>
            </a:r>
          </a:p>
          <a:p>
            <a:pPr marL="180000" lvl="1" indent="0" algn="just">
              <a:buNone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výroba </a:t>
            </a:r>
            <a:r>
              <a:rPr lang="cs-CZ" dirty="0"/>
              <a:t>a prodej pokrmů jako jsou langoše, trdelníky, palačinky, cukrová vata, bramboráky, popř. grilovaná kuřata, v případě, kdy nedochází k jejich přímé spotřebě v </a:t>
            </a:r>
            <a:r>
              <a:rPr lang="cs-CZ" dirty="0" smtClean="0"/>
              <a:t>provozovně (včetně mobilní), </a:t>
            </a:r>
            <a:r>
              <a:rPr lang="cs-CZ" dirty="0"/>
              <a:t>ale jsou vyráběny a prodávány tzv. „přes </a:t>
            </a:r>
            <a:r>
              <a:rPr lang="cs-CZ" dirty="0" smtClean="0"/>
              <a:t>ulici“</a:t>
            </a:r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živnost volná, obor </a:t>
            </a:r>
            <a:r>
              <a:rPr lang="cs-CZ" dirty="0"/>
              <a:t>činnosti 7. „Výroba potravinářských a škrobárenských výrobků“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71450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Výroba a prodej pokrmů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832413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b="1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/>
              <a:t>s</a:t>
            </a:r>
            <a:r>
              <a:rPr lang="cs-CZ" dirty="0" smtClean="0"/>
              <a:t>tanovisko MPO ze dne 9.3.2023</a:t>
            </a:r>
          </a:p>
          <a:p>
            <a:pPr marL="180000" lvl="1" indent="0" algn="just">
              <a:buNone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Ministerstvo zemědělství </a:t>
            </a:r>
            <a:r>
              <a:rPr lang="cs-CZ" dirty="0"/>
              <a:t>- pizzu </a:t>
            </a:r>
            <a:r>
              <a:rPr lang="cs-CZ" dirty="0" smtClean="0"/>
              <a:t>klasifikovat </a:t>
            </a:r>
            <a:r>
              <a:rPr lang="cs-CZ" dirty="0"/>
              <a:t>nejenom jako pokrm, ale rovněž jako pekařský výrobek ve smyslu § 2 odst. 3 písm. b) vyhlášky č. 18/2020 Sb</a:t>
            </a:r>
            <a:r>
              <a:rPr lang="cs-CZ" dirty="0" smtClean="0"/>
              <a:t>.</a:t>
            </a:r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výroba </a:t>
            </a:r>
            <a:r>
              <a:rPr lang="cs-CZ" dirty="0"/>
              <a:t>pizzy a jejím </a:t>
            </a:r>
            <a:r>
              <a:rPr lang="cs-CZ" dirty="0" smtClean="0"/>
              <a:t>následný prodej =&gt; „</a:t>
            </a:r>
            <a:r>
              <a:rPr lang="cs-CZ" dirty="0"/>
              <a:t>Pekařství, cukrářství</a:t>
            </a:r>
            <a:r>
              <a:rPr lang="cs-CZ" dirty="0" smtClean="0"/>
              <a:t>“</a:t>
            </a:r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pizzu </a:t>
            </a:r>
            <a:r>
              <a:rPr lang="cs-CZ" dirty="0"/>
              <a:t>lze vyrábět i v rámci živnosti ohlašovací řemeslné „Hostinská činnost“, přičemž, pokud zůstane zachována povaha živnosti, lze v rámci této činnosti uskutečňovat i prodej tohoto „pokrmu“ přes ulici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71450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Výroba a prodej pizzy I</a:t>
            </a:r>
            <a:endParaRPr lang="cs-CZ" sz="3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8369">
            <a:off x="8313300" y="1500990"/>
            <a:ext cx="2134366" cy="14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6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b="1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výroba pizzy – nelze v rámci živnosti volné</a:t>
            </a:r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v rámci živnosti volné, </a:t>
            </a:r>
            <a:r>
              <a:rPr lang="cs-CZ" dirty="0"/>
              <a:t>oboru činnosti 7. „Výroba potravinářských a škrobárenských výrobků</a:t>
            </a:r>
            <a:r>
              <a:rPr lang="cs-CZ" dirty="0" smtClean="0"/>
              <a:t>“ lze </a:t>
            </a:r>
            <a:r>
              <a:rPr lang="cs-CZ" dirty="0"/>
              <a:t>prodávat polotovary pizzy k pozdějšímu dopečení, případně dopékat zmrazené polotovary pekařských </a:t>
            </a:r>
            <a:r>
              <a:rPr lang="cs-CZ" dirty="0" smtClean="0"/>
              <a:t>výrobků</a:t>
            </a:r>
          </a:p>
          <a:p>
            <a:pPr marL="180000" lvl="1" indent="0" algn="just">
              <a:buNone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obdobně se </a:t>
            </a:r>
            <a:r>
              <a:rPr lang="cs-CZ" dirty="0"/>
              <a:t>přistupuje i </a:t>
            </a:r>
            <a:r>
              <a:rPr lang="cs-CZ" dirty="0" smtClean="0"/>
              <a:t>k výrobě </a:t>
            </a:r>
            <a:r>
              <a:rPr lang="cs-CZ" dirty="0"/>
              <a:t>a </a:t>
            </a:r>
            <a:r>
              <a:rPr lang="cs-CZ" dirty="0" smtClean="0"/>
              <a:t>prodeji </a:t>
            </a:r>
            <a:r>
              <a:rPr lang="cs-CZ" dirty="0"/>
              <a:t>zmrzliny – kterou lze rovněž klasifikovat i jako pokrm, přičemž pro výrobu zmrzliny a její následný prodej je třeba disponovat rovněž živnostenským oprávněním pro příslušnou řemeslnou živnost („Pekařství, cukrářství“, „Hostinská činnost“ nebo „Mlékárenství“ – pro výrobu zmrzlin na bázi </a:t>
            </a:r>
            <a:r>
              <a:rPr lang="cs-CZ" dirty="0" smtClean="0"/>
              <a:t>mléka)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71450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>Výroba a prodej pizzy </a:t>
            </a:r>
            <a:r>
              <a:rPr lang="cs-CZ" sz="3600" dirty="0" smtClean="0"/>
              <a:t>II</a:t>
            </a:r>
            <a:endParaRPr lang="cs-CZ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788" y="1313134"/>
            <a:ext cx="2499577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19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b="1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/>
              <a:t>s</a:t>
            </a:r>
            <a:r>
              <a:rPr lang="cs-CZ" dirty="0" smtClean="0"/>
              <a:t>tanovisko MPO ze dne 5.4.2023</a:t>
            </a:r>
          </a:p>
          <a:p>
            <a:pPr marL="180000" lvl="1" indent="0" algn="just">
              <a:buNone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v </a:t>
            </a:r>
            <a:r>
              <a:rPr lang="cs-CZ" dirty="0"/>
              <a:t>případě historického a scénického šermu </a:t>
            </a:r>
            <a:r>
              <a:rPr lang="cs-CZ" dirty="0" smtClean="0"/>
              <a:t>není důraz </a:t>
            </a:r>
            <a:r>
              <a:rPr lang="cs-CZ" dirty="0"/>
              <a:t>kladen </a:t>
            </a:r>
            <a:r>
              <a:rPr lang="cs-CZ" dirty="0" smtClean="0"/>
              <a:t>na </a:t>
            </a:r>
            <a:r>
              <a:rPr lang="cs-CZ" dirty="0"/>
              <a:t>výuku v oblasti konkrétního sportu za účelem dosahování sportovních výkonů a pro účast absolventů na sportovních soutěžích (jako je tomu např. u sportovního šermu), ale především na zážitkovou výuku účastníků, tedy na společenskou stránku </a:t>
            </a: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živnost </a:t>
            </a:r>
            <a:r>
              <a:rPr lang="cs-CZ" dirty="0"/>
              <a:t>volná, </a:t>
            </a:r>
            <a:r>
              <a:rPr lang="cs-CZ" dirty="0" smtClean="0"/>
              <a:t>obor </a:t>
            </a:r>
            <a:r>
              <a:rPr lang="cs-CZ" dirty="0"/>
              <a:t>činnosti 72. „Mimoškolní výchova a vzdělávání, pořádání kurzů, školení, včetně lektorské činnosti“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71450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Výuka </a:t>
            </a:r>
            <a:r>
              <a:rPr lang="cs-CZ" sz="3600" dirty="0"/>
              <a:t>historického a scénického šermu</a:t>
            </a:r>
          </a:p>
        </p:txBody>
      </p:sp>
    </p:spTree>
    <p:extLst>
      <p:ext uri="{BB962C8B-B14F-4D97-AF65-F5344CB8AC3E}">
        <p14:creationId xmlns:p14="http://schemas.microsoft.com/office/powerpoint/2010/main" val="1728026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Autofit/>
          </a:bodyPr>
          <a:lstStyle/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sz="2600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sz="2600" dirty="0" smtClean="0"/>
              <a:t>diplom, VUT v Brně, studijní obor „</a:t>
            </a:r>
            <a:r>
              <a:rPr lang="cs-CZ" sz="2600" b="1" dirty="0" smtClean="0"/>
              <a:t>Management stavebnictví</a:t>
            </a:r>
            <a:r>
              <a:rPr lang="cs-CZ" sz="2600" dirty="0" smtClean="0"/>
              <a:t>“</a:t>
            </a:r>
            <a:endParaRPr lang="cs-CZ" sz="2600" b="1" dirty="0" smtClean="0"/>
          </a:p>
          <a:p>
            <a:pPr marL="180000" lvl="1" indent="0" algn="just">
              <a:buNone/>
            </a:pPr>
            <a:endParaRPr lang="cs-CZ" sz="2600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/>
              <a:t>podstatnou část studia tvoří předměty zaměřené na oblast stavebnictví</a:t>
            </a:r>
            <a:r>
              <a:rPr lang="cs-CZ" sz="2600" dirty="0" smtClean="0"/>
              <a:t> </a:t>
            </a:r>
            <a:endParaRPr lang="cs-CZ" sz="2600" b="1" dirty="0" smtClean="0"/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sz="2600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/>
              <a:t>doklad o vysokoškolském vzdělání v magisterském studijním programu v oblasti vzdělávání Stavebnictví se zaměřením na stavitelství nebo přípravu a realizaci staveb ve smyslu písm. a) sloupce 2 přílohy č. 2 k </a:t>
            </a:r>
            <a:r>
              <a:rPr lang="cs-CZ" dirty="0" smtClean="0"/>
              <a:t>ŽZ</a:t>
            </a:r>
            <a:endParaRPr lang="cs-CZ" sz="26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170013"/>
            <a:ext cx="11264900" cy="1197665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Realitní zprostředkování</a:t>
            </a:r>
            <a:endParaRPr lang="cs-CZ" sz="3600" dirty="0"/>
          </a:p>
        </p:txBody>
      </p:sp>
      <p:pic>
        <p:nvPicPr>
          <p:cNvPr id="4100" name="Picture 4" descr="Skončí dvojí provize i zamlčování toho, co je s nemovitostí špatně.  Nastupuje nový realitní zákon — ČT24 — Česká telev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62" y="4973034"/>
            <a:ext cx="3017594" cy="169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25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b="1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od 1.4.2023 nové webové stránky Zlínského kraje </a:t>
            </a:r>
            <a:r>
              <a:rPr lang="cs-CZ" dirty="0">
                <a:hlinkClick r:id="rId2"/>
              </a:rPr>
              <a:t>https://zlinskykraj.cz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původní </a:t>
            </a:r>
            <a:r>
              <a:rPr lang="cs-CZ" dirty="0"/>
              <a:t>doména „</a:t>
            </a:r>
            <a:r>
              <a:rPr lang="cs-CZ" b="1" dirty="0"/>
              <a:t>kr-zlinsky.cz</a:t>
            </a:r>
            <a:r>
              <a:rPr lang="cs-CZ" dirty="0"/>
              <a:t>" </a:t>
            </a:r>
            <a:r>
              <a:rPr lang="cs-CZ" dirty="0" smtClean="0"/>
              <a:t>nahrazena </a:t>
            </a:r>
            <a:r>
              <a:rPr lang="cs-CZ" dirty="0"/>
              <a:t>novou doménou „</a:t>
            </a:r>
            <a:r>
              <a:rPr lang="cs-CZ" b="1" dirty="0"/>
              <a:t>zlinskykraj.cz</a:t>
            </a:r>
            <a:r>
              <a:rPr lang="cs-CZ" dirty="0"/>
              <a:t>"</a:t>
            </a:r>
            <a:r>
              <a:rPr lang="cs-CZ" dirty="0" smtClean="0"/>
              <a:t> </a:t>
            </a:r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fr-FR" dirty="0"/>
              <a:t>nový formát e-mailové adresy je "</a:t>
            </a:r>
            <a:r>
              <a:rPr lang="fr-FR" b="1" dirty="0"/>
              <a:t>jmeno.prijmeni@zlinskykraj.cz</a:t>
            </a:r>
            <a:r>
              <a:rPr lang="fr-FR" dirty="0"/>
              <a:t>"</a:t>
            </a: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metodická složka – </a:t>
            </a:r>
            <a:r>
              <a:rPr lang="cs-CZ" dirty="0"/>
              <a:t>přes </a:t>
            </a:r>
            <a:r>
              <a:rPr lang="cs-CZ" dirty="0" smtClean="0"/>
              <a:t>odkaz „</a:t>
            </a:r>
            <a:r>
              <a:rPr lang="cs-CZ" b="1" dirty="0"/>
              <a:t>Starý web ZK</a:t>
            </a:r>
            <a:r>
              <a:rPr lang="cs-CZ" dirty="0" smtClean="0"/>
              <a:t>“ ve spodní části aktuálních webových stránek (dočasné řešení)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71450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Nový web Zlínského kraje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384697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355834"/>
            <a:ext cx="11264900" cy="4923791"/>
          </a:xfrm>
        </p:spPr>
        <p:txBody>
          <a:bodyPr>
            <a:normAutofit fontScale="92500" lnSpcReduction="10000"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b="1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sz="2600" dirty="0" smtClean="0"/>
              <a:t>rekvalifikační program </a:t>
            </a:r>
            <a:r>
              <a:rPr lang="cs-CZ" sz="2600" dirty="0"/>
              <a:t>pro pracovní činnost „Sportovní </a:t>
            </a:r>
            <a:r>
              <a:rPr lang="cs-CZ" sz="2600" dirty="0" smtClean="0"/>
              <a:t>masáž“, vzdělávací zařízení Ben 001 s.r.o. </a:t>
            </a:r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sz="2600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sz="2600" dirty="0"/>
              <a:t>kontrola MŠMT </a:t>
            </a:r>
            <a:r>
              <a:rPr lang="cs-CZ" sz="2600" dirty="0" smtClean="0"/>
              <a:t>– vzdělávací zařízení vydává </a:t>
            </a:r>
            <a:r>
              <a:rPr lang="cs-CZ" sz="2600" dirty="0"/>
              <a:t>absolventům výše uvedeného akreditovaného rekvalifikačního programu pouze „Potvrzení o absolvování akreditovaného vzdělávacího programu</a:t>
            </a:r>
            <a:r>
              <a:rPr lang="cs-CZ" sz="2600" dirty="0" smtClean="0"/>
              <a:t>“, po </a:t>
            </a:r>
            <a:r>
              <a:rPr lang="cs-CZ" sz="2600" dirty="0"/>
              <a:t>ukončení akreditovaného rekvalifikačního programu nerealizuje žádné závěrečné zkoušky ani zkoušky z profesní kvalifikace </a:t>
            </a:r>
            <a:endParaRPr lang="cs-CZ" sz="2600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sz="2600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sz="2600" dirty="0"/>
              <a:t>potvrzení o účasti v akreditovaném vzdělávacím programu </a:t>
            </a:r>
            <a:r>
              <a:rPr lang="cs-CZ" sz="2600" b="1" dirty="0"/>
              <a:t>nenahrazuje </a:t>
            </a:r>
            <a:r>
              <a:rPr lang="cs-CZ" sz="2600" dirty="0"/>
              <a:t>osvědčení o získání profesní kvalifikace</a:t>
            </a:r>
            <a:endParaRPr lang="cs-CZ" sz="2600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sz="2600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sz="2600" dirty="0" smtClean="0"/>
              <a:t>osvědčení </a:t>
            </a:r>
            <a:r>
              <a:rPr lang="cs-CZ" sz="2600" dirty="0"/>
              <a:t>o rekvalifikaci se nevydává, pokud je kurz ukončen zkouškou podle jiného právního předpisu (profesní kvalifikace)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71450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Masérské, </a:t>
            </a:r>
            <a:r>
              <a:rPr lang="cs-CZ" sz="3600" dirty="0"/>
              <a:t>rekondiční a regenerační </a:t>
            </a:r>
            <a:r>
              <a:rPr lang="cs-CZ" sz="3600" dirty="0" smtClean="0"/>
              <a:t>služby 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9750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b="1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sz="2600" dirty="0" smtClean="0"/>
              <a:t>úkolem bude prověřit, zda </a:t>
            </a:r>
            <a:r>
              <a:rPr lang="cs-CZ" sz="2600" dirty="0"/>
              <a:t>absolventům akreditovaného rekvalifikačního programu pro pracovní činnost „Sportovní masáž </a:t>
            </a:r>
            <a:r>
              <a:rPr lang="cs-CZ" sz="2600" dirty="0" smtClean="0"/>
              <a:t>(v </a:t>
            </a:r>
            <a:r>
              <a:rPr lang="cs-CZ" sz="2600" dirty="0"/>
              <a:t>rozsahu 80 hodin teoretické výuky a 70 hodin praktické výuky)“ realizovaného vzdělávacím zařízením Ben 001 s.r.o., nebylo vystaveno živnostenské oprávnění pro provozování vázané živnosti „Masážní, rekondiční a regenerační služby“ na základě pouhého „Potvrzení o absolvování akreditovaného vzdělávacího programu“, popř. na základě vystaveného „Potvrzení o vykonání závěrečné zkoušky“, </a:t>
            </a:r>
            <a:r>
              <a:rPr lang="cs-CZ" sz="2600" dirty="0" smtClean="0"/>
              <a:t>(odbornou </a:t>
            </a:r>
            <a:r>
              <a:rPr lang="cs-CZ" sz="2600" dirty="0"/>
              <a:t>způsobilost ukončením rekvalifikačního kurzu lze prokázat pouze v případě, pokud byl tento kurz realizován před vznikem profesní </a:t>
            </a:r>
            <a:r>
              <a:rPr lang="cs-CZ" sz="2600" dirty="0" smtClean="0"/>
              <a:t>kvalifikace)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71450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>Masérské, rekondiční a regenerační služby </a:t>
            </a:r>
            <a:r>
              <a:rPr lang="cs-CZ" sz="3600" dirty="0" smtClean="0"/>
              <a:t>II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348574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b="1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sz="2600" dirty="0" smtClean="0"/>
              <a:t>aktualizace kontaktů k 1.7.2023</a:t>
            </a:r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sz="2600" dirty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sz="2600" dirty="0" smtClean="0"/>
              <a:t>kybernetická bezpečnost – </a:t>
            </a:r>
            <a:r>
              <a:rPr lang="cs-CZ" sz="2600" smtClean="0"/>
              <a:t>kontrola přístupových </a:t>
            </a:r>
            <a:r>
              <a:rPr lang="cs-CZ" sz="2600" dirty="0" smtClean="0"/>
              <a:t>oprávnění k IS RŽP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71450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Pololetní úkoly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31289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11209020" cy="3022600"/>
          </a:xfrm>
        </p:spPr>
        <p:txBody>
          <a:bodyPr/>
          <a:lstStyle/>
          <a:p>
            <a:pPr algn="ctr"/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/>
              <a:t/>
            </a:r>
            <a:br>
              <a:rPr lang="cs-CZ" sz="6000" dirty="0"/>
            </a:b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/>
              <a:t>Děkuji za </a:t>
            </a:r>
            <a:r>
              <a:rPr lang="cs-CZ" sz="6000" dirty="0"/>
              <a:t>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Krajský úřad ZK</a:t>
            </a:r>
          </a:p>
          <a:p>
            <a:r>
              <a:rPr lang="cs-CZ" dirty="0"/>
              <a:t>Třída Tomáš Bati 21</a:t>
            </a:r>
          </a:p>
          <a:p>
            <a:r>
              <a:rPr lang="cs-CZ" dirty="0"/>
              <a:t>Zlín </a:t>
            </a:r>
            <a:r>
              <a:rPr lang="cs-CZ" dirty="0" smtClean="0"/>
              <a:t>761 </a:t>
            </a:r>
            <a:r>
              <a:rPr lang="cs-CZ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60" y="1351115"/>
            <a:ext cx="11264900" cy="4600272"/>
          </a:xfrm>
        </p:spPr>
        <p:txBody>
          <a:bodyPr>
            <a:normAutofit/>
          </a:bodyPr>
          <a:lstStyle/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vysvědčení </a:t>
            </a:r>
            <a:r>
              <a:rPr lang="cs-CZ" dirty="0"/>
              <a:t>o maturitní zkoušce, Integrovaná střední škola Valašské Meziříčí, studijní obor „</a:t>
            </a:r>
            <a:r>
              <a:rPr lang="cs-CZ" b="1" dirty="0"/>
              <a:t>Mechanik elektronik</a:t>
            </a:r>
            <a:r>
              <a:rPr lang="cs-CZ" dirty="0"/>
              <a:t>“, zaměření „spotřební elektronika“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600" dirty="0" smtClean="0"/>
          </a:p>
          <a:p>
            <a:pPr marL="540000" lvl="1" indent="-3600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dirty="0" smtClean="0"/>
              <a:t>obory </a:t>
            </a:r>
            <a:r>
              <a:rPr lang="cs-CZ" dirty="0"/>
              <a:t>z oblasti elektroniky metodická informace MPO č. 5/2008  uvádí jako vzdělání v </a:t>
            </a:r>
            <a:r>
              <a:rPr lang="cs-CZ" b="1" dirty="0"/>
              <a:t>příbuzném</a:t>
            </a:r>
            <a:r>
              <a:rPr lang="cs-CZ" dirty="0"/>
              <a:t> oboru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cs-CZ" sz="2600" dirty="0" smtClean="0"/>
          </a:p>
          <a:p>
            <a:pPr marL="0" indent="0" algn="just">
              <a:spcAft>
                <a:spcPts val="600"/>
              </a:spcAft>
              <a:buNone/>
            </a:pPr>
            <a:endParaRPr lang="cs-CZ" sz="2600" dirty="0" smtClean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171300"/>
            <a:ext cx="11264900" cy="931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Montáž, opravy, revize a zkoušky elektrických zařízení</a:t>
            </a:r>
            <a:endParaRPr lang="cs-CZ" sz="3600" dirty="0"/>
          </a:p>
        </p:txBody>
      </p:sp>
      <p:pic>
        <p:nvPicPr>
          <p:cNvPr id="3074" name="Picture 2" descr="https://sezimackastredni.cz/wp-content/uploads/2021/10/06-Mechanik-elektrotechnik-barva-stin-1-1024x7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238" y="3182921"/>
            <a:ext cx="5060786" cy="351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52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sz="2400" dirty="0" smtClean="0"/>
              <a:t> diplom, Univerzita Palackého v Olomouci, studijní program „Tělesná výchova a sport“, studijní obor „</a:t>
            </a:r>
            <a:r>
              <a:rPr lang="cs-CZ" sz="2400" b="1" dirty="0" err="1" smtClean="0"/>
              <a:t>Rekreologie</a:t>
            </a:r>
            <a:r>
              <a:rPr lang="cs-CZ" sz="2400" dirty="0" smtClean="0"/>
              <a:t>“</a:t>
            </a:r>
            <a:endParaRPr lang="cs-CZ" sz="2400" dirty="0"/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sz="2400" dirty="0"/>
              <a:t>mezi hlavní oblasti uplatnitelnosti absolventů předmětného oboru patří centra volného času, sportovní organizace a kluby a fitness centra</a:t>
            </a:r>
            <a:r>
              <a:rPr lang="cs-CZ" sz="2400" dirty="0" smtClean="0"/>
              <a:t>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sz="2400" dirty="0" smtClean="0"/>
              <a:t> </a:t>
            </a:r>
            <a:r>
              <a:rPr lang="cs-CZ" sz="2400" b="1" dirty="0" smtClean="0"/>
              <a:t>lze</a:t>
            </a:r>
            <a:r>
              <a:rPr lang="cs-CZ" sz="2400" dirty="0" smtClean="0"/>
              <a:t> považovat za doklad </a:t>
            </a:r>
            <a:r>
              <a:rPr lang="cs-CZ" sz="2400" dirty="0"/>
              <a:t>ve smyslu písm. a) sl. 2 přílohy č. 2 k ŽZ</a:t>
            </a:r>
            <a:r>
              <a:rPr lang="cs-CZ" sz="2400" dirty="0" smtClean="0"/>
              <a:t> </a:t>
            </a:r>
            <a:r>
              <a:rPr lang="cs-CZ" sz="2400" dirty="0"/>
              <a:t>pro vázanou živnost s předmětem podnikání „Poskytování tělovýchovných a sportovních služeb v oblasti plavání dětí, kojenců a batolat“</a:t>
            </a:r>
          </a:p>
          <a:p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5311" y="129995"/>
            <a:ext cx="11264900" cy="931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Poskytování tělovýchovných a sportovních služeb v oblasti </a:t>
            </a:r>
            <a:r>
              <a:rPr lang="cs-CZ" dirty="0" smtClean="0"/>
              <a:t>… I</a:t>
            </a:r>
            <a:endParaRPr lang="cs-CZ" sz="3600" dirty="0"/>
          </a:p>
        </p:txBody>
      </p:sp>
      <p:pic>
        <p:nvPicPr>
          <p:cNvPr id="2050" name="Picture 2" descr="http://www.modrytygrik.cz/_sys/plavani_od_4_do6l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53" y="4799883"/>
            <a:ext cx="2253759" cy="193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97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1688" y="1468338"/>
            <a:ext cx="11264900" cy="4600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sz="2400" dirty="0" smtClean="0"/>
              <a:t> diplom, Univerzita Karlova v Praze, studijní program „Specializace ve zdravotnictví“, studijní obor „</a:t>
            </a:r>
            <a:r>
              <a:rPr lang="cs-CZ" sz="2400" b="1" dirty="0" smtClean="0"/>
              <a:t>Fyzioterapie</a:t>
            </a:r>
            <a:r>
              <a:rPr lang="cs-CZ" sz="2400" dirty="0" smtClean="0"/>
              <a:t>“</a:t>
            </a:r>
            <a:endParaRPr lang="cs-CZ" sz="2400" dirty="0"/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sz="2400" dirty="0" smtClean="0"/>
              <a:t> fyzioterapie = </a:t>
            </a:r>
            <a:r>
              <a:rPr lang="cs-CZ" sz="2400" dirty="0"/>
              <a:t>poskytování diagnostické, preventivní a léčebné péče v oblasti poruch pohybového aparátu </a:t>
            </a:r>
            <a:r>
              <a:rPr lang="cs-CZ" sz="2400" dirty="0" smtClean="0"/>
              <a:t>člověka (nejde </a:t>
            </a:r>
            <a:r>
              <a:rPr lang="cs-CZ" sz="2400" dirty="0"/>
              <a:t>o tělesnou kulturu, tělovýchovu a </a:t>
            </a:r>
            <a:r>
              <a:rPr lang="cs-CZ" sz="2400" dirty="0" smtClean="0"/>
              <a:t>sport)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sz="2400" dirty="0" smtClean="0"/>
              <a:t> z toho </a:t>
            </a:r>
            <a:r>
              <a:rPr lang="cs-CZ" sz="2400" dirty="0"/>
              <a:t>také vyplývá případná nemožnost smysluplné definice předmětu </a:t>
            </a:r>
            <a:r>
              <a:rPr lang="cs-CZ" sz="2400" dirty="0" smtClean="0"/>
              <a:t>podnikání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sz="2400" dirty="0" smtClean="0"/>
              <a:t> předložený </a:t>
            </a:r>
            <a:r>
              <a:rPr lang="cs-CZ" sz="2400" dirty="0"/>
              <a:t>doklad neodpovídá žádnému z požadavků stanovených v příloze č. 2 k ŽZ</a:t>
            </a:r>
            <a:endParaRPr lang="cs-CZ" sz="2400" dirty="0" smtClean="0"/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026" y="129995"/>
            <a:ext cx="11264900" cy="931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Poskytování tělovýchovných a sportovních služeb v oblasti </a:t>
            </a:r>
            <a:r>
              <a:rPr lang="cs-CZ" dirty="0" smtClean="0"/>
              <a:t>… II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658786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1688" y="1468338"/>
            <a:ext cx="11264900" cy="4600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sz="2400" dirty="0" smtClean="0"/>
              <a:t> </a:t>
            </a:r>
            <a:r>
              <a:rPr lang="cs-CZ" sz="2600" dirty="0" smtClean="0"/>
              <a:t>osvědčení k činnosti Fitness </a:t>
            </a:r>
            <a:r>
              <a:rPr lang="cs-CZ" sz="2600" dirty="0" err="1" smtClean="0"/>
              <a:t>instructor</a:t>
            </a:r>
            <a:endParaRPr lang="cs-CZ" sz="2600" dirty="0" smtClean="0"/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cs-CZ" sz="2600" dirty="0" smtClean="0"/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sz="2600" dirty="0" smtClean="0"/>
              <a:t> vydáno </a:t>
            </a:r>
            <a:r>
              <a:rPr lang="cs-CZ" sz="2600" dirty="0"/>
              <a:t>11.10.2009 zařízením akreditovaným MŠMT ČR </a:t>
            </a:r>
            <a:endParaRPr lang="cs-CZ" sz="2600" dirty="0" smtClean="0"/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cs-CZ" sz="2600" dirty="0" smtClean="0"/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sz="2600" dirty="0" smtClean="0"/>
              <a:t> ze </a:t>
            </a:r>
            <a:r>
              <a:rPr lang="cs-CZ" sz="2600" dirty="0"/>
              <a:t>samotného osvědčení vyplývá, že </a:t>
            </a:r>
            <a:r>
              <a:rPr lang="cs-CZ" sz="2600" b="1" dirty="0"/>
              <a:t>doba platnosti</a:t>
            </a:r>
            <a:r>
              <a:rPr lang="cs-CZ" sz="2600" dirty="0"/>
              <a:t> tohoto osvědčení je do </a:t>
            </a:r>
            <a:r>
              <a:rPr lang="cs-CZ" sz="2600" dirty="0" smtClean="0"/>
              <a:t>11.10.2012 =&gt; </a:t>
            </a:r>
            <a:r>
              <a:rPr lang="cs-CZ" sz="2600" b="1" dirty="0" smtClean="0"/>
              <a:t>nelze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cs-CZ" sz="2400" b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026" y="129995"/>
            <a:ext cx="11264900" cy="931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Poskytování tělovýchovných a sportovních služeb v oblasti </a:t>
            </a:r>
            <a:r>
              <a:rPr lang="cs-CZ" dirty="0" smtClean="0"/>
              <a:t>… III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92152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03" y="1613921"/>
            <a:ext cx="11264900" cy="4600272"/>
          </a:xfrm>
        </p:spPr>
        <p:txBody>
          <a:bodyPr>
            <a:normAutofit/>
          </a:bodyPr>
          <a:lstStyle/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sz="2600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diplom, Univerzita Tomáše Bati ve Zlíně, studijní obor „</a:t>
            </a:r>
            <a:r>
              <a:rPr lang="cs-CZ" b="1" dirty="0" smtClean="0"/>
              <a:t>Sociální pedagogika</a:t>
            </a:r>
            <a:r>
              <a:rPr lang="cs-CZ" dirty="0" smtClean="0"/>
              <a:t>“</a:t>
            </a:r>
            <a:endParaRPr lang="cs-CZ" dirty="0"/>
          </a:p>
          <a:p>
            <a:pPr marL="457200" lvl="1" indent="0" algn="just">
              <a:buNone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doklad </a:t>
            </a:r>
            <a:r>
              <a:rPr lang="cs-CZ" dirty="0"/>
              <a:t>prokazující odbornou způsobilost ve smyslu písm. b) sl. 2 přílohy č. 2 k ŽZ </a:t>
            </a:r>
            <a:r>
              <a:rPr lang="cs-CZ" dirty="0" smtClean="0"/>
              <a:t>(</a:t>
            </a:r>
            <a:r>
              <a:rPr lang="cs-CZ" dirty="0"/>
              <a:t>viz § 110 odst. 4) písm. b) zákona č. 108/2006 Sb. , o sociálních službách)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176034"/>
            <a:ext cx="11264900" cy="931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Péče o dítě do tří let věku v denním režimu</a:t>
            </a:r>
            <a:endParaRPr lang="cs-CZ" sz="3600" dirty="0"/>
          </a:p>
        </p:txBody>
      </p:sp>
      <p:sp>
        <p:nvSpPr>
          <p:cNvPr id="5" name="AutoShape 6" descr="Autiste.cz - Studijní a herní 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Stáhnout - Kreslené děti hrají. vektorové klip umění ilustrace s jednoduchým přechodem. Každý v samostatné vrstvě. — Stocková ilust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4083"/>
            <a:ext cx="3780692" cy="26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45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899" cy="4600272"/>
          </a:xfrm>
        </p:spPr>
        <p:txBody>
          <a:bodyPr>
            <a:normAutofit lnSpcReduction="10000"/>
          </a:bodyPr>
          <a:lstStyle/>
          <a:p>
            <a:pPr marL="540000" lvl="1" indent="-3600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dirty="0" smtClean="0"/>
              <a:t>diplom, Mendelova univerzita v Brně, studijní program „Zahradnické inženýrství“, studijní obor „</a:t>
            </a:r>
            <a:r>
              <a:rPr lang="cs-CZ" b="1" dirty="0" smtClean="0"/>
              <a:t>Řízení zahradnických technologií</a:t>
            </a:r>
            <a:r>
              <a:rPr lang="cs-CZ" dirty="0" smtClean="0"/>
              <a:t>“, specializace „jakost rostlinných potravinových zdrojů“ </a:t>
            </a:r>
            <a:endParaRPr lang="cs-CZ" dirty="0" smtClean="0"/>
          </a:p>
          <a:p>
            <a:pPr marL="540000" lvl="1" indent="-3600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dirty="0" smtClean="0"/>
              <a:t>univerzita </a:t>
            </a:r>
            <a:r>
              <a:rPr lang="cs-CZ" dirty="0" smtClean="0"/>
              <a:t>na svých internetových </a:t>
            </a:r>
            <a:r>
              <a:rPr lang="cs-CZ" dirty="0"/>
              <a:t>stránkách uvádí, že absolvent </a:t>
            </a:r>
            <a:r>
              <a:rPr lang="cs-CZ" dirty="0" smtClean="0"/>
              <a:t>tohoto studijního </a:t>
            </a:r>
            <a:r>
              <a:rPr lang="cs-CZ" dirty="0"/>
              <a:t>oboru </a:t>
            </a:r>
            <a:r>
              <a:rPr lang="cs-CZ" dirty="0" smtClean="0"/>
              <a:t>se </a:t>
            </a:r>
            <a:r>
              <a:rPr lang="cs-CZ" dirty="0"/>
              <a:t>uplatní jako „inženýr specialista v různých typech zemědělských podniků se zaměřením na zahradnickou výrobu, dále v obchodních a marketingových organizacích a distribuci, ve školství, výzkumu a státní správě u nás i v </a:t>
            </a:r>
            <a:r>
              <a:rPr lang="cs-CZ" dirty="0" smtClean="0"/>
              <a:t>zahraničí“</a:t>
            </a:r>
            <a:endParaRPr lang="cs-CZ" sz="2600" dirty="0" smtClean="0"/>
          </a:p>
          <a:p>
            <a:pPr marL="540000" lvl="1" indent="-3600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cs-CZ" b="1" dirty="0" smtClean="0"/>
          </a:p>
          <a:p>
            <a:pPr marL="540000" lvl="1" indent="-3600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b="1" dirty="0" smtClean="0"/>
              <a:t>nelze</a:t>
            </a:r>
            <a:endParaRPr lang="cs-CZ" b="1" dirty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 smtClean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Hostinská činnost I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38772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899" cy="4600272"/>
          </a:xfrm>
        </p:spPr>
        <p:txBody>
          <a:bodyPr>
            <a:normAutofit/>
          </a:bodyPr>
          <a:lstStyle/>
          <a:p>
            <a:pPr marL="540000" lvl="1" indent="-3600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dirty="0" smtClean="0"/>
              <a:t>diplom, Vysoká vojenská škola pozemního vojska, studijní obor „Ekonomika armády – proviantní zabezpečení“</a:t>
            </a:r>
          </a:p>
          <a:p>
            <a:pPr marL="540000" lvl="1" indent="-3600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dirty="0"/>
              <a:t>výuku oboru zajišťovala </a:t>
            </a:r>
            <a:r>
              <a:rPr lang="cs-CZ" dirty="0" smtClean="0"/>
              <a:t>Fakulta </a:t>
            </a:r>
            <a:r>
              <a:rPr lang="cs-CZ" dirty="0"/>
              <a:t>týlového a technického zabezpečení, v jejímž případě šlo o nauku o plánování, provádění přesunu a o technickém zabezpečení sil (tedy o vojenskou logistiku</a:t>
            </a:r>
            <a:r>
              <a:rPr lang="cs-CZ" dirty="0" smtClean="0"/>
              <a:t>)</a:t>
            </a:r>
          </a:p>
          <a:p>
            <a:pPr marL="540000" lvl="1" indent="-3600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cs-CZ" dirty="0"/>
          </a:p>
          <a:p>
            <a:pPr marL="540000" lvl="1" indent="-3600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dirty="0"/>
              <a:t>šlo o studijní obor ekonomicko-logistického </a:t>
            </a:r>
            <a:r>
              <a:rPr lang="cs-CZ" dirty="0" smtClean="0"/>
              <a:t>zaměření =&gt; </a:t>
            </a:r>
            <a:r>
              <a:rPr lang="cs-CZ" b="1" dirty="0" smtClean="0"/>
              <a:t>nelze</a:t>
            </a:r>
            <a:endParaRPr lang="cs-CZ" b="1" dirty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 smtClean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Hostinská činnost II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240313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176AD870A0C448B7EF302593BEBDDA" ma:contentTypeVersion="15" ma:contentTypeDescription="Vytvoří nový dokument" ma:contentTypeScope="" ma:versionID="623b9e774cd8404dcb10c07a3742df93">
  <xsd:schema xmlns:xsd="http://www.w3.org/2001/XMLSchema" xmlns:xs="http://www.w3.org/2001/XMLSchema" xmlns:p="http://schemas.microsoft.com/office/2006/metadata/properties" xmlns:ns3="e9488e27-62b4-47cf-9353-e24b519013c0" xmlns:ns4="02f47990-aae6-4227-999d-20ae80fc4a95" targetNamespace="http://schemas.microsoft.com/office/2006/metadata/properties" ma:root="true" ma:fieldsID="c76af3a9a699cd66e9c00a54f610176a" ns3:_="" ns4:_="">
    <xsd:import namespace="e9488e27-62b4-47cf-9353-e24b519013c0"/>
    <xsd:import namespace="02f47990-aae6-4227-999d-20ae80fc4a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4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88e27-62b4-47cf-9353-e24b519013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47990-aae6-4227-999d-20ae80fc4a9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  <xsd:element name="SharedWithDetails" ma:index="2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9488e27-62b4-47cf-9353-e24b519013c0" xsi:nil="true"/>
  </documentManagement>
</p:properties>
</file>

<file path=customXml/itemProps1.xml><?xml version="1.0" encoding="utf-8"?>
<ds:datastoreItem xmlns:ds="http://schemas.openxmlformats.org/officeDocument/2006/customXml" ds:itemID="{C7CD3399-0F5C-4BD3-83D6-B46F8D2570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488e27-62b4-47cf-9353-e24b519013c0"/>
    <ds:schemaRef ds:uri="02f47990-aae6-4227-999d-20ae80fc4a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F4556-6B6A-454E-8CBC-97A2FE0AA9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2190B5-C2BA-4014-80EC-EAFA0FEFE328}">
  <ds:schemaRefs>
    <ds:schemaRef ds:uri="02f47990-aae6-4227-999d-20ae80fc4a9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e9488e27-62b4-47cf-9353-e24b519013c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4578</TotalTime>
  <Words>1676</Words>
  <Application>Microsoft Office PowerPoint</Application>
  <PresentationFormat>Širokoúhlá obrazovka</PresentationFormat>
  <Paragraphs>174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Degular</vt:lpstr>
      <vt:lpstr>Wingdings</vt:lpstr>
      <vt:lpstr>Motiv Office</vt:lpstr>
      <vt:lpstr>  Zobecnění dotazů na úseku registračních činností</vt:lpstr>
      <vt:lpstr>Realitní zprostředkování</vt:lpstr>
      <vt:lpstr>Montáž, opravy, revize a zkoušky elektrických zařízení</vt:lpstr>
      <vt:lpstr>Poskytování tělovýchovných a sportovních služeb v oblasti … I</vt:lpstr>
      <vt:lpstr>Poskytování tělovýchovných a sportovních služeb v oblasti … II</vt:lpstr>
      <vt:lpstr>Poskytování tělovýchovných a sportovních služeb v oblasti … III</vt:lpstr>
      <vt:lpstr>Péče o dítě do tří let věku v denním režimu</vt:lpstr>
      <vt:lpstr>Hostinská činnost I</vt:lpstr>
      <vt:lpstr>Hostinská činnost II</vt:lpstr>
      <vt:lpstr>Zámečnictví, nástrojářství</vt:lpstr>
      <vt:lpstr>Kosmetické služby - mikrojehličkování</vt:lpstr>
      <vt:lpstr>Obchodování s rozdílovými smlouvami (CFD)</vt:lpstr>
      <vt:lpstr>Montáž, opravy a rekonstrukce chladících zařízení a tepelných čerpadel</vt:lpstr>
      <vt:lpstr>Pekařství, cukrářství</vt:lpstr>
      <vt:lpstr>Prodej lihu a lékárenského benzínu</vt:lpstr>
      <vt:lpstr>Výroba a prodej pokrmů</vt:lpstr>
      <vt:lpstr>Výroba a prodej pizzy I</vt:lpstr>
      <vt:lpstr>Výroba a prodej pizzy II</vt:lpstr>
      <vt:lpstr>Výuka historického a scénického šermu</vt:lpstr>
      <vt:lpstr>Nový web Zlínského kraje</vt:lpstr>
      <vt:lpstr>Masérské, rekondiční a regenerační služby I</vt:lpstr>
      <vt:lpstr>Masérské, rekondiční a regenerační služby II</vt:lpstr>
      <vt:lpstr>Pololetní úkoly</vt:lpstr>
      <vt:lpstr>   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Gistinger Petr</cp:lastModifiedBy>
  <cp:revision>143</cp:revision>
  <dcterms:created xsi:type="dcterms:W3CDTF">2021-08-21T22:30:26Z</dcterms:created>
  <dcterms:modified xsi:type="dcterms:W3CDTF">2023-06-15T05:57:19Z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0x0101001C176AD870A0C448B7EF302593BEBDDA</vt:lpwstr>
  </property>
</Properties>
</file>