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33"/>
  </p:notesMasterIdLst>
  <p:handoutMasterIdLst>
    <p:handoutMasterId r:id="rId34"/>
  </p:handoutMasterIdLst>
  <p:sldIdLst>
    <p:sldId id="256" r:id="rId6"/>
    <p:sldId id="270" r:id="rId7"/>
    <p:sldId id="328" r:id="rId8"/>
    <p:sldId id="318" r:id="rId9"/>
    <p:sldId id="319" r:id="rId10"/>
    <p:sldId id="330" r:id="rId11"/>
    <p:sldId id="329" r:id="rId12"/>
    <p:sldId id="261" r:id="rId13"/>
    <p:sldId id="307" r:id="rId14"/>
    <p:sldId id="323" r:id="rId15"/>
    <p:sldId id="322" r:id="rId16"/>
    <p:sldId id="271" r:id="rId17"/>
    <p:sldId id="308" r:id="rId18"/>
    <p:sldId id="269" r:id="rId19"/>
    <p:sldId id="275" r:id="rId20"/>
    <p:sldId id="267" r:id="rId21"/>
    <p:sldId id="259" r:id="rId22"/>
    <p:sldId id="313" r:id="rId23"/>
    <p:sldId id="312" r:id="rId24"/>
    <p:sldId id="315" r:id="rId25"/>
    <p:sldId id="316" r:id="rId26"/>
    <p:sldId id="309" r:id="rId27"/>
    <p:sldId id="290" r:id="rId28"/>
    <p:sldId id="326" r:id="rId29"/>
    <p:sldId id="325" r:id="rId30"/>
    <p:sldId id="331" r:id="rId31"/>
    <p:sldId id="280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50"/>
    <a:srgbClr val="000D42"/>
    <a:srgbClr val="06024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Spolupráce s jinými správními orgány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26-4DE4-A881-F33EB5C400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26-4DE4-A881-F33EB5C400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26-4DE4-A881-F33EB5C400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26-4DE4-A881-F33EB5C400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26-4DE4-A881-F33EB5C400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26-4DE4-A881-F33EB5C400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26-4DE4-A881-F33EB5C400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26-4DE4-A881-F33EB5C4001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926-4DE4-A881-F33EB5C4001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926-4DE4-A881-F33EB5C4001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DBF-4A5A-90D8-349F99D29951}"/>
              </c:ext>
            </c:extLst>
          </c:dPt>
          <c:cat>
            <c:strRef>
              <c:f>List1!$A$2:$A$12</c:f>
              <c:strCache>
                <c:ptCount val="11"/>
                <c:pt idx="0">
                  <c:v>Živnostenské úřady</c:v>
                </c:pt>
                <c:pt idx="1">
                  <c:v>Policie ČR</c:v>
                </c:pt>
                <c:pt idx="2">
                  <c:v>Orgány ochrany veřejného zdraví</c:v>
                </c:pt>
                <c:pt idx="3">
                  <c:v>Hasičský a záchranný sbor</c:v>
                </c:pt>
                <c:pt idx="4">
                  <c:v>Celní správa</c:v>
                </c:pt>
                <c:pt idx="5">
                  <c:v>ČTÚ</c:v>
                </c:pt>
                <c:pt idx="6">
                  <c:v>Obecný/městský/krajský úřad</c:v>
                </c:pt>
                <c:pt idx="7">
                  <c:v>Městská policie</c:v>
                </c:pt>
                <c:pt idx="8">
                  <c:v>SZPI</c:v>
                </c:pt>
                <c:pt idx="9">
                  <c:v>Ministerstvo kultury</c:v>
                </c:pt>
                <c:pt idx="10">
                  <c:v>ČIŽP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478</c:v>
                </c:pt>
                <c:pt idx="1">
                  <c:v>223</c:v>
                </c:pt>
                <c:pt idx="2">
                  <c:v>34</c:v>
                </c:pt>
                <c:pt idx="3">
                  <c:v>24</c:v>
                </c:pt>
                <c:pt idx="4">
                  <c:v>19</c:v>
                </c:pt>
                <c:pt idx="5">
                  <c:v>19</c:v>
                </c:pt>
                <c:pt idx="6">
                  <c:v>12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1-4BAC-983B-BB93EFA39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65023393814907"/>
          <c:y val="0.80768536022713011"/>
          <c:w val="0.66065122294495793"/>
          <c:h val="0.17480278479860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E76E-B77A-4AEE-B562-45E983D9274D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F1A9-94B0-43C1-BCED-03EEF07168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30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FABF-14CD-44DD-9A2D-83940F77A246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22DA7-0BA7-4A20-A0AA-0F69FBE22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2929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E1-5D27-49CB-8B66-979F69A966C5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05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E96F-4156-4F84-9294-C110A9AA1920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06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EE42-81A4-48FA-987A-0348915F4D67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64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E1-5D27-49CB-8B66-979F69A966C5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55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4548-69E2-425C-AD39-9C113212D9FF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46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B486-6D7C-45F2-B7ED-D8AD692281E9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45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0A1-BD63-415A-898D-47379A6C2399}" type="datetime1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99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F4B5-8595-4AD5-BC77-CE018FD3E008}" type="datetime1">
              <a:rPr lang="cs-CZ" smtClean="0"/>
              <a:t>07.06.2023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64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54A-AB84-436F-ACA6-516776C536CC}" type="datetime1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0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C33B-4297-4698-9B70-9DB5F4C34E00}" type="datetime1">
              <a:rPr lang="cs-CZ" smtClean="0"/>
              <a:t>07.06.2023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56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5806-6586-4A79-8899-7FE32576E223}" type="datetime1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3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4548-69E2-425C-AD39-9C113212D9FF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360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5D22-83F1-478D-8058-2783A1C83705}" type="datetime1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284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E96F-4156-4F84-9294-C110A9AA1920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4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EE42-81A4-48FA-987A-0348915F4D67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B486-6D7C-45F2-B7ED-D8AD692281E9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1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0A1-BD63-415A-898D-47379A6C2399}" type="datetime1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85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F4B5-8595-4AD5-BC77-CE018FD3E008}" type="datetime1">
              <a:rPr lang="cs-CZ" smtClean="0"/>
              <a:t>07.06.2023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63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54A-AB84-436F-ACA6-516776C536CC}" type="datetime1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C33B-4297-4698-9B70-9DB5F4C34E00}" type="datetime1">
              <a:rPr lang="cs-CZ" smtClean="0"/>
              <a:t>07.06.2023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91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5806-6586-4A79-8899-7FE32576E223}" type="datetime1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00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5D22-83F1-478D-8058-2783A1C83705}" type="datetime1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67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70C0">
                <a:alpha val="93000"/>
                <a:lumMod val="94000"/>
                <a:lumOff val="6000"/>
              </a:srgbClr>
            </a:gs>
            <a:gs pos="70000">
              <a:schemeClr val="bg1"/>
            </a:gs>
            <a:gs pos="92000">
              <a:srgbClr val="000D42"/>
            </a:gs>
            <a:gs pos="10000">
              <a:srgbClr val="000D42"/>
            </a:gs>
            <a:gs pos="31000">
              <a:schemeClr val="bg1"/>
            </a:gs>
            <a:gs pos="81000">
              <a:srgbClr val="0070C0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03EA-3D4A-46A1-B365-88AF9C24406F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03EA-3D4A-46A1-B365-88AF9C24406F}" type="datetime1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88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rno@coi.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8269" y="1537142"/>
            <a:ext cx="9144000" cy="2387600"/>
          </a:xfrm>
        </p:spPr>
        <p:txBody>
          <a:bodyPr/>
          <a:lstStyle/>
          <a:p>
            <a:r>
              <a:rPr lang="cs-CZ" dirty="0" smtClean="0">
                <a:solidFill>
                  <a:srgbClr val="000D42"/>
                </a:solidFill>
              </a:rPr>
              <a:t>Česká obchodní inspekce</a:t>
            </a:r>
            <a:endParaRPr lang="cs-CZ" dirty="0">
              <a:solidFill>
                <a:srgbClr val="000D4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6498" y="5250730"/>
            <a:ext cx="3996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0D42"/>
                </a:solidFill>
              </a:rPr>
              <a:t>Česká obchodní inspekce</a:t>
            </a:r>
            <a:br>
              <a:rPr lang="cs-CZ" sz="1400" b="1" dirty="0" smtClean="0">
                <a:solidFill>
                  <a:srgbClr val="000D42"/>
                </a:solidFill>
              </a:rPr>
            </a:br>
            <a:r>
              <a:rPr lang="cs-CZ" sz="1400" b="1" dirty="0" smtClean="0">
                <a:solidFill>
                  <a:srgbClr val="000D42"/>
                </a:solidFill>
              </a:rPr>
              <a:t>Inspektorát pro Jihomoravský a Zlínsky kraj</a:t>
            </a:r>
            <a:br>
              <a:rPr lang="cs-CZ" sz="1400" b="1" dirty="0" smtClean="0">
                <a:solidFill>
                  <a:srgbClr val="000D42"/>
                </a:solidFill>
              </a:rPr>
            </a:br>
            <a:r>
              <a:rPr lang="cs-CZ" sz="1400" b="1" dirty="0" smtClean="0">
                <a:solidFill>
                  <a:srgbClr val="000D42"/>
                </a:solidFill>
                <a:effectLst>
                  <a:outerShdw blurRad="114300" sx="0" sy="0">
                    <a:srgbClr val="000000"/>
                  </a:outerShdw>
                </a:effectLst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cs-CZ" sz="1400" b="1" dirty="0" smtClean="0">
                <a:solidFill>
                  <a:srgbClr val="000D42"/>
                </a:solidFill>
              </a:rPr>
              <a:t> třída </a:t>
            </a:r>
            <a:r>
              <a:rPr lang="cs-CZ" sz="1400" b="1" dirty="0">
                <a:solidFill>
                  <a:srgbClr val="000D42"/>
                </a:solidFill>
              </a:rPr>
              <a:t>K</a:t>
            </a:r>
            <a:r>
              <a:rPr lang="cs-CZ" sz="1400" b="1" dirty="0" smtClean="0">
                <a:solidFill>
                  <a:srgbClr val="000D42"/>
                </a:solidFill>
              </a:rPr>
              <a:t>pt. Jaroše 1924/5, 602 00 Brno</a:t>
            </a:r>
          </a:p>
          <a:p>
            <a:r>
              <a:rPr lang="cs-CZ" sz="1400" dirty="0" smtClean="0">
                <a:solidFill>
                  <a:srgbClr val="000D42"/>
                </a:solidFill>
                <a:latin typeface="Wingdings"/>
              </a:rPr>
              <a:t>(</a:t>
            </a:r>
            <a:r>
              <a:rPr lang="cs-CZ" sz="1400" b="1" dirty="0">
                <a:solidFill>
                  <a:srgbClr val="000D42"/>
                </a:solidFill>
              </a:rPr>
              <a:t> </a:t>
            </a:r>
            <a:r>
              <a:rPr lang="cs-CZ" sz="1400" b="1" dirty="0" smtClean="0">
                <a:solidFill>
                  <a:srgbClr val="000D42"/>
                </a:solidFill>
              </a:rPr>
              <a:t>+ 420 545 125 911</a:t>
            </a:r>
            <a:endParaRPr lang="cs-CZ" sz="1400" b="1" dirty="0" smtClean="0">
              <a:solidFill>
                <a:srgbClr val="000D42"/>
              </a:solidFill>
              <a:effectLst>
                <a:outerShdw blurRad="114300" sx="0" sy="0">
                  <a:srgbClr val="000000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 smtClean="0">
                <a:solidFill>
                  <a:srgbClr val="000D42"/>
                </a:solidFill>
                <a:latin typeface="Arial" charset="0"/>
                <a:cs typeface="Times New Roman" charset="0"/>
                <a:sym typeface="Wingdings" pitchFamily="2" charset="2"/>
              </a:rPr>
              <a:t> </a:t>
            </a:r>
            <a:r>
              <a:rPr lang="sk-SK" sz="1400" b="1" dirty="0" smtClean="0">
                <a:solidFill>
                  <a:srgbClr val="000D42"/>
                </a:solidFill>
                <a:cs typeface="Times New Roman" charset="0"/>
                <a:sym typeface="Wingdings" pitchFamily="2" charset="2"/>
              </a:rPr>
              <a:t>brno@coi.cz</a:t>
            </a:r>
            <a:endParaRPr lang="cs-CZ" sz="1400" b="1" dirty="0">
              <a:solidFill>
                <a:srgbClr val="000D42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0" y="4860205"/>
            <a:ext cx="13430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F50"/>
                </a:solidFill>
                <a:latin typeface="+mn-lt"/>
              </a:rPr>
              <a:t>Kontrolní řízení</a:t>
            </a:r>
            <a:endParaRPr lang="cs-CZ" sz="36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41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solidFill>
                  <a:srgbClr val="000F50"/>
                </a:solidFill>
              </a:rPr>
              <a:t>Zaměstnanci České obchodní inspekce pověření plněním jejich kontrolních úloh (dále jen „inspektoři“), se při výkonu kontroly prokazují služebním průkazem vydaným Českou obchodní inspekcí.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cs-CZ" sz="1800" dirty="0" smtClean="0">
                <a:solidFill>
                  <a:srgbClr val="000F50"/>
                </a:solidFill>
              </a:rPr>
              <a:t>V případě, že vyvstanou pochybnosti o pravosti služebního průkazu a podnikatel/prodávající potřebuje v rámci kontroly ověřit totožnost inspektora České obchodní inspekce, je možné tuto informaci získat na telefonním  čísle: 296 366 141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4402137"/>
            <a:ext cx="1051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F50"/>
                </a:solidFill>
              </a:rPr>
              <a:t>Výkon dozorové činnosti:</a:t>
            </a:r>
          </a:p>
          <a:p>
            <a:pPr marL="714375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Z vlastní iniciativy (Kontrolní plán, příkaz ke kontrole)</a:t>
            </a:r>
          </a:p>
          <a:p>
            <a:pPr marL="714375" indent="-2730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Na základě podnětů veřejnosti (§ 42 SŘ)</a:t>
            </a:r>
          </a:p>
          <a:p>
            <a:pPr marL="714375" indent="-2730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Na základě oznámení jiných orgánů veřejné správy</a:t>
            </a:r>
          </a:p>
          <a:p>
            <a:pPr marL="714375" indent="-27305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F50"/>
              </a:solidFill>
            </a:endParaRPr>
          </a:p>
          <a:p>
            <a:pPr marL="714375" indent="-265113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Způsoby zahájení kontroly</a:t>
            </a:r>
            <a:endParaRPr lang="cs-CZ" b="1" dirty="0">
              <a:solidFill>
                <a:srgbClr val="000F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0747"/>
            <a:ext cx="10515600" cy="4666215"/>
          </a:xfrm>
        </p:spPr>
        <p:txBody>
          <a:bodyPr>
            <a:normAutofit/>
          </a:bodyPr>
          <a:lstStyle/>
          <a:p>
            <a:pPr marL="714375" indent="-265113">
              <a:spcBef>
                <a:spcPts val="1200"/>
              </a:spcBef>
            </a:pPr>
            <a:r>
              <a:rPr lang="cs-CZ" dirty="0" smtClean="0">
                <a:solidFill>
                  <a:srgbClr val="000F50"/>
                </a:solidFill>
              </a:rPr>
              <a:t>Předložením </a:t>
            </a:r>
            <a:r>
              <a:rPr lang="cs-CZ" dirty="0">
                <a:solidFill>
                  <a:srgbClr val="000F50"/>
                </a:solidFill>
              </a:rPr>
              <a:t>průkazu inspektora</a:t>
            </a:r>
          </a:p>
          <a:p>
            <a:pPr marL="714375" indent="-273050"/>
            <a:r>
              <a:rPr lang="cs-CZ" dirty="0">
                <a:solidFill>
                  <a:srgbClr val="000F50"/>
                </a:solidFill>
              </a:rPr>
              <a:t>Kontrolními úkony bezprostředně předcházejícími předložení průkazu (např. kontrolní nákup)</a:t>
            </a:r>
          </a:p>
          <a:p>
            <a:pPr marL="714375" indent="-265113"/>
            <a:r>
              <a:rPr lang="cs-CZ" dirty="0" smtClean="0">
                <a:solidFill>
                  <a:srgbClr val="000F50"/>
                </a:solidFill>
              </a:rPr>
              <a:t>Doručením oznámení o zahájení kontroly</a:t>
            </a:r>
          </a:p>
          <a:p>
            <a:pPr marL="449262" indent="0">
              <a:buNone/>
            </a:pPr>
            <a:endParaRPr lang="cs-CZ" dirty="0">
              <a:solidFill>
                <a:srgbClr val="000F50"/>
              </a:solidFill>
            </a:endParaRPr>
          </a:p>
          <a:p>
            <a:pPr marL="714375" indent="-265113"/>
            <a:r>
              <a:rPr lang="cs-CZ" dirty="0">
                <a:solidFill>
                  <a:srgbClr val="000F50"/>
                </a:solidFill>
              </a:rPr>
              <a:t>Před zahájením kontroly je možné provést úkony před kontrolou (např. kontrolní objednávka na e-</a:t>
            </a:r>
            <a:r>
              <a:rPr lang="cs-CZ" dirty="0" err="1">
                <a:solidFill>
                  <a:srgbClr val="000F50"/>
                </a:solidFill>
              </a:rPr>
              <a:t>shopu</a:t>
            </a:r>
            <a:r>
              <a:rPr lang="cs-CZ" dirty="0">
                <a:solidFill>
                  <a:srgbClr val="000F50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6947" y="674308"/>
            <a:ext cx="4238105" cy="649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F50"/>
                </a:solidFill>
                <a:latin typeface="+mn-lt"/>
              </a:rPr>
              <a:t>Prostředky kontroly</a:t>
            </a:r>
            <a:endParaRPr lang="cs-CZ" sz="36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7403" y="1707652"/>
            <a:ext cx="5195454" cy="1156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 smtClean="0">
                <a:solidFill>
                  <a:srgbClr val="000F50"/>
                </a:solidFill>
              </a:rPr>
              <a:t>Inspektor je při výkonu kontroly </a:t>
            </a:r>
            <a:r>
              <a:rPr lang="cs-CZ" sz="1800" b="1" dirty="0" smtClean="0">
                <a:solidFill>
                  <a:srgbClr val="000F50"/>
                </a:solidFill>
              </a:rPr>
              <a:t>oprávněn obstarat</a:t>
            </a:r>
            <a:r>
              <a:rPr lang="cs-CZ" sz="1800" dirty="0" smtClean="0">
                <a:solidFill>
                  <a:srgbClr val="000F50"/>
                </a:solidFill>
              </a:rPr>
              <a:t> </a:t>
            </a:r>
            <a:r>
              <a:rPr lang="cs-CZ" sz="1800" dirty="0">
                <a:solidFill>
                  <a:srgbClr val="000F50"/>
                </a:solidFill>
              </a:rPr>
              <a:t>zvukové, obrazové a </a:t>
            </a:r>
            <a:r>
              <a:rPr lang="cs-CZ" sz="1800" dirty="0" smtClean="0">
                <a:solidFill>
                  <a:srgbClr val="000F50"/>
                </a:solidFill>
              </a:rPr>
              <a:t>zvukově-obrazové </a:t>
            </a:r>
            <a:r>
              <a:rPr lang="cs-CZ" sz="1800" b="1" dirty="0">
                <a:solidFill>
                  <a:srgbClr val="000F50"/>
                </a:solidFill>
              </a:rPr>
              <a:t>záznamy bez </a:t>
            </a:r>
            <a:r>
              <a:rPr lang="cs-CZ" sz="1800" b="1" dirty="0" smtClean="0">
                <a:solidFill>
                  <a:srgbClr val="000F50"/>
                </a:solidFill>
              </a:rPr>
              <a:t>vědomí </a:t>
            </a:r>
            <a:r>
              <a:rPr lang="cs-CZ" sz="1800" b="1" dirty="0">
                <a:solidFill>
                  <a:srgbClr val="000F50"/>
                </a:solidFill>
              </a:rPr>
              <a:t>kontrolovaných </a:t>
            </a:r>
            <a:r>
              <a:rPr lang="cs-CZ" sz="1800" b="1" dirty="0" smtClean="0">
                <a:solidFill>
                  <a:srgbClr val="000F50"/>
                </a:solidFill>
              </a:rPr>
              <a:t>osob</a:t>
            </a:r>
            <a:r>
              <a:rPr lang="cs-CZ" sz="1800" dirty="0">
                <a:solidFill>
                  <a:srgbClr val="000F50"/>
                </a:solidFill>
              </a:rPr>
              <a:t>, </a:t>
            </a:r>
            <a:r>
              <a:rPr lang="cs-CZ" sz="1800" dirty="0" smtClean="0">
                <a:solidFill>
                  <a:srgbClr val="000F50"/>
                </a:solidFill>
              </a:rPr>
              <a:t>pokud není možné účel </a:t>
            </a:r>
            <a:r>
              <a:rPr lang="cs-CZ" sz="1800" dirty="0">
                <a:solidFill>
                  <a:srgbClr val="000F50"/>
                </a:solidFill>
              </a:rPr>
              <a:t>kontroly </a:t>
            </a:r>
            <a:r>
              <a:rPr lang="cs-CZ" sz="1800" dirty="0" smtClean="0">
                <a:solidFill>
                  <a:srgbClr val="000F50"/>
                </a:solidFill>
              </a:rPr>
              <a:t>dosáhnout jinak.</a:t>
            </a:r>
            <a:endParaRPr lang="cs-CZ" sz="1800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25851" cy="365125"/>
          </a:xfrm>
        </p:spPr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85" y="2916925"/>
            <a:ext cx="3320942" cy="19635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05627" y="4865262"/>
            <a:ext cx="3320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800" dirty="0">
                <a:solidFill>
                  <a:srgbClr val="000F50"/>
                </a:solidFill>
              </a:rPr>
              <a:t>https://www.spyshop24.cz/skryta-kamera-v-knofliku-cmd-bu13lx-typu-pinhole-521.html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36098" y="4157376"/>
            <a:ext cx="4020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000F50"/>
                </a:solidFill>
              </a:rPr>
              <a:t>Pokud to vyžaduje předmět kontroly a pokud účel kontroly není možné dosáhnout jinak, je inspektor oprávněn v </a:t>
            </a:r>
            <a:r>
              <a:rPr lang="cs-CZ" dirty="0">
                <a:solidFill>
                  <a:srgbClr val="000F50"/>
                </a:solidFill>
              </a:rPr>
              <a:t>rámci výkonu </a:t>
            </a:r>
            <a:r>
              <a:rPr lang="cs-CZ" dirty="0" smtClean="0">
                <a:solidFill>
                  <a:srgbClr val="000F50"/>
                </a:solidFill>
              </a:rPr>
              <a:t>své </a:t>
            </a:r>
            <a:r>
              <a:rPr lang="cs-CZ" dirty="0">
                <a:solidFill>
                  <a:srgbClr val="000F50"/>
                </a:solidFill>
              </a:rPr>
              <a:t>činnosti, </a:t>
            </a:r>
            <a:r>
              <a:rPr lang="cs-CZ" dirty="0" smtClean="0">
                <a:solidFill>
                  <a:srgbClr val="000F50"/>
                </a:solidFill>
              </a:rPr>
              <a:t>ve výjimečných případech a </a:t>
            </a:r>
            <a:r>
              <a:rPr lang="cs-CZ" dirty="0">
                <a:solidFill>
                  <a:srgbClr val="000F50"/>
                </a:solidFill>
              </a:rPr>
              <a:t>v </a:t>
            </a:r>
            <a:r>
              <a:rPr lang="cs-CZ" dirty="0" smtClean="0">
                <a:solidFill>
                  <a:srgbClr val="000F50"/>
                </a:solidFill>
              </a:rPr>
              <a:t>nevyhnutné míře, jednat </a:t>
            </a:r>
            <a:r>
              <a:rPr lang="cs-CZ" dirty="0">
                <a:solidFill>
                  <a:srgbClr val="000F50"/>
                </a:solidFill>
              </a:rPr>
              <a:t>pod </a:t>
            </a:r>
            <a:r>
              <a:rPr lang="cs-CZ" dirty="0" smtClean="0">
                <a:solidFill>
                  <a:srgbClr val="000F50"/>
                </a:solidFill>
              </a:rPr>
              <a:t>změněnou identitou </a:t>
            </a:r>
            <a:r>
              <a:rPr lang="cs-CZ" dirty="0">
                <a:solidFill>
                  <a:srgbClr val="000F50"/>
                </a:solidFill>
              </a:rPr>
              <a:t>a využít </a:t>
            </a:r>
            <a:r>
              <a:rPr lang="cs-CZ" b="1" dirty="0" smtClean="0">
                <a:solidFill>
                  <a:srgbClr val="000F50"/>
                </a:solidFill>
              </a:rPr>
              <a:t>krycí prostředky</a:t>
            </a:r>
            <a:r>
              <a:rPr lang="cs-CZ" dirty="0" smtClean="0">
                <a:solidFill>
                  <a:srgbClr val="000F50"/>
                </a:solidFill>
              </a:rPr>
              <a:t>.</a:t>
            </a:r>
            <a:endParaRPr lang="cs-CZ" dirty="0">
              <a:solidFill>
                <a:srgbClr val="000F5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83" y="1825625"/>
            <a:ext cx="3704773" cy="201850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336098" y="3809791"/>
            <a:ext cx="379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0F50"/>
                </a:solidFill>
              </a:rPr>
              <a:t>https://www.podnikatel.cz/clanky/kontrolori-coi-budou-moct-od-listopadu-pouzivat-skrytou-identitu/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47403" y="5236010"/>
            <a:ext cx="5238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000F50"/>
                </a:solidFill>
              </a:rPr>
              <a:t>Inspektoři provádějí v rámci kontroly </a:t>
            </a:r>
            <a:r>
              <a:rPr lang="cs-CZ" b="1" dirty="0" smtClean="0">
                <a:solidFill>
                  <a:srgbClr val="000F50"/>
                </a:solidFill>
              </a:rPr>
              <a:t>kontrolní nákupy</a:t>
            </a:r>
            <a:r>
              <a:rPr lang="cs-CZ" dirty="0" smtClean="0">
                <a:solidFill>
                  <a:srgbClr val="000F50"/>
                </a:solidFill>
              </a:rPr>
              <a:t>, na které se pro účely kontroly hledí jako na uzavření smlouvy.</a:t>
            </a:r>
            <a:endParaRPr lang="cs-CZ" dirty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F50"/>
                </a:solidFill>
                <a:latin typeface="+mn-lt"/>
              </a:rPr>
              <a:t>Kontroly v období 2020 –2022</a:t>
            </a:r>
            <a:endParaRPr lang="cs-CZ" sz="36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0F50"/>
                </a:solidFill>
              </a:rPr>
              <a:t>Od ledna 2020 vykonala Česká obchodní inspekce celkem téměř 58 000 kontrol. U 41,7 % z nich bylo zjištěno porušení zákona. Inspektorát ČOI Jihomoravský a Zlínský vykonal ve stejném období 7 557 kontrol, ze kterých 44,7 % bylo se zjištěným porušením zákona.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8471"/>
              </p:ext>
            </p:extLst>
          </p:nvPr>
        </p:nvGraphicFramePr>
        <p:xfrm>
          <a:off x="2399071" y="3903739"/>
          <a:ext cx="6331976" cy="1867798"/>
        </p:xfrm>
        <a:graphic>
          <a:graphicData uri="http://schemas.openxmlformats.org/drawingml/2006/table">
            <a:tbl>
              <a:tblPr/>
              <a:tblGrid>
                <a:gridCol w="904568">
                  <a:extLst>
                    <a:ext uri="{9D8B030D-6E8A-4147-A177-3AD203B41FA5}">
                      <a16:colId xmlns:a16="http://schemas.microsoft.com/office/drawing/2014/main" val="421424277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3038206630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2473579655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3428178716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1505463650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2863949007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3695988076"/>
                    </a:ext>
                  </a:extLst>
                </a:gridCol>
              </a:tblGrid>
              <a:tr h="36986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Kontroly v období </a:t>
                      </a:r>
                      <a:r>
                        <a:rPr lang="cs-CZ" sz="1100" b="1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leden </a:t>
                      </a:r>
                      <a:r>
                        <a:rPr lang="cs-CZ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cs-CZ" sz="1100" b="1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až 2022</a:t>
                      </a:r>
                      <a:endParaRPr lang="cs-CZ" sz="1100" b="1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276248"/>
                  </a:ext>
                </a:extLst>
              </a:tr>
              <a:tr h="369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02302"/>
                  </a:ext>
                </a:extLst>
              </a:tr>
              <a:tr h="3698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por. zák.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por. zák.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por. zák.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115772"/>
                  </a:ext>
                </a:extLst>
              </a:tr>
              <a:tr h="3698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cs-CZ" sz="1100" b="1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ČOI</a:t>
                      </a:r>
                      <a:endParaRPr lang="cs-CZ" sz="1100" b="1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17 559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6 800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18 295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7 631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22 028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9 719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227975"/>
                  </a:ext>
                </a:extLst>
              </a:tr>
              <a:tr h="3883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  RI </a:t>
                      </a:r>
                      <a:r>
                        <a:rPr lang="cs-CZ" sz="1100" b="1" i="0" u="none" strike="noStrike" dirty="0" err="1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Jm-Zl</a:t>
                      </a:r>
                      <a:endParaRPr lang="cs-CZ" sz="1100" b="1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 401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1 152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 020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1 321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75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2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71304" cy="365125"/>
          </a:xfrm>
        </p:spPr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</a:t>
            </a:r>
            <a:r>
              <a:rPr lang="cs-CZ" b="1" dirty="0" smtClean="0">
                <a:solidFill>
                  <a:srgbClr val="000F50"/>
                </a:solidFill>
              </a:rPr>
              <a:t>Zlínský</a:t>
            </a:r>
            <a:endParaRPr lang="cs-CZ" b="1" dirty="0">
              <a:solidFill>
                <a:srgbClr val="000F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52" y="4420267"/>
            <a:ext cx="3933459" cy="193608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419418" y="573317"/>
            <a:ext cx="323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F50"/>
                </a:solidFill>
              </a:rPr>
              <a:t>Kontrola padělků</a:t>
            </a:r>
            <a:endParaRPr lang="cs-CZ" sz="2800" b="1" dirty="0">
              <a:solidFill>
                <a:srgbClr val="000F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25145" y="1220246"/>
            <a:ext cx="88281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F50"/>
                </a:solidFill>
              </a:rPr>
              <a:t>Zákaz </a:t>
            </a:r>
            <a:r>
              <a:rPr lang="cs-CZ" sz="2000" b="1" dirty="0" smtClean="0">
                <a:solidFill>
                  <a:srgbClr val="000F50"/>
                </a:solidFill>
              </a:rPr>
              <a:t>nabídky, prodeje a skladování </a:t>
            </a:r>
            <a:r>
              <a:rPr lang="cs-CZ" sz="2000" dirty="0" smtClean="0">
                <a:solidFill>
                  <a:srgbClr val="000F50"/>
                </a:solidFill>
              </a:rPr>
              <a:t>výrobků porušujících některá práva duševního vlastnictví:</a:t>
            </a:r>
          </a:p>
          <a:p>
            <a:endParaRPr lang="cs-CZ" sz="1200" dirty="0" smtClean="0">
              <a:solidFill>
                <a:srgbClr val="000F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Zajištění výrobků opatřením uloženým v </a:t>
            </a:r>
            <a:r>
              <a:rPr lang="cs-CZ" dirty="0">
                <a:solidFill>
                  <a:srgbClr val="000F50"/>
                </a:solidFill>
              </a:rPr>
              <a:t>rámci kontroly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F50"/>
                </a:solidFill>
              </a:rPr>
              <a:t>možnost </a:t>
            </a:r>
            <a:r>
              <a:rPr lang="cs-CZ" dirty="0" smtClean="0">
                <a:solidFill>
                  <a:srgbClr val="000F50"/>
                </a:solidFill>
              </a:rPr>
              <a:t>zabrání výrobků ve správním řízení</a:t>
            </a:r>
            <a:endParaRPr lang="cs-CZ" dirty="0">
              <a:solidFill>
                <a:srgbClr val="000F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Pokud není možné účelu kontroly dosáhnout jinak, je v případě důvodného podezření na závažné porušení povinnosti </a:t>
            </a:r>
            <a:r>
              <a:rPr lang="cs-CZ" b="1" dirty="0">
                <a:solidFill>
                  <a:srgbClr val="000F50"/>
                </a:solidFill>
              </a:rPr>
              <a:t>možné </a:t>
            </a:r>
            <a:r>
              <a:rPr lang="cs-CZ" b="1" dirty="0" smtClean="0">
                <a:solidFill>
                  <a:srgbClr val="000F50"/>
                </a:solidFill>
              </a:rPr>
              <a:t>sjednat v souvislosti s výkonem </a:t>
            </a:r>
            <a:r>
              <a:rPr lang="cs-CZ" b="1" dirty="0">
                <a:solidFill>
                  <a:srgbClr val="000F50"/>
                </a:solidFill>
              </a:rPr>
              <a:t>kontroly </a:t>
            </a:r>
            <a:r>
              <a:rPr lang="cs-CZ" b="1" dirty="0" smtClean="0">
                <a:solidFill>
                  <a:srgbClr val="000F50"/>
                </a:solidFill>
              </a:rPr>
              <a:t>přístup</a:t>
            </a:r>
            <a:r>
              <a:rPr lang="cs-CZ" dirty="0" smtClean="0">
                <a:solidFill>
                  <a:srgbClr val="000F50"/>
                </a:solidFill>
              </a:rPr>
              <a:t> </a:t>
            </a:r>
            <a:r>
              <a:rPr lang="cs-CZ" b="1" dirty="0">
                <a:solidFill>
                  <a:srgbClr val="000F50"/>
                </a:solidFill>
              </a:rPr>
              <a:t>do </a:t>
            </a:r>
            <a:r>
              <a:rPr lang="cs-CZ" b="1" dirty="0" smtClean="0">
                <a:solidFill>
                  <a:srgbClr val="000F50"/>
                </a:solidFill>
              </a:rPr>
              <a:t>staveb, dopravních prostředků, </a:t>
            </a:r>
            <a:r>
              <a:rPr lang="cs-CZ" b="1" dirty="0">
                <a:solidFill>
                  <a:srgbClr val="000F50"/>
                </a:solidFill>
              </a:rPr>
              <a:t>na pozemky a do </a:t>
            </a:r>
            <a:r>
              <a:rPr lang="cs-CZ" b="1" dirty="0" smtClean="0">
                <a:solidFill>
                  <a:srgbClr val="000F50"/>
                </a:solidFill>
              </a:rPr>
              <a:t>dalších prostor </a:t>
            </a:r>
            <a:r>
              <a:rPr lang="cs-CZ" dirty="0" smtClean="0">
                <a:solidFill>
                  <a:srgbClr val="000F50"/>
                </a:solidFill>
              </a:rPr>
              <a:t>s výjimkou </a:t>
            </a:r>
            <a:r>
              <a:rPr lang="cs-CZ" dirty="0">
                <a:solidFill>
                  <a:srgbClr val="000F50"/>
                </a:solidFill>
              </a:rPr>
              <a:t>obydlí, </a:t>
            </a:r>
            <a:r>
              <a:rPr lang="cs-CZ" dirty="0" smtClean="0">
                <a:solidFill>
                  <a:srgbClr val="000F50"/>
                </a:solidFill>
              </a:rPr>
              <a:t>které vlastní nebo užívá </a:t>
            </a:r>
            <a:r>
              <a:rPr lang="cs-CZ" dirty="0">
                <a:solidFill>
                  <a:srgbClr val="000F50"/>
                </a:solidFill>
              </a:rPr>
              <a:t>kontrolovaná osoba (</a:t>
            </a:r>
            <a:r>
              <a:rPr lang="cs-CZ" dirty="0" err="1">
                <a:solidFill>
                  <a:srgbClr val="000F50"/>
                </a:solidFill>
              </a:rPr>
              <a:t>ust</a:t>
            </a:r>
            <a:r>
              <a:rPr lang="cs-CZ" dirty="0">
                <a:solidFill>
                  <a:srgbClr val="000F50"/>
                </a:solidFill>
              </a:rPr>
              <a:t>. § 6</a:t>
            </a:r>
            <a:r>
              <a:rPr lang="cs-CZ" dirty="0" smtClean="0">
                <a:solidFill>
                  <a:srgbClr val="000F50"/>
                </a:solidFill>
              </a:rPr>
              <a:t> zákona o České obchodní inspekci)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zabrané nebo propadlé </a:t>
            </a:r>
            <a:r>
              <a:rPr lang="cs-CZ" dirty="0">
                <a:solidFill>
                  <a:srgbClr val="000F50"/>
                </a:solidFill>
              </a:rPr>
              <a:t>výrobky </a:t>
            </a:r>
            <a:r>
              <a:rPr lang="cs-CZ" dirty="0" smtClean="0">
                <a:solidFill>
                  <a:srgbClr val="000F50"/>
                </a:solidFill>
              </a:rPr>
              <a:t>jsou zničeny, nebo pokud jsou využitelné pro </a:t>
            </a:r>
            <a:r>
              <a:rPr lang="cs-CZ" b="1" dirty="0" smtClean="0">
                <a:solidFill>
                  <a:srgbClr val="000F50"/>
                </a:solidFill>
              </a:rPr>
              <a:t>humanitární </a:t>
            </a:r>
            <a:r>
              <a:rPr lang="cs-CZ" b="1" dirty="0">
                <a:solidFill>
                  <a:srgbClr val="000F50"/>
                </a:solidFill>
              </a:rPr>
              <a:t>účely</a:t>
            </a:r>
            <a:r>
              <a:rPr lang="cs-CZ" dirty="0">
                <a:solidFill>
                  <a:srgbClr val="000F50"/>
                </a:solidFill>
              </a:rPr>
              <a:t>, </a:t>
            </a:r>
            <a:r>
              <a:rPr lang="cs-CZ" dirty="0" smtClean="0">
                <a:solidFill>
                  <a:srgbClr val="000F50"/>
                </a:solidFill>
              </a:rPr>
              <a:t>může ředitel inspektorátu určit, </a:t>
            </a:r>
            <a:r>
              <a:rPr lang="cs-CZ" dirty="0">
                <a:solidFill>
                  <a:srgbClr val="000F50"/>
                </a:solidFill>
              </a:rPr>
              <a:t>že </a:t>
            </a:r>
            <a:r>
              <a:rPr lang="cs-CZ" dirty="0" smtClean="0">
                <a:solidFill>
                  <a:srgbClr val="000F50"/>
                </a:solidFill>
              </a:rPr>
              <a:t>budou poskytnuty k těmto účelům, </a:t>
            </a:r>
            <a:r>
              <a:rPr lang="cs-CZ" dirty="0">
                <a:solidFill>
                  <a:srgbClr val="000F50"/>
                </a:solidFill>
              </a:rPr>
              <a:t>a to </a:t>
            </a:r>
            <a:r>
              <a:rPr lang="cs-CZ" dirty="0" smtClean="0">
                <a:solidFill>
                  <a:srgbClr val="000F50"/>
                </a:solidFill>
              </a:rPr>
              <a:t>bezplatně.</a:t>
            </a:r>
            <a:endParaRPr lang="cs-CZ" dirty="0">
              <a:solidFill>
                <a:srgbClr val="000F50"/>
              </a:solidFill>
            </a:endParaRPr>
          </a:p>
          <a:p>
            <a:endParaRPr lang="cs-CZ" dirty="0">
              <a:solidFill>
                <a:srgbClr val="000F5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05" y="4735502"/>
            <a:ext cx="1980409" cy="13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F50"/>
                </a:solidFill>
                <a:latin typeface="+mn-lt"/>
              </a:rPr>
              <a:t>Kontrola internetových obchodů</a:t>
            </a:r>
            <a:endParaRPr lang="cs-CZ" sz="36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1409"/>
            <a:ext cx="10255579" cy="4555553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 smtClean="0">
                <a:solidFill>
                  <a:srgbClr val="000F50"/>
                </a:solidFill>
              </a:rPr>
              <a:t>Uzavírání smluv prostřednictvím prostředků komunikace </a:t>
            </a:r>
            <a:r>
              <a:rPr lang="pl-PL" sz="2400" dirty="0" smtClean="0">
                <a:solidFill>
                  <a:srgbClr val="000F50"/>
                </a:solidFill>
              </a:rPr>
              <a:t>na dálku je </a:t>
            </a:r>
            <a:r>
              <a:rPr lang="pl-PL" sz="2400" dirty="0">
                <a:solidFill>
                  <a:srgbClr val="000F50"/>
                </a:solidFill>
              </a:rPr>
              <a:t>jednou z </a:t>
            </a:r>
            <a:r>
              <a:rPr lang="pl-PL" sz="2400" dirty="0" smtClean="0">
                <a:solidFill>
                  <a:srgbClr val="000F50"/>
                </a:solidFill>
              </a:rPr>
              <a:t>forem obchodování, která </a:t>
            </a:r>
            <a:r>
              <a:rPr lang="cs-CZ" sz="2400" dirty="0" smtClean="0">
                <a:solidFill>
                  <a:srgbClr val="000F50"/>
                </a:solidFill>
              </a:rPr>
              <a:t>neustále </a:t>
            </a:r>
            <a:r>
              <a:rPr lang="cs-CZ" sz="2400" dirty="0">
                <a:solidFill>
                  <a:srgbClr val="000F50"/>
                </a:solidFill>
              </a:rPr>
              <a:t>zvyšuje </a:t>
            </a:r>
            <a:r>
              <a:rPr lang="cs-CZ" sz="2400" dirty="0" smtClean="0">
                <a:solidFill>
                  <a:srgbClr val="000F50"/>
                </a:solidFill>
              </a:rPr>
              <a:t>svůj podíl </a:t>
            </a:r>
            <a:r>
              <a:rPr lang="cs-CZ" sz="2400" dirty="0">
                <a:solidFill>
                  <a:srgbClr val="000F50"/>
                </a:solidFill>
              </a:rPr>
              <a:t>na </a:t>
            </a:r>
            <a:r>
              <a:rPr lang="cs-CZ" sz="2400" dirty="0" smtClean="0">
                <a:solidFill>
                  <a:srgbClr val="000F50"/>
                </a:solidFill>
              </a:rPr>
              <a:t>trhu.</a:t>
            </a:r>
          </a:p>
          <a:p>
            <a:pPr marL="0" indent="0" algn="just">
              <a:buNone/>
            </a:pPr>
            <a:r>
              <a:rPr lang="cs-CZ" sz="2400" dirty="0" smtClean="0">
                <a:solidFill>
                  <a:srgbClr val="000F50"/>
                </a:solidFill>
              </a:rPr>
              <a:t>Forma elektronického obchodování však nepřináší jen </a:t>
            </a:r>
            <a:r>
              <a:rPr lang="cs-CZ" sz="2400" dirty="0">
                <a:solidFill>
                  <a:srgbClr val="000F50"/>
                </a:solidFill>
              </a:rPr>
              <a:t>výhody, ale i </a:t>
            </a:r>
            <a:r>
              <a:rPr lang="cs-CZ" sz="2400" dirty="0" smtClean="0">
                <a:solidFill>
                  <a:srgbClr val="000F50"/>
                </a:solidFill>
              </a:rPr>
              <a:t>rizika, která nemusí být ve fáze uzavírání smluv pro spotřebitele identifikovatelná.</a:t>
            </a:r>
          </a:p>
          <a:p>
            <a:pPr lvl="1" algn="just"/>
            <a:r>
              <a:rPr lang="cs-CZ" sz="2000" dirty="0" smtClean="0">
                <a:solidFill>
                  <a:srgbClr val="000F50"/>
                </a:solidFill>
              </a:rPr>
              <a:t>např. nemožnost prohlédnout si výrobek, riziko nákupu padělků, poškození výrobků během přepravy</a:t>
            </a:r>
          </a:p>
          <a:p>
            <a:pPr marL="0" indent="0" algn="just">
              <a:buNone/>
            </a:pPr>
            <a:r>
              <a:rPr lang="cs-CZ" sz="2400" dirty="0" smtClean="0">
                <a:solidFill>
                  <a:srgbClr val="000F50"/>
                </a:solidFill>
              </a:rPr>
              <a:t>Seznam rizikových e-</a:t>
            </a:r>
            <a:r>
              <a:rPr lang="cs-CZ" sz="2400" dirty="0" err="1" smtClean="0">
                <a:solidFill>
                  <a:srgbClr val="000F50"/>
                </a:solidFill>
              </a:rPr>
              <a:t>shopů</a:t>
            </a:r>
            <a:r>
              <a:rPr lang="cs-CZ" sz="2400" dirty="0" smtClean="0">
                <a:solidFill>
                  <a:srgbClr val="000F50"/>
                </a:solidFill>
              </a:rPr>
              <a:t> je uvedený na webových stránkách ČOI.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19789" cy="365125"/>
          </a:xfrm>
        </p:spPr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09901"/>
              </p:ext>
            </p:extLst>
          </p:nvPr>
        </p:nvGraphicFramePr>
        <p:xfrm>
          <a:off x="931945" y="4299218"/>
          <a:ext cx="6350000" cy="1771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224686368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90255819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5974896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6497814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Inspektorát</a:t>
                      </a:r>
                      <a:endParaRPr lang="cs-CZ" sz="1100" b="1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Kontroly 2022</a:t>
                      </a:r>
                      <a:endParaRPr lang="cs-CZ" sz="1100" b="1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Se zjištěním</a:t>
                      </a:r>
                      <a:endParaRPr lang="cs-CZ" sz="1100" b="1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Zjištěná porušení </a:t>
                      </a:r>
                      <a:r>
                        <a:rPr lang="cs-CZ" sz="1000" b="1" u="none" strike="noStrike" dirty="0">
                          <a:solidFill>
                            <a:srgbClr val="000D42"/>
                          </a:solidFill>
                          <a:effectLst/>
                        </a:rPr>
                        <a:t>v %</a:t>
                      </a:r>
                      <a:endParaRPr lang="cs-CZ" sz="1000" b="1" i="0" u="none" strike="noStrike" dirty="0">
                        <a:solidFill>
                          <a:srgbClr val="000D42"/>
                        </a:solidFill>
                        <a:effectLst/>
                        <a:latin typeface="MyriadPro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9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Středočeský </a:t>
                      </a:r>
                      <a:r>
                        <a:rPr lang="cs-CZ" sz="1000" u="none" strike="noStrike" dirty="0">
                          <a:solidFill>
                            <a:srgbClr val="000D42"/>
                          </a:solidFill>
                          <a:effectLst/>
                        </a:rPr>
                        <a:t>a Hl. m. Praha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109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91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Calibri" panose="020F0502020204030204" pitchFamily="34" charset="0"/>
                        </a:rPr>
                        <a:t>83,5</a:t>
                      </a:r>
                      <a:endParaRPr lang="cs-CZ" sz="1100" b="0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08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Jihočeský </a:t>
                      </a:r>
                      <a:r>
                        <a:rPr lang="cs-CZ" sz="1000" u="none" strike="noStrike" dirty="0">
                          <a:solidFill>
                            <a:srgbClr val="000D42"/>
                          </a:solidFill>
                          <a:effectLst/>
                        </a:rPr>
                        <a:t>a Vysočina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66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61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  <a:endParaRPr lang="cs-CZ" sz="1100" b="0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481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solidFill>
                            <a:srgbClr val="000D42"/>
                          </a:solidFill>
                          <a:effectLst/>
                        </a:rPr>
                        <a:t>Plzeňský a Karlovarský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211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141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Calibri" panose="020F0502020204030204" pitchFamily="34" charset="0"/>
                        </a:rPr>
                        <a:t>66,8</a:t>
                      </a:r>
                      <a:endParaRPr lang="cs-CZ" sz="1100" b="0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43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solidFill>
                            <a:srgbClr val="000D42"/>
                          </a:solidFill>
                          <a:effectLst/>
                        </a:rPr>
                        <a:t>Ústecký a Liberecký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124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87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Calibri" panose="020F0502020204030204" pitchFamily="34" charset="0"/>
                        </a:rPr>
                        <a:t>70,2</a:t>
                      </a:r>
                      <a:endParaRPr lang="cs-CZ" sz="1100" b="0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47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Královohradecký </a:t>
                      </a:r>
                      <a:r>
                        <a:rPr lang="cs-CZ" sz="1000" u="none" strike="noStrike" dirty="0">
                          <a:solidFill>
                            <a:srgbClr val="000D42"/>
                          </a:solidFill>
                          <a:effectLst/>
                        </a:rPr>
                        <a:t>a Pardubický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112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91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  <a:endParaRPr lang="cs-CZ" sz="1100" b="0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31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Jihomoravský </a:t>
                      </a:r>
                      <a:r>
                        <a:rPr lang="cs-CZ" sz="1000" b="1" u="none" strike="noStrike" dirty="0">
                          <a:solidFill>
                            <a:srgbClr val="000D42"/>
                          </a:solidFill>
                          <a:effectLst/>
                        </a:rPr>
                        <a:t>a Zlínský</a:t>
                      </a:r>
                      <a:endParaRPr lang="cs-CZ" sz="1000" b="1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210</a:t>
                      </a:r>
                      <a:endParaRPr lang="cs-CZ" sz="1000" b="1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163</a:t>
                      </a:r>
                      <a:endParaRPr lang="cs-CZ" sz="1000" b="1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  <a:endParaRPr lang="cs-CZ" sz="1100" b="1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586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solidFill>
                            <a:srgbClr val="000D42"/>
                          </a:solidFill>
                          <a:effectLst/>
                        </a:rPr>
                        <a:t>Olomoucký a Moravskoslezský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232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Regular"/>
                        </a:rPr>
                        <a:t>205</a:t>
                      </a:r>
                      <a:endParaRPr lang="cs-CZ" sz="1000" b="0" i="0" u="none" strike="noStrike" dirty="0">
                        <a:solidFill>
                          <a:srgbClr val="000D42"/>
                        </a:solidFill>
                        <a:effectLst/>
                        <a:latin typeface="MyriadPro-Regula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Calibri" panose="020F0502020204030204" pitchFamily="34" charset="0"/>
                        </a:rPr>
                        <a:t>88,4</a:t>
                      </a:r>
                      <a:endParaRPr lang="cs-CZ" sz="1100" b="0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368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rgbClr val="000D42"/>
                          </a:solidFill>
                          <a:effectLst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Bold"/>
                        </a:rPr>
                        <a:t>1064</a:t>
                      </a:r>
                      <a:endParaRPr lang="cs-CZ" sz="1000" b="1" i="0" u="none" strike="noStrike" dirty="0">
                        <a:solidFill>
                          <a:srgbClr val="000D42"/>
                        </a:solidFill>
                        <a:effectLst/>
                        <a:latin typeface="MyriadPro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MyriadPro-Bold"/>
                        </a:rPr>
                        <a:t>839</a:t>
                      </a:r>
                      <a:endParaRPr lang="cs-CZ" sz="1000" b="1" i="0" u="none" strike="noStrike" dirty="0">
                        <a:solidFill>
                          <a:srgbClr val="000D42"/>
                        </a:solidFill>
                        <a:effectLst/>
                        <a:latin typeface="MyriadPro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 smtClean="0">
                          <a:solidFill>
                            <a:srgbClr val="000D42"/>
                          </a:solidFill>
                          <a:effectLst/>
                          <a:latin typeface="Calibri" panose="020F0502020204030204" pitchFamily="34" charset="0"/>
                        </a:rPr>
                        <a:t>78,9</a:t>
                      </a:r>
                      <a:endParaRPr lang="cs-CZ" sz="1100" b="1" i="0" u="none" strike="noStrike" dirty="0">
                        <a:solidFill>
                          <a:srgbClr val="000D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21655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375690" y="4299218"/>
            <a:ext cx="3718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00F50"/>
                </a:solidFill>
              </a:rPr>
              <a:t>nejčastěji porušovaným právním předpisem v roku 2022 byl ZOS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00F50"/>
                </a:solidFill>
              </a:rPr>
              <a:t>Největší podíl </a:t>
            </a:r>
            <a:r>
              <a:rPr lang="cs-CZ" sz="1400" dirty="0">
                <a:solidFill>
                  <a:srgbClr val="000F50"/>
                </a:solidFill>
              </a:rPr>
              <a:t>na porušení </a:t>
            </a:r>
            <a:r>
              <a:rPr lang="cs-CZ" sz="1400" dirty="0" smtClean="0">
                <a:solidFill>
                  <a:srgbClr val="000F50"/>
                </a:solidFill>
              </a:rPr>
              <a:t>zákona mělo porušení </a:t>
            </a:r>
            <a:r>
              <a:rPr lang="cs-CZ" sz="1400" dirty="0" err="1" smtClean="0">
                <a:solidFill>
                  <a:srgbClr val="000F50"/>
                </a:solidFill>
              </a:rPr>
              <a:t>ust</a:t>
            </a:r>
            <a:r>
              <a:rPr lang="cs-CZ" sz="1400" dirty="0" smtClean="0">
                <a:solidFill>
                  <a:srgbClr val="000F50"/>
                </a:solidFill>
              </a:rPr>
              <a:t>. § 4 (719 případů), § 13 (464 případů) a § 14 ZOS (300 případů)</a:t>
            </a:r>
            <a:endParaRPr lang="cs-CZ" sz="1400" dirty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5356" y="755683"/>
            <a:ext cx="8221288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00F50"/>
                </a:solidFill>
                <a:latin typeface="+mn-lt"/>
              </a:rPr>
              <a:t>Zákon o ochraně zdraví před škodlivými účinky návykových látek – 65/2017 Sb.</a:t>
            </a:r>
            <a:endParaRPr lang="cs-CZ" sz="32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0020"/>
            <a:ext cx="10381728" cy="954637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indent="0" algn="just">
              <a:buNone/>
            </a:pPr>
            <a:r>
              <a:rPr lang="cs-CZ" sz="2400" dirty="0" smtClean="0">
                <a:solidFill>
                  <a:srgbClr val="000F50"/>
                </a:solidFill>
              </a:rPr>
              <a:t>ČOI kontroluje dodržování zákazu prodeje alkoholických nápojů, tabákových výrobků a dalších výrobků osobám mladším 18 let.</a:t>
            </a:r>
            <a:endParaRPr lang="cs-CZ" sz="1200" dirty="0" smtClean="0">
              <a:solidFill>
                <a:srgbClr val="000F5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46" y="4402991"/>
            <a:ext cx="3168582" cy="1836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52247" y="2984657"/>
            <a:ext cx="7967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solidFill>
                  <a:srgbClr val="000F50"/>
                </a:solidFill>
              </a:rPr>
              <a:t>Oprávnění vykonávat kontrolní </a:t>
            </a:r>
            <a:r>
              <a:rPr lang="cs-CZ" sz="2400" dirty="0">
                <a:solidFill>
                  <a:srgbClr val="000F50"/>
                </a:solidFill>
              </a:rPr>
              <a:t>nákupy </a:t>
            </a:r>
            <a:r>
              <a:rPr lang="cs-CZ" sz="2400" dirty="0" smtClean="0">
                <a:solidFill>
                  <a:srgbClr val="000F50"/>
                </a:solidFill>
              </a:rPr>
              <a:t>prostřednictvím přizvané </a:t>
            </a:r>
            <a:r>
              <a:rPr lang="cs-CZ" sz="2400" dirty="0">
                <a:solidFill>
                  <a:srgbClr val="000F50"/>
                </a:solidFill>
              </a:rPr>
              <a:t>osoby </a:t>
            </a:r>
            <a:r>
              <a:rPr lang="cs-CZ" sz="2400" dirty="0" smtClean="0">
                <a:solidFill>
                  <a:srgbClr val="000F50"/>
                </a:solidFill>
              </a:rPr>
              <a:t>mladší 18 let </a:t>
            </a:r>
            <a:r>
              <a:rPr lang="cs-CZ" sz="2400" dirty="0">
                <a:solidFill>
                  <a:srgbClr val="000F50"/>
                </a:solidFill>
              </a:rPr>
              <a:t>- </a:t>
            </a:r>
            <a:r>
              <a:rPr lang="cs-CZ" sz="2400" dirty="0" smtClean="0">
                <a:solidFill>
                  <a:srgbClr val="000F50"/>
                </a:solidFill>
              </a:rPr>
              <a:t>figurantů </a:t>
            </a:r>
            <a:r>
              <a:rPr lang="cs-CZ" sz="2400" dirty="0">
                <a:solidFill>
                  <a:srgbClr val="000F50"/>
                </a:solidFill>
              </a:rPr>
              <a:t>(</a:t>
            </a:r>
            <a:r>
              <a:rPr lang="cs-CZ" sz="2400" dirty="0" err="1">
                <a:solidFill>
                  <a:srgbClr val="000F50"/>
                </a:solidFill>
              </a:rPr>
              <a:t>ust</a:t>
            </a:r>
            <a:r>
              <a:rPr lang="cs-CZ" sz="2400" dirty="0">
                <a:solidFill>
                  <a:srgbClr val="000F50"/>
                </a:solidFill>
              </a:rPr>
              <a:t>. § 30 odst. 4 z. č. 65/2017 Sb</a:t>
            </a:r>
            <a:r>
              <a:rPr lang="cs-CZ" sz="2400" dirty="0" smtClean="0">
                <a:solidFill>
                  <a:srgbClr val="000F50"/>
                </a:solidFill>
              </a:rPr>
              <a:t>.).</a:t>
            </a:r>
            <a:endParaRPr lang="cs-CZ" sz="2400" dirty="0">
              <a:solidFill>
                <a:srgbClr val="000F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8200" y="4402991"/>
            <a:ext cx="705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solidFill>
                  <a:srgbClr val="000F50"/>
                </a:solidFill>
              </a:rPr>
              <a:t>Za prodej alkoholu osobě mladší 18 let je možné uložit pokutu až do výše </a:t>
            </a:r>
            <a:r>
              <a:rPr lang="cs-CZ" sz="2400" b="1" dirty="0" smtClean="0">
                <a:solidFill>
                  <a:srgbClr val="000F50"/>
                </a:solidFill>
              </a:rPr>
              <a:t>1 000 000 Kč</a:t>
            </a:r>
            <a:r>
              <a:rPr lang="cs-CZ" sz="2400" dirty="0">
                <a:solidFill>
                  <a:srgbClr val="000F50"/>
                </a:solidFill>
              </a:rPr>
              <a:t>.</a:t>
            </a:r>
            <a:r>
              <a:rPr lang="cs-CZ" sz="2400" dirty="0" smtClean="0">
                <a:solidFill>
                  <a:srgbClr val="000F50"/>
                </a:solidFill>
              </a:rPr>
              <a:t> Je možné také uložit </a:t>
            </a:r>
            <a:r>
              <a:rPr lang="cs-CZ" sz="2400" b="1" dirty="0" smtClean="0">
                <a:solidFill>
                  <a:srgbClr val="000F50"/>
                </a:solidFill>
              </a:rPr>
              <a:t>zákaz činnosti.</a:t>
            </a:r>
            <a:endParaRPr lang="cs-CZ" sz="2400" b="1" dirty="0">
              <a:solidFill>
                <a:srgbClr val="000F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38200" y="5407994"/>
            <a:ext cx="70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solidFill>
                  <a:srgbClr val="000F50"/>
                </a:solidFill>
              </a:rPr>
              <a:t>ČOI také dozoruje dodržování zákazu prodeje alkoholu prostřednictvím prodejních automatů</a:t>
            </a:r>
            <a:r>
              <a:rPr lang="cs-CZ" sz="2400" dirty="0" smtClean="0">
                <a:solidFill>
                  <a:srgbClr val="000D42"/>
                </a:solidFill>
              </a:rPr>
              <a:t>.</a:t>
            </a:r>
            <a:endParaRPr lang="cs-CZ" sz="2400" dirty="0">
              <a:solidFill>
                <a:srgbClr val="000D4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76947" y="4026783"/>
            <a:ext cx="312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https://echo24.cz/a/SQeTD/ceska-obchodni-inspekce-poprve-vyuzila-nezletile-testovali-zda-jim-prodaji-alkohol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8" y="2870494"/>
            <a:ext cx="2135375" cy="1332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5881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8755" y="1225064"/>
            <a:ext cx="4456395" cy="468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0D42"/>
                </a:solidFill>
              </a:rPr>
              <a:t>Zákon o pohonných hmotách</a:t>
            </a:r>
            <a:r>
              <a:rPr lang="cs-CZ" dirty="0">
                <a:solidFill>
                  <a:srgbClr val="000D42"/>
                </a:solidFill>
              </a:rPr>
              <a:t> </a:t>
            </a:r>
            <a:endParaRPr lang="cs-CZ" dirty="0" smtClean="0">
              <a:solidFill>
                <a:srgbClr val="000D4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2459" y="2642670"/>
            <a:ext cx="9847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solidFill>
                  <a:srgbClr val="000F50"/>
                </a:solidFill>
              </a:rPr>
              <a:t>Označení výdejních stojanů, </a:t>
            </a:r>
            <a:r>
              <a:rPr lang="cs-CZ" sz="2000" dirty="0">
                <a:solidFill>
                  <a:srgbClr val="000F50"/>
                </a:solidFill>
              </a:rPr>
              <a:t>zákaz </a:t>
            </a:r>
            <a:r>
              <a:rPr lang="cs-CZ" sz="2000" dirty="0" smtClean="0">
                <a:solidFill>
                  <a:srgbClr val="000F50"/>
                </a:solidFill>
              </a:rPr>
              <a:t>prodeje </a:t>
            </a:r>
            <a:r>
              <a:rPr lang="cs-CZ" sz="2000" dirty="0">
                <a:solidFill>
                  <a:srgbClr val="000F50"/>
                </a:solidFill>
              </a:rPr>
              <a:t>olovnatých </a:t>
            </a:r>
            <a:r>
              <a:rPr lang="cs-CZ" sz="2000" dirty="0" smtClean="0">
                <a:solidFill>
                  <a:srgbClr val="000F50"/>
                </a:solidFill>
              </a:rPr>
              <a:t>benzínů, požadavky </a:t>
            </a:r>
            <a:r>
              <a:rPr lang="cs-CZ" sz="2000" dirty="0">
                <a:solidFill>
                  <a:srgbClr val="000F50"/>
                </a:solidFill>
              </a:rPr>
              <a:t>na </a:t>
            </a:r>
            <a:r>
              <a:rPr lang="cs-CZ" sz="2000" dirty="0" smtClean="0">
                <a:solidFill>
                  <a:srgbClr val="000F50"/>
                </a:solidFill>
              </a:rPr>
              <a:t>dobíjecí </a:t>
            </a:r>
            <a:r>
              <a:rPr lang="cs-CZ" sz="2000" dirty="0">
                <a:solidFill>
                  <a:srgbClr val="000F50"/>
                </a:solidFill>
              </a:rPr>
              <a:t>stanice</a:t>
            </a:r>
            <a:r>
              <a:rPr lang="cs-CZ" sz="2000" dirty="0" smtClean="0">
                <a:solidFill>
                  <a:srgbClr val="000F50"/>
                </a:solidFill>
              </a:rPr>
              <a:t>.</a:t>
            </a:r>
            <a:endParaRPr lang="cs-CZ" sz="2000" dirty="0">
              <a:solidFill>
                <a:srgbClr val="000F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2459" y="1817539"/>
            <a:ext cx="9847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solidFill>
                  <a:srgbClr val="000F50"/>
                </a:solidFill>
              </a:rPr>
              <a:t>Požadavky na složení a jakost, </a:t>
            </a:r>
            <a:r>
              <a:rPr lang="cs-CZ" sz="2000" dirty="0">
                <a:solidFill>
                  <a:srgbClr val="000F50"/>
                </a:solidFill>
              </a:rPr>
              <a:t>ČOI </a:t>
            </a:r>
            <a:r>
              <a:rPr lang="cs-CZ" sz="2000" dirty="0" smtClean="0">
                <a:solidFill>
                  <a:srgbClr val="000F50"/>
                </a:solidFill>
              </a:rPr>
              <a:t>vykonává kontrolní odběry </a:t>
            </a:r>
            <a:r>
              <a:rPr lang="cs-CZ" sz="2000" dirty="0">
                <a:solidFill>
                  <a:srgbClr val="000F50"/>
                </a:solidFill>
              </a:rPr>
              <a:t>a </a:t>
            </a:r>
            <a:r>
              <a:rPr lang="cs-CZ" sz="2000" dirty="0" smtClean="0">
                <a:solidFill>
                  <a:srgbClr val="000F50"/>
                </a:solidFill>
              </a:rPr>
              <a:t>zveřejňuje pravomocná rozhodnutí.</a:t>
            </a:r>
            <a:endParaRPr lang="cs-CZ" sz="2000" dirty="0">
              <a:solidFill>
                <a:srgbClr val="000F5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3" y="3775281"/>
            <a:ext cx="5547181" cy="2340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42459" y="6199945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F50"/>
                </a:solidFill>
              </a:rPr>
              <a:t>https://ekolist.cz/cz/zpravodajstvi/zpravy/cerpaci-stanice-budou-od-12-rijna-pouzivat-nove-symboly-pro-phm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42459" y="3254637"/>
            <a:ext cx="451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F50"/>
                </a:solidFill>
              </a:rPr>
              <a:t>Od 12. 10. 2018 nové značení paliv v EU:</a:t>
            </a:r>
            <a:endParaRPr lang="cs-CZ" sz="2000" dirty="0">
              <a:solidFill>
                <a:srgbClr val="000F5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60" y="3277565"/>
            <a:ext cx="4284368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F50"/>
                </a:solidFill>
              </a:rPr>
              <a:t>Technická </a:t>
            </a:r>
            <a:r>
              <a:rPr lang="cs-CZ" b="1" dirty="0" smtClean="0">
                <a:solidFill>
                  <a:srgbClr val="000F50"/>
                </a:solidFill>
              </a:rPr>
              <a:t>kontrola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u="sng" dirty="0" smtClean="0">
                <a:solidFill>
                  <a:srgbClr val="000F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Účel technické kontroly: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 smtClean="0">
                <a:solidFill>
                  <a:srgbClr val="000F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Srovnávání souladu skutečného stavu výrobků s požadavky na tyto výrobky stanovenými právními předpisy, stanovení odpovědnosti za zjištěné rozpory (sankce) a sjednání nápravy (ochranná opatření).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cs-CZ" dirty="0" smtClean="0">
              <a:solidFill>
                <a:srgbClr val="000F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u="sng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Subjekty dozoru jsou v rámci dodavatelského řetězce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Výrobci nebo jejich zplnomocnění zástupci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Dovozcové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Distributoři (včetně konečných prodejců)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</p:spTree>
    <p:extLst>
      <p:ext uri="{BB962C8B-B14F-4D97-AF65-F5344CB8AC3E}">
        <p14:creationId xmlns:p14="http://schemas.microsoft.com/office/powerpoint/2010/main" val="20075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F50"/>
                </a:solidFill>
              </a:rPr>
              <a:t>Kontrolované výrobky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781300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 smtClean="0">
                <a:solidFill>
                  <a:srgbClr val="000F50"/>
                </a:solidFill>
              </a:rPr>
              <a:t>Harmonizovaná sféra</a:t>
            </a:r>
            <a:r>
              <a:rPr lang="cs-CZ" b="1" dirty="0" smtClean="0">
                <a:solidFill>
                  <a:srgbClr val="000F50"/>
                </a:solidFill>
              </a:rPr>
              <a:t>: 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</a:rPr>
              <a:t>Stanovené výrobky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Požadavky na výrobky vyplývají z nařízení EU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Posuzování shody, označení CE</a:t>
            </a:r>
          </a:p>
          <a:p>
            <a:r>
              <a:rPr lang="cs-CZ" b="1" u="sng" dirty="0" smtClean="0">
                <a:solidFill>
                  <a:srgbClr val="000F50"/>
                </a:solidFill>
              </a:rPr>
              <a:t>Neharmonizovaná sféra</a:t>
            </a:r>
            <a:r>
              <a:rPr lang="cs-CZ" b="1" dirty="0" smtClean="0">
                <a:solidFill>
                  <a:srgbClr val="000F50"/>
                </a:solidFill>
              </a:rPr>
              <a:t>: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</a:rPr>
              <a:t>Požadavky vyplývají z nařízení vlády platných jen na území ČR (hasící přístroje, prostředky lidové zábavy, zařízení dětských hřišť)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</a:rPr>
              <a:t>Výrobky nesmí nést označení CE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cs-CZ" dirty="0" smtClean="0">
                <a:solidFill>
                  <a:srgbClr val="000F50"/>
                </a:solidFill>
              </a:rPr>
              <a:t>Volný pohyb výrobků v rámci společného evropského trhu na základě Nařízení EP a Rady (EU) 2019/515 o vzájemném uznávání výrobků uvedených v souladu s právními předpisy na trh v jiném členském státě.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</p:spTree>
    <p:extLst>
      <p:ext uri="{BB962C8B-B14F-4D97-AF65-F5344CB8AC3E}">
        <p14:creationId xmlns:p14="http://schemas.microsoft.com/office/powerpoint/2010/main" val="21638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211385" y="365125"/>
            <a:ext cx="9241878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Organizace a působnost ČOI</a:t>
            </a:r>
            <a:endParaRPr lang="cs-CZ" b="1" dirty="0">
              <a:solidFill>
                <a:srgbClr val="000F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F50"/>
                </a:solidFill>
              </a:rPr>
              <a:t>Česká obchodní inspekce je orgánem státní správy podřízeným  Ministerstvu průmyslu a obchodu, organizační složkou státu a účetní jednotkou.</a:t>
            </a:r>
          </a:p>
          <a:p>
            <a:r>
              <a:rPr lang="cs-CZ" dirty="0" smtClean="0">
                <a:solidFill>
                  <a:srgbClr val="000F50"/>
                </a:solidFill>
              </a:rPr>
              <a:t>Ústřední inspektorát</a:t>
            </a:r>
          </a:p>
          <a:p>
            <a:r>
              <a:rPr lang="cs-CZ" dirty="0" smtClean="0">
                <a:solidFill>
                  <a:srgbClr val="000F50"/>
                </a:solidFill>
              </a:rPr>
              <a:t>7 regionálních inspektorátů</a:t>
            </a:r>
          </a:p>
          <a:p>
            <a:r>
              <a:rPr lang="cs-CZ" dirty="0" smtClean="0">
                <a:solidFill>
                  <a:srgbClr val="000F50"/>
                </a:solidFill>
              </a:rPr>
              <a:t>ČOI jako kontrolní a správní orgán</a:t>
            </a:r>
          </a:p>
          <a:p>
            <a:r>
              <a:rPr lang="cs-CZ" dirty="0" smtClean="0">
                <a:solidFill>
                  <a:srgbClr val="000F50"/>
                </a:solidFill>
              </a:rPr>
              <a:t>Poradensko-informační služba a ADR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7" name="Zástupný symbol pro obsah 7"/>
          <p:cNvSpPr txBox="1">
            <a:spLocks/>
          </p:cNvSpPr>
          <p:nvPr/>
        </p:nvSpPr>
        <p:spPr>
          <a:xfrm>
            <a:off x="838200" y="2735385"/>
            <a:ext cx="10515600" cy="3441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dirty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367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err="1" smtClean="0">
                <a:solidFill>
                  <a:srgbClr val="000F50"/>
                </a:solidFill>
              </a:rPr>
              <a:t>Safety</a:t>
            </a:r>
            <a:r>
              <a:rPr lang="sk-SK" b="1" dirty="0" smtClean="0">
                <a:solidFill>
                  <a:srgbClr val="000F50"/>
                </a:solidFill>
              </a:rPr>
              <a:t> </a:t>
            </a:r>
            <a:r>
              <a:rPr lang="sk-SK" b="1" dirty="0">
                <a:solidFill>
                  <a:srgbClr val="000F50"/>
                </a:solidFill>
              </a:rPr>
              <a:t>Gate </a:t>
            </a:r>
            <a:r>
              <a:rPr lang="sk-SK" b="1" dirty="0" smtClean="0">
                <a:solidFill>
                  <a:srgbClr val="000F50"/>
                </a:solidFill>
              </a:rPr>
              <a:t>(RAPEX</a:t>
            </a:r>
            <a:r>
              <a:rPr lang="sk-SK" b="1" dirty="0">
                <a:solidFill>
                  <a:srgbClr val="000F50"/>
                </a:solidFill>
              </a:rPr>
              <a:t>) a ICSMS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5508"/>
            <a:ext cx="10515600" cy="4801455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cs-CZ" u="sng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cs-CZ" u="sng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u="sng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</a:t>
            </a: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i="1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evropský systém včasného varování před nebezpečnými nepotravinářskými výrobky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Výrobky u nichž byla vykonána kontrola značení a dokladů o posouzení shody zadává do evropské databáze ICSMS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cs-CZ" u="sng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ICSMS</a:t>
            </a: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i="1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i="1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i="1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cs-CZ" i="1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cs-CZ" i="1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 </a:t>
            </a:r>
            <a:r>
              <a:rPr lang="cs-CZ" i="1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  <a:r>
              <a:rPr lang="cs-CZ" i="1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komplexní komunikační platforma pro dozor nad trhem s nepotravinářskými produkty a pro vzájemné uznávání výrobků.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cs-CZ" u="sng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ICSMS</a:t>
            </a:r>
            <a:r>
              <a:rPr lang="cs-CZ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také zpravodajský mechanismus pro spolehlivou výměnu informací mezi úřady.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</p:spTree>
    <p:extLst>
      <p:ext uri="{BB962C8B-B14F-4D97-AF65-F5344CB8AC3E}">
        <p14:creationId xmlns:p14="http://schemas.microsoft.com/office/powerpoint/2010/main" val="2927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99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sk-SK" b="1" dirty="0" err="1" smtClean="0">
                <a:solidFill>
                  <a:srgbClr val="000F50"/>
                </a:solidFill>
              </a:rPr>
              <a:t>Příklady</a:t>
            </a:r>
            <a:r>
              <a:rPr lang="sk-SK" b="1" dirty="0" smtClean="0">
                <a:solidFill>
                  <a:srgbClr val="000F50"/>
                </a:solidFill>
              </a:rPr>
              <a:t> </a:t>
            </a:r>
            <a:r>
              <a:rPr lang="sk-SK" b="1" dirty="0" err="1" smtClean="0">
                <a:solidFill>
                  <a:srgbClr val="000F50"/>
                </a:solidFill>
              </a:rPr>
              <a:t>kontrolních</a:t>
            </a:r>
            <a:r>
              <a:rPr lang="sk-SK" b="1" dirty="0" smtClean="0">
                <a:solidFill>
                  <a:srgbClr val="000F50"/>
                </a:solidFill>
              </a:rPr>
              <a:t> </a:t>
            </a:r>
            <a:r>
              <a:rPr lang="sk-SK" b="1" dirty="0" err="1" smtClean="0">
                <a:solidFill>
                  <a:srgbClr val="000F50"/>
                </a:solidFill>
              </a:rPr>
              <a:t>zjištění</a:t>
            </a:r>
            <a:endParaRPr lang="sk-SK" b="1" dirty="0">
              <a:solidFill>
                <a:srgbClr val="000F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73557" y="3857026"/>
            <a:ext cx="2522913" cy="266007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74292" y="4241613"/>
            <a:ext cx="839567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2800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podání od veřejnosti – hračka v podobě magnetických kuliček se silným magnetem s </a:t>
            </a:r>
            <a:r>
              <a:rPr lang="cs-CZ" sz="2800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následními</a:t>
            </a:r>
            <a:r>
              <a:rPr lang="cs-CZ" sz="2800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zkouškami ve zkušebně: překročený limit indexu magnetického toku</a:t>
            </a:r>
            <a:endParaRPr lang="cs-CZ" sz="2800" dirty="0">
              <a:solidFill>
                <a:srgbClr val="000F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48" y="1267737"/>
            <a:ext cx="3911600" cy="203710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4487" y="1308943"/>
            <a:ext cx="669023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2800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předběžného skríningového měření spektrometrem – výskyt nebezpečných chemických látek (</a:t>
            </a:r>
            <a:r>
              <a:rPr lang="cs-CZ" sz="2800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cs-CZ" sz="2800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Cd) ve výrobku s </a:t>
            </a:r>
            <a:r>
              <a:rPr lang="cs-CZ" sz="2800" dirty="0" err="1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následními</a:t>
            </a:r>
            <a:r>
              <a:rPr lang="cs-CZ" sz="2800" dirty="0" smtClean="0">
                <a:solidFill>
                  <a:srgbClr val="000F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zkouškami ve zkušebně.</a:t>
            </a:r>
            <a:endParaRPr lang="cs-CZ" sz="2800" dirty="0">
              <a:solidFill>
                <a:srgbClr val="000F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F50"/>
                </a:solidFill>
                <a:latin typeface="+mn-lt"/>
              </a:rPr>
              <a:t>Správní řízení</a:t>
            </a:r>
            <a:endParaRPr lang="cs-CZ" sz="36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5454"/>
            <a:ext cx="10515600" cy="5040896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rgbClr val="000F50"/>
                </a:solidFill>
              </a:rPr>
              <a:t>Nejvyšší pokuta – 10 000 000 Kč – byla uložena obchodní společnosti za to, že jako výrobce uvedla na trh respirátory bez posouzení shody (přestupky spáchány v letech 2020 a 2021, sankce uložená v roce 2022).</a:t>
            </a:r>
          </a:p>
          <a:p>
            <a:pPr algn="just"/>
            <a:r>
              <a:rPr lang="cs-CZ" dirty="0" smtClean="0">
                <a:solidFill>
                  <a:srgbClr val="000F50"/>
                </a:solidFill>
              </a:rPr>
              <a:t>Za období roků 2020 až 2022 bylo pravomocně uloženo celkem 23 pokut ve výši od 1 000 000 Kč </a:t>
            </a:r>
            <a:r>
              <a:rPr lang="cs-CZ" b="1" dirty="0" smtClean="0">
                <a:solidFill>
                  <a:srgbClr val="000F50"/>
                </a:solidFill>
              </a:rPr>
              <a:t>(Maloobchodní řetězce: 11 – Energetičtí zprostředkovatelé: 8 – PHM: 2 – Technické požadavky na výrobky: 2)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3373"/>
              </p:ext>
            </p:extLst>
          </p:nvPr>
        </p:nvGraphicFramePr>
        <p:xfrm>
          <a:off x="2505177" y="4668252"/>
          <a:ext cx="6589664" cy="1628273"/>
        </p:xfrm>
        <a:graphic>
          <a:graphicData uri="http://schemas.openxmlformats.org/drawingml/2006/table">
            <a:tbl>
              <a:tblPr/>
              <a:tblGrid>
                <a:gridCol w="791496">
                  <a:extLst>
                    <a:ext uri="{9D8B030D-6E8A-4147-A177-3AD203B41FA5}">
                      <a16:colId xmlns:a16="http://schemas.microsoft.com/office/drawing/2014/main" val="3248950345"/>
                    </a:ext>
                  </a:extLst>
                </a:gridCol>
                <a:gridCol w="957158">
                  <a:extLst>
                    <a:ext uri="{9D8B030D-6E8A-4147-A177-3AD203B41FA5}">
                      <a16:colId xmlns:a16="http://schemas.microsoft.com/office/drawing/2014/main" val="3562965605"/>
                    </a:ext>
                  </a:extLst>
                </a:gridCol>
                <a:gridCol w="957158">
                  <a:extLst>
                    <a:ext uri="{9D8B030D-6E8A-4147-A177-3AD203B41FA5}">
                      <a16:colId xmlns:a16="http://schemas.microsoft.com/office/drawing/2014/main" val="1292815110"/>
                    </a:ext>
                  </a:extLst>
                </a:gridCol>
                <a:gridCol w="957158">
                  <a:extLst>
                    <a:ext uri="{9D8B030D-6E8A-4147-A177-3AD203B41FA5}">
                      <a16:colId xmlns:a16="http://schemas.microsoft.com/office/drawing/2014/main" val="249822114"/>
                    </a:ext>
                  </a:extLst>
                </a:gridCol>
                <a:gridCol w="1012378">
                  <a:extLst>
                    <a:ext uri="{9D8B030D-6E8A-4147-A177-3AD203B41FA5}">
                      <a16:colId xmlns:a16="http://schemas.microsoft.com/office/drawing/2014/main" val="3959003459"/>
                    </a:ext>
                  </a:extLst>
                </a:gridCol>
                <a:gridCol w="957158">
                  <a:extLst>
                    <a:ext uri="{9D8B030D-6E8A-4147-A177-3AD203B41FA5}">
                      <a16:colId xmlns:a16="http://schemas.microsoft.com/office/drawing/2014/main" val="2450520324"/>
                    </a:ext>
                  </a:extLst>
                </a:gridCol>
                <a:gridCol w="957158">
                  <a:extLst>
                    <a:ext uri="{9D8B030D-6E8A-4147-A177-3AD203B41FA5}">
                      <a16:colId xmlns:a16="http://schemas.microsoft.com/office/drawing/2014/main" val="4035182836"/>
                    </a:ext>
                  </a:extLst>
                </a:gridCol>
              </a:tblGrid>
              <a:tr h="334997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pl-PL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Pokuty za </a:t>
                      </a:r>
                      <a:r>
                        <a:rPr lang="pl-PL" sz="1100" b="1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období leden </a:t>
                      </a:r>
                      <a:r>
                        <a:rPr lang="pl-PL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2020 až </a:t>
                      </a:r>
                      <a:r>
                        <a:rPr lang="pl-PL" sz="1100" b="1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pl-PL" sz="1100" b="1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81824"/>
                  </a:ext>
                </a:extLst>
              </a:tr>
              <a:tr h="23638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21476"/>
                  </a:ext>
                </a:extLst>
              </a:tr>
              <a:tr h="23638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ČOI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RI </a:t>
                      </a:r>
                      <a:r>
                        <a:rPr lang="cs-CZ" sz="1100" b="0" i="0" u="none" strike="noStrike" dirty="0" err="1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Jm-Zl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ČOI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RI Jm-Zl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ČOI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RI Jm-Zl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71161"/>
                  </a:ext>
                </a:extLst>
              </a:tr>
              <a:tr h="47277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Správ</a:t>
                      </a:r>
                      <a:r>
                        <a:rPr lang="cs-CZ" sz="1100" b="1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100" b="1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řízení</a:t>
                      </a:r>
                      <a:endParaRPr lang="cs-CZ" sz="1100" b="1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6 291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1012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8 508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1 087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80380"/>
                  </a:ext>
                </a:extLst>
              </a:tr>
              <a:tr h="3477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Částka</a:t>
                      </a:r>
                      <a:endParaRPr lang="cs-CZ" sz="1100" b="1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72 292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 200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881 </a:t>
                      </a:r>
                      <a:r>
                        <a:rPr lang="cs-CZ" sz="1100" b="0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511 100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15 199 000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120 234 000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36 959 500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64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3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F50"/>
                </a:solidFill>
              </a:rPr>
              <a:t>Spolupráce s jinými správními orgány</a:t>
            </a:r>
            <a:endParaRPr lang="cs-CZ" b="1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30275"/>
              </p:ext>
            </p:extLst>
          </p:nvPr>
        </p:nvGraphicFramePr>
        <p:xfrm>
          <a:off x="1263035" y="2832894"/>
          <a:ext cx="2310178" cy="2211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066">
                  <a:extLst>
                    <a:ext uri="{9D8B030D-6E8A-4147-A177-3AD203B41FA5}">
                      <a16:colId xmlns:a16="http://schemas.microsoft.com/office/drawing/2014/main" val="2601072611"/>
                    </a:ext>
                  </a:extLst>
                </a:gridCol>
                <a:gridCol w="265112">
                  <a:extLst>
                    <a:ext uri="{9D8B030D-6E8A-4147-A177-3AD203B41FA5}">
                      <a16:colId xmlns:a16="http://schemas.microsoft.com/office/drawing/2014/main" val="74469224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Živnostenské úřady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478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42355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Policie </a:t>
                      </a:r>
                      <a:r>
                        <a:rPr lang="cs-CZ" sz="1100" u="none" strike="noStrike" dirty="0">
                          <a:solidFill>
                            <a:srgbClr val="000F50"/>
                          </a:solidFill>
                          <a:effectLst/>
                        </a:rPr>
                        <a:t>ČR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223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03139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Orgány ochrany veřejného zdraví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34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0372357"/>
                  </a:ext>
                </a:extLst>
              </a:tr>
              <a:tr h="20858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Hasičský záchranný sbor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24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94133"/>
                  </a:ext>
                </a:extLst>
              </a:tr>
              <a:tr h="20858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Celní správa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96635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ČTÚ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19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90681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Obecný/městský/krajský úřad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12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2449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Městská policie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518286"/>
                  </a:ext>
                </a:extLst>
              </a:tr>
              <a:tr h="19451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SZPI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2572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u="none" strike="noStrike" dirty="0">
                          <a:solidFill>
                            <a:srgbClr val="000F50"/>
                          </a:solidFill>
                          <a:effectLst/>
                        </a:rPr>
                        <a:t>Ministerstvo </a:t>
                      </a:r>
                      <a:r>
                        <a:rPr lang="cs-CZ" sz="1100" u="none" strike="noStrike" dirty="0" smtClean="0">
                          <a:solidFill>
                            <a:srgbClr val="000F50"/>
                          </a:solidFill>
                          <a:effectLst/>
                        </a:rPr>
                        <a:t>kultury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u="none" strike="noStrike" dirty="0">
                          <a:solidFill>
                            <a:srgbClr val="000F50"/>
                          </a:solidFill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028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ČIŽP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 smtClean="0">
                          <a:solidFill>
                            <a:srgbClr val="000F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8172482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809040"/>
              </p:ext>
            </p:extLst>
          </p:nvPr>
        </p:nvGraphicFramePr>
        <p:xfrm>
          <a:off x="1263035" y="176316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40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F50"/>
                </a:solidFill>
              </a:rPr>
              <a:t>Poradensko</a:t>
            </a:r>
            <a:r>
              <a:rPr lang="cs-CZ" b="1" dirty="0" smtClean="0">
                <a:solidFill>
                  <a:srgbClr val="000F50"/>
                </a:solidFill>
              </a:rPr>
              <a:t> – informační služba</a:t>
            </a:r>
            <a:endParaRPr lang="cs-CZ" b="1" dirty="0">
              <a:solidFill>
                <a:srgbClr val="000F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0F50"/>
                </a:solidFill>
              </a:rPr>
              <a:t>ČOI zajišťuje pro občany </a:t>
            </a:r>
            <a:r>
              <a:rPr lang="cs-CZ" b="1" dirty="0" err="1" smtClean="0">
                <a:solidFill>
                  <a:srgbClr val="000F50"/>
                </a:solidFill>
              </a:rPr>
              <a:t>poradensko</a:t>
            </a:r>
            <a:r>
              <a:rPr lang="cs-CZ" b="1" dirty="0" smtClean="0">
                <a:solidFill>
                  <a:srgbClr val="000F50"/>
                </a:solidFill>
              </a:rPr>
              <a:t> – informační činnost </a:t>
            </a:r>
            <a:r>
              <a:rPr lang="cs-CZ" dirty="0" smtClean="0">
                <a:solidFill>
                  <a:srgbClr val="000F50"/>
                </a:solidFill>
              </a:rPr>
              <a:t>(</a:t>
            </a:r>
            <a:r>
              <a:rPr lang="cs-CZ" dirty="0">
                <a:solidFill>
                  <a:srgbClr val="000F50"/>
                </a:solidFill>
              </a:rPr>
              <a:t>§ 13 odst. 2 písm. b) zákona </a:t>
            </a:r>
            <a:r>
              <a:rPr lang="cs-CZ" dirty="0" smtClean="0">
                <a:solidFill>
                  <a:srgbClr val="000F50"/>
                </a:solidFill>
              </a:rPr>
              <a:t>o ČOI)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Oddělení PIS </a:t>
            </a:r>
            <a:r>
              <a:rPr lang="cs-CZ" dirty="0" smtClean="0">
                <a:solidFill>
                  <a:srgbClr val="000F50"/>
                </a:solidFill>
              </a:rPr>
              <a:t>– 9 zaměstnanců, organizačně zařazeni pod ÚI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Osobní poradenství – </a:t>
            </a:r>
            <a:r>
              <a:rPr lang="cs-CZ" dirty="0" smtClean="0">
                <a:solidFill>
                  <a:srgbClr val="000F50"/>
                </a:solidFill>
              </a:rPr>
              <a:t>Praha, České Budějovice, Plzeň, Hradec Králové, Brno, Ostrava, Ústí nad Labem (do odvolání zrušeno)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Poradenská </a:t>
            </a:r>
            <a:r>
              <a:rPr lang="cs-CZ" b="1" dirty="0">
                <a:solidFill>
                  <a:srgbClr val="000F50"/>
                </a:solidFill>
              </a:rPr>
              <a:t>linka </a:t>
            </a:r>
            <a:r>
              <a:rPr lang="cs-CZ" b="1" dirty="0" smtClean="0">
                <a:solidFill>
                  <a:srgbClr val="000F50"/>
                </a:solidFill>
              </a:rPr>
              <a:t>– </a:t>
            </a:r>
            <a:r>
              <a:rPr lang="cs-CZ" dirty="0" smtClean="0">
                <a:solidFill>
                  <a:srgbClr val="000F50"/>
                </a:solidFill>
              </a:rPr>
              <a:t>222 703 404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E-podatelna </a:t>
            </a:r>
            <a:r>
              <a:rPr lang="cs-CZ" dirty="0" smtClean="0">
                <a:solidFill>
                  <a:srgbClr val="000F50"/>
                </a:solidFill>
              </a:rPr>
              <a:t>– Elektronický formulář</a:t>
            </a:r>
            <a:endParaRPr lang="cs-CZ" dirty="0">
              <a:solidFill>
                <a:srgbClr val="000F50"/>
              </a:solidFill>
            </a:endParaRPr>
          </a:p>
          <a:p>
            <a:r>
              <a:rPr lang="cs-CZ" b="1" dirty="0" smtClean="0">
                <a:solidFill>
                  <a:srgbClr val="000F50"/>
                </a:solidFill>
              </a:rPr>
              <a:t>Datové schránky, email </a:t>
            </a:r>
            <a:r>
              <a:rPr lang="cs-CZ" dirty="0" smtClean="0">
                <a:solidFill>
                  <a:srgbClr val="000F50"/>
                </a:solidFill>
              </a:rPr>
              <a:t>(</a:t>
            </a:r>
            <a:r>
              <a:rPr lang="cs-CZ" dirty="0" smtClean="0">
                <a:solidFill>
                  <a:srgbClr val="000F50"/>
                </a:solidFill>
                <a:hlinkClick r:id="rId2"/>
              </a:rPr>
              <a:t>brno@coi.cz</a:t>
            </a:r>
            <a:r>
              <a:rPr lang="cs-CZ" dirty="0" smtClean="0">
                <a:solidFill>
                  <a:srgbClr val="000F50"/>
                </a:solidFill>
              </a:rPr>
              <a:t>)</a:t>
            </a:r>
            <a:r>
              <a:rPr lang="cs-CZ" b="1" dirty="0" smtClean="0">
                <a:solidFill>
                  <a:srgbClr val="000F50"/>
                </a:solidFill>
              </a:rPr>
              <a:t>,</a:t>
            </a:r>
            <a:r>
              <a:rPr lang="cs-CZ" dirty="0" smtClean="0">
                <a:solidFill>
                  <a:srgbClr val="000F50"/>
                </a:solidFill>
              </a:rPr>
              <a:t> </a:t>
            </a:r>
            <a:r>
              <a:rPr lang="cs-CZ" b="1" dirty="0" smtClean="0">
                <a:solidFill>
                  <a:srgbClr val="000F50"/>
                </a:solidFill>
              </a:rPr>
              <a:t>pošta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Za rok 2022 </a:t>
            </a:r>
            <a:r>
              <a:rPr lang="cs-CZ" dirty="0" smtClean="0">
                <a:solidFill>
                  <a:srgbClr val="000F50"/>
                </a:solidFill>
              </a:rPr>
              <a:t>vyřídilo oddělení PIS </a:t>
            </a:r>
            <a:r>
              <a:rPr lang="cs-CZ" b="1" dirty="0" smtClean="0">
                <a:solidFill>
                  <a:srgbClr val="000F50"/>
                </a:solidFill>
              </a:rPr>
              <a:t>38 469 případů </a:t>
            </a:r>
            <a:r>
              <a:rPr lang="cs-CZ" dirty="0" smtClean="0">
                <a:solidFill>
                  <a:srgbClr val="000F50"/>
                </a:solidFill>
              </a:rPr>
              <a:t>(24 533 telefonicky, 13 116 písemně, 820 osobně)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Mimosoudní řešení spotřebitelských sporů (ADR)</a:t>
            </a:r>
            <a:endParaRPr lang="cs-CZ" b="1" dirty="0">
              <a:solidFill>
                <a:srgbClr val="000F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0F50"/>
                </a:solidFill>
              </a:rPr>
              <a:t>Směrnice 2013/11/EU </a:t>
            </a:r>
            <a:r>
              <a:rPr lang="cs-CZ" dirty="0" smtClean="0">
                <a:solidFill>
                  <a:srgbClr val="000F50"/>
                </a:solidFill>
              </a:rPr>
              <a:t>o alternativním řešení spotřebitelských sporů, nařízení EU 524/2013 o řešení spotřebitelských sporů on-line.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Smírčí řešení </a:t>
            </a:r>
            <a:r>
              <a:rPr lang="cs-CZ" b="1" dirty="0">
                <a:solidFill>
                  <a:srgbClr val="000F50"/>
                </a:solidFill>
              </a:rPr>
              <a:t>sporů ze spotřebitelských </a:t>
            </a:r>
            <a:r>
              <a:rPr lang="cs-CZ" b="1" dirty="0" smtClean="0">
                <a:solidFill>
                  <a:srgbClr val="000F50"/>
                </a:solidFill>
              </a:rPr>
              <a:t>smluv (</a:t>
            </a:r>
            <a:r>
              <a:rPr lang="cs-CZ" b="1" dirty="0" err="1" smtClean="0">
                <a:solidFill>
                  <a:srgbClr val="000F50"/>
                </a:solidFill>
              </a:rPr>
              <a:t>konciliace</a:t>
            </a:r>
            <a:r>
              <a:rPr lang="cs-CZ" b="1" dirty="0" smtClean="0">
                <a:solidFill>
                  <a:srgbClr val="000F50"/>
                </a:solidFill>
              </a:rPr>
              <a:t>), </a:t>
            </a:r>
            <a:r>
              <a:rPr lang="cs-CZ" dirty="0" smtClean="0">
                <a:solidFill>
                  <a:srgbClr val="000F50"/>
                </a:solidFill>
              </a:rPr>
              <a:t>mimo </a:t>
            </a:r>
            <a:r>
              <a:rPr lang="cs-CZ" dirty="0">
                <a:solidFill>
                  <a:srgbClr val="000F50"/>
                </a:solidFill>
              </a:rPr>
              <a:t>zdravotních služeb, služeb obecného zájmu </a:t>
            </a:r>
            <a:r>
              <a:rPr lang="cs-CZ" dirty="0" err="1">
                <a:solidFill>
                  <a:srgbClr val="000F50"/>
                </a:solidFill>
              </a:rPr>
              <a:t>nehospodářské</a:t>
            </a:r>
            <a:r>
              <a:rPr lang="cs-CZ" dirty="0">
                <a:solidFill>
                  <a:srgbClr val="000F50"/>
                </a:solidFill>
              </a:rPr>
              <a:t> povahy a veřejných poskytovatelů dalšího nebo vysokoškolského vzdělávání.</a:t>
            </a:r>
          </a:p>
          <a:p>
            <a:r>
              <a:rPr lang="cs-CZ" b="1" dirty="0">
                <a:solidFill>
                  <a:srgbClr val="000F50"/>
                </a:solidFill>
              </a:rPr>
              <a:t>Subjekty ADR </a:t>
            </a:r>
            <a:r>
              <a:rPr lang="cs-CZ" dirty="0">
                <a:solidFill>
                  <a:srgbClr val="000F50"/>
                </a:solidFill>
              </a:rPr>
              <a:t>– Kromě ČOI také Finanční arbitr, ERÚ, </a:t>
            </a:r>
            <a:r>
              <a:rPr lang="cs-CZ" dirty="0" smtClean="0">
                <a:solidFill>
                  <a:srgbClr val="000F50"/>
                </a:solidFill>
              </a:rPr>
              <a:t>ČTÚ (mohou vydávat také závazná rozhodnutí), </a:t>
            </a:r>
            <a:r>
              <a:rPr lang="cs-CZ" dirty="0">
                <a:solidFill>
                  <a:srgbClr val="000F50"/>
                </a:solidFill>
              </a:rPr>
              <a:t>subjekty pověřené </a:t>
            </a:r>
            <a:r>
              <a:rPr lang="cs-CZ" dirty="0" smtClean="0">
                <a:solidFill>
                  <a:srgbClr val="000F50"/>
                </a:solidFill>
              </a:rPr>
              <a:t>MPO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Oddělení </a:t>
            </a:r>
            <a:r>
              <a:rPr lang="cs-CZ" b="1" dirty="0">
                <a:solidFill>
                  <a:srgbClr val="000F50"/>
                </a:solidFill>
              </a:rPr>
              <a:t>ADR </a:t>
            </a:r>
            <a:r>
              <a:rPr lang="cs-CZ" dirty="0">
                <a:solidFill>
                  <a:srgbClr val="000F50"/>
                </a:solidFill>
              </a:rPr>
              <a:t>– 16 zaměstnanců, organizačně zařazeni pod </a:t>
            </a:r>
            <a:r>
              <a:rPr lang="cs-CZ" dirty="0" smtClean="0">
                <a:solidFill>
                  <a:srgbClr val="000F50"/>
                </a:solidFill>
              </a:rPr>
              <a:t>ÚI.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Za rok 2022 </a:t>
            </a:r>
            <a:r>
              <a:rPr lang="cs-CZ" dirty="0" smtClean="0">
                <a:solidFill>
                  <a:srgbClr val="000F50"/>
                </a:solidFill>
              </a:rPr>
              <a:t>řešilo oddělení ADR </a:t>
            </a:r>
            <a:r>
              <a:rPr lang="cs-CZ" b="1" dirty="0" smtClean="0">
                <a:solidFill>
                  <a:srgbClr val="000F50"/>
                </a:solidFill>
              </a:rPr>
              <a:t>1 712 </a:t>
            </a:r>
            <a:r>
              <a:rPr lang="cs-CZ" dirty="0" smtClean="0">
                <a:solidFill>
                  <a:srgbClr val="000F50"/>
                </a:solidFill>
              </a:rPr>
              <a:t>sporů, z toho </a:t>
            </a:r>
            <a:r>
              <a:rPr lang="cs-CZ" b="1" dirty="0" smtClean="0">
                <a:solidFill>
                  <a:srgbClr val="000F50"/>
                </a:solidFill>
              </a:rPr>
              <a:t>769</a:t>
            </a:r>
            <a:r>
              <a:rPr lang="cs-CZ" dirty="0" smtClean="0">
                <a:solidFill>
                  <a:srgbClr val="000F50"/>
                </a:solidFill>
              </a:rPr>
              <a:t> úspěšně </a:t>
            </a:r>
            <a:r>
              <a:rPr lang="cs-CZ" dirty="0">
                <a:solidFill>
                  <a:srgbClr val="000F50"/>
                </a:solidFill>
              </a:rPr>
              <a:t>(45</a:t>
            </a:r>
            <a:r>
              <a:rPr lang="cs-CZ" dirty="0" smtClean="0">
                <a:solidFill>
                  <a:srgbClr val="000F50"/>
                </a:solidFill>
              </a:rPr>
              <a:t>%).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6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Evropské spotřebitelské centrum (ESC)</a:t>
            </a:r>
            <a:endParaRPr lang="cs-CZ" b="1" dirty="0">
              <a:solidFill>
                <a:srgbClr val="000F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0F50"/>
                </a:solidFill>
              </a:rPr>
              <a:t>Pomoc spotřebitelům v případě </a:t>
            </a:r>
            <a:r>
              <a:rPr lang="cs-CZ" b="1" dirty="0" smtClean="0">
                <a:solidFill>
                  <a:srgbClr val="000F50"/>
                </a:solidFill>
              </a:rPr>
              <a:t>přeshraničních sporů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Síť Evropských spotřebitelských center </a:t>
            </a:r>
            <a:r>
              <a:rPr lang="cs-CZ" dirty="0" smtClean="0">
                <a:solidFill>
                  <a:srgbClr val="000F50"/>
                </a:solidFill>
              </a:rPr>
              <a:t>– EU + Norsko a Island, přetrvává neformální spolupráce s Velkou Británii. Spotřebitel se v případě sporu se zahraničním podnikatelem může obrátit na ESC ve své zemi, nemusí kontaktovat dozorový orgán v zemi prodávajícího.</a:t>
            </a:r>
          </a:p>
          <a:p>
            <a:r>
              <a:rPr lang="cs-CZ" b="1" dirty="0">
                <a:solidFill>
                  <a:srgbClr val="000F50"/>
                </a:solidFill>
              </a:rPr>
              <a:t>Oddělení </a:t>
            </a:r>
            <a:r>
              <a:rPr lang="cs-CZ" b="1" dirty="0" smtClean="0">
                <a:solidFill>
                  <a:srgbClr val="000F50"/>
                </a:solidFill>
              </a:rPr>
              <a:t>ESC </a:t>
            </a:r>
            <a:r>
              <a:rPr lang="cs-CZ" dirty="0">
                <a:solidFill>
                  <a:srgbClr val="000F50"/>
                </a:solidFill>
              </a:rPr>
              <a:t>– </a:t>
            </a:r>
            <a:r>
              <a:rPr lang="cs-CZ" dirty="0" smtClean="0">
                <a:solidFill>
                  <a:srgbClr val="000F50"/>
                </a:solidFill>
              </a:rPr>
              <a:t>4 zaměstnanci, </a:t>
            </a:r>
            <a:r>
              <a:rPr lang="cs-CZ" dirty="0">
                <a:solidFill>
                  <a:srgbClr val="000F50"/>
                </a:solidFill>
              </a:rPr>
              <a:t>organizačně zařazeni pod ÚI</a:t>
            </a:r>
            <a:r>
              <a:rPr lang="cs-CZ" dirty="0" smtClean="0">
                <a:solidFill>
                  <a:srgbClr val="000F50"/>
                </a:solidFill>
              </a:rPr>
              <a:t>.</a:t>
            </a:r>
          </a:p>
          <a:p>
            <a:r>
              <a:rPr lang="cs-CZ" b="1" dirty="0" smtClean="0">
                <a:solidFill>
                  <a:srgbClr val="000F50"/>
                </a:solidFill>
              </a:rPr>
              <a:t>V roce 2022 </a:t>
            </a:r>
            <a:r>
              <a:rPr lang="cs-CZ" dirty="0" smtClean="0">
                <a:solidFill>
                  <a:srgbClr val="000F50"/>
                </a:solidFill>
              </a:rPr>
              <a:t>ESC řešilo </a:t>
            </a:r>
            <a:r>
              <a:rPr lang="cs-CZ" b="1" dirty="0" smtClean="0">
                <a:solidFill>
                  <a:srgbClr val="000F50"/>
                </a:solidFill>
              </a:rPr>
              <a:t>3 017 podání </a:t>
            </a:r>
            <a:r>
              <a:rPr lang="cs-CZ" dirty="0" smtClean="0">
                <a:solidFill>
                  <a:srgbClr val="000F50"/>
                </a:solidFill>
              </a:rPr>
              <a:t>a zprostředkovávalo </a:t>
            </a:r>
            <a:r>
              <a:rPr lang="cs-CZ" b="1" dirty="0" smtClean="0">
                <a:solidFill>
                  <a:srgbClr val="000F50"/>
                </a:solidFill>
              </a:rPr>
              <a:t>1 017 případů ADR s 62% úspěšností.</a:t>
            </a:r>
          </a:p>
          <a:p>
            <a:r>
              <a:rPr lang="cs-CZ" dirty="0" smtClean="0">
                <a:solidFill>
                  <a:srgbClr val="000F50"/>
                </a:solidFill>
              </a:rPr>
              <a:t>1/3 případů – český spotřebitel x zahraniční podnikatel</a:t>
            </a:r>
          </a:p>
          <a:p>
            <a:r>
              <a:rPr lang="cs-CZ" dirty="0" smtClean="0">
                <a:solidFill>
                  <a:srgbClr val="000F50"/>
                </a:solidFill>
              </a:rPr>
              <a:t>2/3 případů – zahraniční spotřebitel x český podnikatel</a:t>
            </a:r>
            <a:endParaRPr lang="cs-CZ" dirty="0">
              <a:solidFill>
                <a:srgbClr val="000F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23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77291" y="3465438"/>
            <a:ext cx="5637415" cy="8789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0D42"/>
                </a:solidFill>
              </a:rPr>
              <a:t>Děkuji za pozornost</a:t>
            </a:r>
            <a:endParaRPr lang="cs-CZ" dirty="0">
              <a:solidFill>
                <a:srgbClr val="000D42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357647" y="4420796"/>
            <a:ext cx="5476702" cy="762979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000" dirty="0" smtClean="0">
                <a:solidFill>
                  <a:srgbClr val="000D42"/>
                </a:solidFill>
              </a:rPr>
              <a:t>Mgr. Andrej Forró</a:t>
            </a:r>
          </a:p>
          <a:p>
            <a:pPr algn="ctr"/>
            <a:r>
              <a:rPr lang="cs-CZ" sz="2000" dirty="0" smtClean="0">
                <a:solidFill>
                  <a:srgbClr val="000D42"/>
                </a:solidFill>
              </a:rPr>
              <a:t>Odborný rada - právník</a:t>
            </a:r>
            <a:endParaRPr lang="cs-CZ" sz="2000" dirty="0">
              <a:solidFill>
                <a:srgbClr val="000D4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</a:t>
            </a:r>
            <a:r>
              <a:rPr lang="cs-CZ" b="1" dirty="0" smtClean="0">
                <a:solidFill>
                  <a:srgbClr val="000F50"/>
                </a:solidFill>
              </a:rPr>
              <a:t>Zlínský</a:t>
            </a:r>
            <a:endParaRPr lang="cs-CZ" b="1" dirty="0">
              <a:solidFill>
                <a:srgbClr val="000F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5" y="5250153"/>
            <a:ext cx="13430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–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58" y="1863041"/>
            <a:ext cx="5514975" cy="3268662"/>
          </a:xfrm>
          <a:prstGeom prst="rect">
            <a:avLst/>
          </a:prstGeom>
          <a:effectLst>
            <a:outerShdw blurRad="50800" dist="50800" dir="5400000" algn="ctr" rotWithShape="0">
              <a:srgbClr val="000D42"/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cxnSp>
        <p:nvCxnSpPr>
          <p:cNvPr id="9" name="Přímá spojnice se šipkou 8"/>
          <p:cNvCxnSpPr>
            <a:endCxn id="60" idx="3"/>
          </p:cNvCxnSpPr>
          <p:nvPr/>
        </p:nvCxnSpPr>
        <p:spPr>
          <a:xfrm flipH="1">
            <a:off x="2804475" y="3572760"/>
            <a:ext cx="1230200" cy="383301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endCxn id="56" idx="0"/>
          </p:cNvCxnSpPr>
          <p:nvPr/>
        </p:nvCxnSpPr>
        <p:spPr>
          <a:xfrm flipH="1">
            <a:off x="3077558" y="4413681"/>
            <a:ext cx="2163748" cy="725864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endCxn id="48" idx="2"/>
          </p:cNvCxnSpPr>
          <p:nvPr/>
        </p:nvCxnSpPr>
        <p:spPr>
          <a:xfrm flipH="1" flipV="1">
            <a:off x="2592314" y="2812185"/>
            <a:ext cx="2648992" cy="188140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46" idx="1"/>
          </p:cNvCxnSpPr>
          <p:nvPr/>
        </p:nvCxnSpPr>
        <p:spPr>
          <a:xfrm>
            <a:off x="7455031" y="4413681"/>
            <a:ext cx="772997" cy="725800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64" idx="1"/>
          </p:cNvCxnSpPr>
          <p:nvPr/>
        </p:nvCxnSpPr>
        <p:spPr>
          <a:xfrm flipV="1">
            <a:off x="8003357" y="3183514"/>
            <a:ext cx="1082512" cy="252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63" idx="1"/>
          </p:cNvCxnSpPr>
          <p:nvPr/>
        </p:nvCxnSpPr>
        <p:spPr>
          <a:xfrm flipV="1">
            <a:off x="6438507" y="1923912"/>
            <a:ext cx="1092839" cy="828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62" idx="1"/>
          </p:cNvCxnSpPr>
          <p:nvPr/>
        </p:nvCxnSpPr>
        <p:spPr>
          <a:xfrm flipV="1">
            <a:off x="5825765" y="1077121"/>
            <a:ext cx="522403" cy="1175888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8228028" y="4708594"/>
            <a:ext cx="2573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Jihomoravský a </a:t>
            </a:r>
            <a:r>
              <a:rPr lang="cs-CZ" sz="1000" b="1" dirty="0">
                <a:solidFill>
                  <a:srgbClr val="000D42"/>
                </a:solidFill>
              </a:rPr>
              <a:t>Zlínský </a:t>
            </a:r>
            <a:r>
              <a:rPr lang="cs-CZ" sz="1000" b="1" dirty="0" smtClean="0">
                <a:solidFill>
                  <a:srgbClr val="000D42"/>
                </a:solidFill>
              </a:rPr>
              <a:t>kraj</a:t>
            </a:r>
          </a:p>
          <a:p>
            <a:r>
              <a:rPr lang="cs-CZ" sz="1000" b="1" dirty="0">
                <a:solidFill>
                  <a:srgbClr val="000D42"/>
                </a:solidFill>
              </a:rPr>
              <a:t>t</a:t>
            </a:r>
            <a:r>
              <a:rPr lang="cs-CZ" sz="1000" b="1" dirty="0" smtClean="0">
                <a:solidFill>
                  <a:srgbClr val="000D42"/>
                </a:solidFill>
              </a:rPr>
              <a:t>řída </a:t>
            </a:r>
            <a:r>
              <a:rPr lang="cs-CZ" sz="1000" b="1" dirty="0">
                <a:solidFill>
                  <a:srgbClr val="000D42"/>
                </a:solidFill>
              </a:rPr>
              <a:t>K</a:t>
            </a:r>
            <a:r>
              <a:rPr lang="cs-CZ" sz="1000" b="1" dirty="0" smtClean="0">
                <a:solidFill>
                  <a:srgbClr val="000D42"/>
                </a:solidFill>
              </a:rPr>
              <a:t>pt</a:t>
            </a:r>
            <a:r>
              <a:rPr lang="cs-CZ" sz="1000" b="1" dirty="0">
                <a:solidFill>
                  <a:srgbClr val="000D42"/>
                </a:solidFill>
              </a:rPr>
              <a:t>. Jaroše </a:t>
            </a:r>
            <a:r>
              <a:rPr lang="cs-CZ" sz="1000" b="1" dirty="0" smtClean="0">
                <a:solidFill>
                  <a:srgbClr val="000D42"/>
                </a:solidFill>
              </a:rPr>
              <a:t>1924/5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602 </a:t>
            </a:r>
            <a:r>
              <a:rPr lang="cs-CZ" sz="1000" b="1" dirty="0">
                <a:solidFill>
                  <a:srgbClr val="000D42"/>
                </a:solidFill>
              </a:rPr>
              <a:t>00 </a:t>
            </a:r>
            <a:r>
              <a:rPr lang="cs-CZ" sz="1000" b="1" dirty="0" smtClean="0">
                <a:solidFill>
                  <a:srgbClr val="000D42"/>
                </a:solidFill>
              </a:rPr>
              <a:t>Brno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+420 545 125 911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Mgr. Karel Havlíček</a:t>
            </a:r>
            <a:endParaRPr lang="cs-CZ" sz="1000" b="1" dirty="0">
              <a:solidFill>
                <a:srgbClr val="000D42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533762" y="1950411"/>
            <a:ext cx="21171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Ústřední inspektorát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Štěpánská 796/44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110 00 Praha 1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+420 296 366 360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Ing. Jan Štěpánek</a:t>
            </a:r>
            <a:endParaRPr lang="cs-CZ" sz="1000" b="1" dirty="0">
              <a:solidFill>
                <a:srgbClr val="000D42"/>
              </a:solidFill>
            </a:endParaRPr>
          </a:p>
        </p:txBody>
      </p:sp>
      <p:cxnSp>
        <p:nvCxnSpPr>
          <p:cNvPr id="52" name="Přímá spojnice se šipkou 51"/>
          <p:cNvCxnSpPr>
            <a:endCxn id="55" idx="2"/>
          </p:cNvCxnSpPr>
          <p:nvPr/>
        </p:nvCxnSpPr>
        <p:spPr>
          <a:xfrm flipH="1" flipV="1">
            <a:off x="4197285" y="1804299"/>
            <a:ext cx="1134360" cy="1190938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2856322" y="942525"/>
            <a:ext cx="2681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Středočeský kraj a Hl. m. Prahu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Štěpánská </a:t>
            </a:r>
            <a:r>
              <a:rPr lang="cs-CZ" sz="1000" b="1" dirty="0" smtClean="0">
                <a:solidFill>
                  <a:srgbClr val="000F50"/>
                </a:solidFill>
              </a:rPr>
              <a:t>796/44</a:t>
            </a:r>
            <a:r>
              <a:rPr lang="cs-CZ" sz="1000" b="1" dirty="0" smtClean="0">
                <a:solidFill>
                  <a:srgbClr val="000D42"/>
                </a:solidFill>
              </a:rPr>
              <a:t/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110 00 Praha 1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+420 296 366 360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Mgr. Karel Mojžíš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1828211" y="5139545"/>
            <a:ext cx="2498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Jihočeský kraj a Vysočinu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Mánesova 1803/3a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370 21 České Budějovice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+420 387 722 338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Mgr. Martina Střihavková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278091" y="3525174"/>
            <a:ext cx="252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Plzeňský a Karlovarský kraj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Houškova 661/33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326 00 Plzeň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+420 377 323 596</a:t>
            </a:r>
            <a:endParaRPr lang="cs-CZ" sz="1000" b="1" dirty="0">
              <a:solidFill>
                <a:srgbClr val="FF0000"/>
              </a:solidFill>
            </a:endParaRPr>
          </a:p>
          <a:p>
            <a:r>
              <a:rPr lang="cs-CZ" sz="1000" b="1" dirty="0" smtClean="0">
                <a:solidFill>
                  <a:srgbClr val="000F50"/>
                </a:solidFill>
              </a:rPr>
              <a:t>Ing. Jan Řezáč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348168" y="646234"/>
            <a:ext cx="27377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kraj Ústecký a Liberecký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Prokopa Diviše 1386/6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400 01 Ústí nad Labem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+420 475 209 493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Ing. Renata Linhartová, MBA</a:t>
            </a:r>
            <a:endParaRPr lang="cs-CZ" sz="1000" b="1" dirty="0">
              <a:solidFill>
                <a:srgbClr val="000D42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7531346" y="1493025"/>
            <a:ext cx="29219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Královohradecký a Pardubický kraj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Jižní 870/2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500 03 Hradec Králové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+420 495 057 170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Ing. František </a:t>
            </a:r>
            <a:r>
              <a:rPr lang="cs-CZ" sz="1000" b="1" dirty="0" err="1" smtClean="0">
                <a:solidFill>
                  <a:srgbClr val="000D42"/>
                </a:solidFill>
              </a:rPr>
              <a:t>Švihlík</a:t>
            </a:r>
            <a:r>
              <a:rPr lang="cs-CZ" sz="1000" b="1" dirty="0" smtClean="0">
                <a:solidFill>
                  <a:srgbClr val="000D42"/>
                </a:solidFill>
              </a:rPr>
              <a:t>, MBA</a:t>
            </a:r>
            <a:endParaRPr lang="cs-CZ" sz="1000" b="1" dirty="0">
              <a:solidFill>
                <a:srgbClr val="000D42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9085869" y="2752627"/>
            <a:ext cx="2900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Olomoucký a Moravskoslezský kraj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Provozní 5491/1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722 00 Ostrava – Třebovice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+420 554 818 211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Ing. Boris </a:t>
            </a:r>
            <a:r>
              <a:rPr lang="cs-CZ" sz="1000" b="1" dirty="0" err="1" smtClean="0">
                <a:solidFill>
                  <a:srgbClr val="000D42"/>
                </a:solidFill>
              </a:rPr>
              <a:t>Stabryn</a:t>
            </a:r>
            <a:endParaRPr lang="cs-CZ" sz="1000" b="1" dirty="0">
              <a:solidFill>
                <a:srgbClr val="000D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08" y="1"/>
            <a:ext cx="9179354" cy="64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9" y="101600"/>
            <a:ext cx="9026769" cy="63473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211385" y="365125"/>
            <a:ext cx="9241878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Struktura zaměstnanců dle platových tříd</a:t>
            </a:r>
            <a:endParaRPr lang="cs-CZ" b="1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7" name="Zástupný symbol pro obsah 7"/>
          <p:cNvSpPr txBox="1">
            <a:spLocks/>
          </p:cNvSpPr>
          <p:nvPr/>
        </p:nvSpPr>
        <p:spPr>
          <a:xfrm>
            <a:off x="838200" y="2735385"/>
            <a:ext cx="10515600" cy="3441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dirty="0">
              <a:solidFill>
                <a:srgbClr val="000F50"/>
              </a:solidFill>
            </a:endParaRPr>
          </a:p>
        </p:txBody>
      </p:sp>
      <p:graphicFrame>
        <p:nvGraphicFramePr>
          <p:cNvPr id="26" name="Tabulk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46178"/>
              </p:ext>
            </p:extLst>
          </p:nvPr>
        </p:nvGraphicFramePr>
        <p:xfrm>
          <a:off x="1211385" y="1690688"/>
          <a:ext cx="2780631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478">
                  <a:extLst>
                    <a:ext uri="{9D8B030D-6E8A-4147-A177-3AD203B41FA5}">
                      <a16:colId xmlns:a16="http://schemas.microsoft.com/office/drawing/2014/main" val="3428772609"/>
                    </a:ext>
                  </a:extLst>
                </a:gridCol>
                <a:gridCol w="1891153">
                  <a:extLst>
                    <a:ext uri="{9D8B030D-6E8A-4147-A177-3AD203B41FA5}">
                      <a16:colId xmlns:a16="http://schemas.microsoft.com/office/drawing/2014/main" val="21598532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ČOI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7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Platová třída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Zaměstnanců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7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15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15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14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2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3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13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15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47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12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77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6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11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149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46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10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110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74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9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82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62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Nižší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5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49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Celkem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441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51517"/>
                  </a:ext>
                </a:extLst>
              </a:tr>
            </a:tbl>
          </a:graphicData>
        </a:graphic>
      </p:graphicFrame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58044"/>
              </p:ext>
            </p:extLst>
          </p:nvPr>
        </p:nvGraphicFramePr>
        <p:xfrm>
          <a:off x="4501559" y="1690688"/>
          <a:ext cx="30221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095">
                  <a:extLst>
                    <a:ext uri="{9D8B030D-6E8A-4147-A177-3AD203B41FA5}">
                      <a16:colId xmlns:a16="http://schemas.microsoft.com/office/drawing/2014/main" val="1108466072"/>
                    </a:ext>
                  </a:extLst>
                </a:gridCol>
                <a:gridCol w="1511095">
                  <a:extLst>
                    <a:ext uri="{9D8B030D-6E8A-4147-A177-3AD203B41FA5}">
                      <a16:colId xmlns:a16="http://schemas.microsoft.com/office/drawing/2014/main" val="2848927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Inspektorát</a:t>
                      </a:r>
                      <a:r>
                        <a:rPr lang="cs-CZ" baseline="0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Brno</a:t>
                      </a:r>
                      <a:endParaRPr lang="cs-CZ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02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Platová třída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Zaměstnanců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0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13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2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12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2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9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11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17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0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10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16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2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9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10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51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Celkem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46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5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2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211385" y="365125"/>
            <a:ext cx="9241878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Struktura zaměstnanců RI dle odborů</a:t>
            </a:r>
            <a:endParaRPr lang="cs-CZ" b="1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7" name="Zástupný symbol pro obsah 7"/>
          <p:cNvSpPr txBox="1">
            <a:spLocks/>
          </p:cNvSpPr>
          <p:nvPr/>
        </p:nvSpPr>
        <p:spPr>
          <a:xfrm>
            <a:off x="838200" y="2735385"/>
            <a:ext cx="10515600" cy="3441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dirty="0">
              <a:solidFill>
                <a:srgbClr val="000F50"/>
              </a:solidFill>
            </a:endParaRPr>
          </a:p>
        </p:txBody>
      </p:sp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6109"/>
              </p:ext>
            </p:extLst>
          </p:nvPr>
        </p:nvGraphicFramePr>
        <p:xfrm>
          <a:off x="1355764" y="1613403"/>
          <a:ext cx="561453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910">
                  <a:extLst>
                    <a:ext uri="{9D8B030D-6E8A-4147-A177-3AD203B41FA5}">
                      <a16:colId xmlns:a16="http://schemas.microsoft.com/office/drawing/2014/main" val="1456106085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37621375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Inspektorát Brno</a:t>
                      </a:r>
                      <a:endParaRPr lang="cs-CZ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1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Funkce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Počet zaměstnanců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Ředitel inspektorátu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5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Oddělení administrativně - právní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1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Ředitel oddělení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50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Oddělení právní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6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97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Oddělení služeb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5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67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Oddělení kontroly</a:t>
                      </a:r>
                      <a:endParaRPr lang="cs-CZ" b="1" dirty="0">
                        <a:solidFill>
                          <a:srgbClr val="000F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F50"/>
                          </a:solidFill>
                        </a:rPr>
                        <a:t>33</a:t>
                      </a:r>
                      <a:endParaRPr lang="cs-CZ" b="1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92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Ředitel oddělení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9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Odd. kontroly 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10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12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Odd. kontroly 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11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09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Odd. kontroly III. (technická)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F50"/>
                          </a:solidFill>
                        </a:rPr>
                        <a:t>11</a:t>
                      </a:r>
                      <a:endParaRPr lang="cs-CZ" dirty="0">
                        <a:solidFill>
                          <a:srgbClr val="000F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3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1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7440" y="365125"/>
            <a:ext cx="6866313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D42"/>
                </a:solidFill>
                <a:latin typeface="+mn-lt"/>
              </a:rPr>
              <a:t>Dozorová činnost ČOI</a:t>
            </a:r>
            <a:endParaRPr lang="cs-CZ" sz="3600" dirty="0">
              <a:solidFill>
                <a:srgbClr val="000D42"/>
              </a:solidFill>
              <a:latin typeface="+mn-lt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41761" cy="365125"/>
          </a:xfrm>
        </p:spPr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>
                <a:solidFill>
                  <a:srgbClr val="000F50"/>
                </a:solidFill>
              </a:rPr>
              <a:t>Česká obchodní inspekce kontroluje </a:t>
            </a:r>
            <a:r>
              <a:rPr lang="cs-CZ" dirty="0">
                <a:solidFill>
                  <a:srgbClr val="000F50"/>
                </a:solidFill>
              </a:rPr>
              <a:t>fyzické a právnické osoby, </a:t>
            </a:r>
            <a:r>
              <a:rPr lang="cs-CZ" dirty="0" smtClean="0">
                <a:solidFill>
                  <a:srgbClr val="000F50"/>
                </a:solidFill>
              </a:rPr>
              <a:t>které nabízejí, prodávají, dodávají nebo uvádějí na </a:t>
            </a:r>
            <a:r>
              <a:rPr lang="cs-CZ" dirty="0">
                <a:solidFill>
                  <a:srgbClr val="000F50"/>
                </a:solidFill>
              </a:rPr>
              <a:t>trh výrobky, </a:t>
            </a:r>
            <a:r>
              <a:rPr lang="cs-CZ" dirty="0" smtClean="0">
                <a:solidFill>
                  <a:srgbClr val="000F50"/>
                </a:solidFill>
              </a:rPr>
              <a:t>nabízejí nebo poskytují služby nebo vyvíjejí jinou činnost podle </a:t>
            </a:r>
            <a:r>
              <a:rPr lang="cs-CZ" dirty="0">
                <a:solidFill>
                  <a:srgbClr val="000F50"/>
                </a:solidFill>
              </a:rPr>
              <a:t>tohoto </a:t>
            </a:r>
            <a:r>
              <a:rPr lang="cs-CZ" dirty="0" smtClean="0">
                <a:solidFill>
                  <a:srgbClr val="000F50"/>
                </a:solidFill>
              </a:rPr>
              <a:t>zákona nebo podle zvláštního právního předpisu, pokud </a:t>
            </a:r>
            <a:r>
              <a:rPr lang="cs-CZ" dirty="0">
                <a:solidFill>
                  <a:srgbClr val="000F50"/>
                </a:solidFill>
              </a:rPr>
              <a:t>to tento zákon </a:t>
            </a:r>
            <a:r>
              <a:rPr lang="cs-CZ" dirty="0" smtClean="0">
                <a:solidFill>
                  <a:srgbClr val="000F50"/>
                </a:solidFill>
              </a:rPr>
              <a:t>nebo zvláštní právní předpis stanoví.</a:t>
            </a:r>
            <a:endParaRPr lang="cs-CZ" dirty="0">
              <a:solidFill>
                <a:srgbClr val="000F5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3" y="3793898"/>
            <a:ext cx="4132811" cy="24123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104015" y="6020060"/>
            <a:ext cx="4139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0F50"/>
                </a:solidFill>
              </a:rPr>
              <a:t>https://azlegal.cz/neprijemne-nastroje-ceske-obchodni-inspekce-na-kontrolu-podnikatelu</a:t>
            </a:r>
            <a:r>
              <a:rPr lang="cs-CZ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365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05394"/>
            <a:ext cx="11023242" cy="547156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b="1" dirty="0">
                <a:solidFill>
                  <a:srgbClr val="000F50"/>
                </a:solidFill>
              </a:rPr>
              <a:t>č. 64/1986 Sb., o </a:t>
            </a:r>
            <a:r>
              <a:rPr lang="cs-CZ" b="1" dirty="0" smtClean="0">
                <a:solidFill>
                  <a:srgbClr val="000F50"/>
                </a:solidFill>
              </a:rPr>
              <a:t>České obchodní inspekci,</a:t>
            </a:r>
            <a:endParaRPr lang="cs-CZ" b="1" dirty="0">
              <a:solidFill>
                <a:srgbClr val="000F5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b="1" dirty="0">
                <a:solidFill>
                  <a:srgbClr val="000F50"/>
                </a:solidFill>
              </a:rPr>
              <a:t>č. 634/1992 Sb., o </a:t>
            </a:r>
            <a:r>
              <a:rPr lang="cs-CZ" b="1" dirty="0" smtClean="0">
                <a:solidFill>
                  <a:srgbClr val="000F50"/>
                </a:solidFill>
              </a:rPr>
              <a:t>ochraně spotřebitele, často ve spojení se zákonem č. 89/2012 Sb., občanský zákoník</a:t>
            </a:r>
            <a:endParaRPr lang="cs-CZ" b="1" dirty="0">
              <a:solidFill>
                <a:srgbClr val="000F5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22/1997 Sb., o technických </a:t>
            </a:r>
            <a:r>
              <a:rPr lang="cs-CZ" dirty="0" smtClean="0">
                <a:solidFill>
                  <a:srgbClr val="000F50"/>
                </a:solidFill>
              </a:rPr>
              <a:t>požadavcích na výrobky,</a:t>
            </a:r>
            <a:endParaRPr lang="cs-CZ" dirty="0">
              <a:solidFill>
                <a:srgbClr val="000F5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90/2016 Sb., </a:t>
            </a:r>
            <a:r>
              <a:rPr lang="cs-CZ" dirty="0" smtClean="0">
                <a:solidFill>
                  <a:srgbClr val="000F50"/>
                </a:solidFill>
              </a:rPr>
              <a:t>o posuzovaní shody </a:t>
            </a:r>
            <a:r>
              <a:rPr lang="cs-CZ" dirty="0">
                <a:solidFill>
                  <a:srgbClr val="000F50"/>
                </a:solidFill>
              </a:rPr>
              <a:t>stanovených </a:t>
            </a:r>
            <a:r>
              <a:rPr lang="cs-CZ" dirty="0" smtClean="0">
                <a:solidFill>
                  <a:srgbClr val="000F50"/>
                </a:solidFill>
              </a:rPr>
              <a:t>výrobků při </a:t>
            </a:r>
            <a:r>
              <a:rPr lang="cs-CZ" dirty="0" err="1" smtClean="0">
                <a:solidFill>
                  <a:srgbClr val="000F50"/>
                </a:solidFill>
              </a:rPr>
              <a:t>jejichch</a:t>
            </a:r>
            <a:r>
              <a:rPr lang="cs-CZ" dirty="0" smtClean="0">
                <a:solidFill>
                  <a:srgbClr val="000F50"/>
                </a:solidFill>
              </a:rPr>
              <a:t> dodávaní </a:t>
            </a:r>
            <a:r>
              <a:rPr lang="cs-CZ" dirty="0">
                <a:solidFill>
                  <a:srgbClr val="000F50"/>
                </a:solidFill>
              </a:rPr>
              <a:t>na trh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102/2001 Sb., o </a:t>
            </a:r>
            <a:r>
              <a:rPr lang="cs-CZ" dirty="0" smtClean="0">
                <a:solidFill>
                  <a:srgbClr val="000F50"/>
                </a:solidFill>
              </a:rPr>
              <a:t>obecné </a:t>
            </a:r>
            <a:r>
              <a:rPr lang="cs-CZ" dirty="0">
                <a:solidFill>
                  <a:srgbClr val="000F50"/>
                </a:solidFill>
              </a:rPr>
              <a:t>bezpečnosti </a:t>
            </a:r>
            <a:r>
              <a:rPr lang="cs-CZ" dirty="0" smtClean="0">
                <a:solidFill>
                  <a:srgbClr val="000F50"/>
                </a:solidFill>
              </a:rPr>
              <a:t>výrobků,</a:t>
            </a:r>
            <a:endParaRPr lang="cs-CZ" dirty="0">
              <a:solidFill>
                <a:srgbClr val="000F5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477/2001 Sb., o </a:t>
            </a:r>
            <a:r>
              <a:rPr lang="cs-CZ" dirty="0" smtClean="0">
                <a:solidFill>
                  <a:srgbClr val="000F50"/>
                </a:solidFill>
              </a:rPr>
              <a:t>obalech</a:t>
            </a:r>
            <a:r>
              <a:rPr lang="cs-CZ" dirty="0">
                <a:solidFill>
                  <a:srgbClr val="000F50"/>
                </a:solidFill>
              </a:rPr>
              <a:t>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201/2012 Sb., o </a:t>
            </a:r>
            <a:r>
              <a:rPr lang="cs-CZ" dirty="0" smtClean="0">
                <a:solidFill>
                  <a:srgbClr val="000F50"/>
                </a:solidFill>
              </a:rPr>
              <a:t>ochraně ovzduší,</a:t>
            </a:r>
            <a:endParaRPr lang="cs-CZ" dirty="0">
              <a:solidFill>
                <a:srgbClr val="000F5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311/2006 Sb., o pohonných hmotách,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65/2017 Sb., o </a:t>
            </a:r>
            <a:r>
              <a:rPr lang="cs-CZ" dirty="0" smtClean="0">
                <a:solidFill>
                  <a:srgbClr val="000F50"/>
                </a:solidFill>
              </a:rPr>
              <a:t>ochraně zdraví před </a:t>
            </a:r>
            <a:r>
              <a:rPr lang="cs-CZ" dirty="0">
                <a:solidFill>
                  <a:srgbClr val="000F50"/>
                </a:solidFill>
              </a:rPr>
              <a:t>škodlivými </a:t>
            </a:r>
            <a:r>
              <a:rPr lang="cs-CZ" dirty="0" smtClean="0">
                <a:solidFill>
                  <a:srgbClr val="000F50"/>
                </a:solidFill>
              </a:rPr>
              <a:t>účinky </a:t>
            </a:r>
            <a:r>
              <a:rPr lang="cs-CZ" dirty="0">
                <a:solidFill>
                  <a:srgbClr val="000F50"/>
                </a:solidFill>
              </a:rPr>
              <a:t>návykových </a:t>
            </a:r>
            <a:r>
              <a:rPr lang="cs-CZ" dirty="0" smtClean="0">
                <a:solidFill>
                  <a:srgbClr val="000F50"/>
                </a:solidFill>
              </a:rPr>
              <a:t>látek</a:t>
            </a:r>
            <a:r>
              <a:rPr lang="cs-CZ" dirty="0">
                <a:solidFill>
                  <a:srgbClr val="000F50"/>
                </a:solidFill>
              </a:rPr>
              <a:t>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353/2003 Sb., o </a:t>
            </a:r>
            <a:r>
              <a:rPr lang="cs-CZ" dirty="0" smtClean="0">
                <a:solidFill>
                  <a:srgbClr val="000F50"/>
                </a:solidFill>
              </a:rPr>
              <a:t>spotřebních daních,</a:t>
            </a:r>
            <a:endParaRPr lang="cs-CZ" dirty="0">
              <a:solidFill>
                <a:srgbClr val="000F5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189/1999 Sb., o </a:t>
            </a:r>
            <a:r>
              <a:rPr lang="cs-CZ" dirty="0" smtClean="0">
                <a:solidFill>
                  <a:srgbClr val="000F50"/>
                </a:solidFill>
              </a:rPr>
              <a:t>nouzových </a:t>
            </a:r>
            <a:r>
              <a:rPr lang="cs-CZ" dirty="0">
                <a:solidFill>
                  <a:srgbClr val="000F50"/>
                </a:solidFill>
              </a:rPr>
              <a:t>zásobách ropy,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 253/2008 Sb., o </a:t>
            </a:r>
            <a:r>
              <a:rPr lang="cs-CZ" dirty="0" smtClean="0">
                <a:solidFill>
                  <a:srgbClr val="000F50"/>
                </a:solidFill>
              </a:rPr>
              <a:t>některých opatřeních proti legalizaci příjmů </a:t>
            </a:r>
            <a:r>
              <a:rPr lang="cs-CZ" dirty="0">
                <a:solidFill>
                  <a:srgbClr val="000F50"/>
                </a:solidFill>
              </a:rPr>
              <a:t>z </a:t>
            </a:r>
            <a:r>
              <a:rPr lang="cs-CZ" dirty="0" smtClean="0">
                <a:solidFill>
                  <a:srgbClr val="000F50"/>
                </a:solidFill>
              </a:rPr>
              <a:t>trestní </a:t>
            </a:r>
            <a:r>
              <a:rPr lang="cs-CZ" dirty="0">
                <a:solidFill>
                  <a:srgbClr val="000F50"/>
                </a:solidFill>
              </a:rPr>
              <a:t>činnosti a </a:t>
            </a:r>
            <a:r>
              <a:rPr lang="cs-CZ" dirty="0" smtClean="0">
                <a:solidFill>
                  <a:srgbClr val="000F50"/>
                </a:solidFill>
              </a:rPr>
              <a:t>financovaní terorizmu</a:t>
            </a:r>
            <a:r>
              <a:rPr lang="cs-CZ" dirty="0">
                <a:solidFill>
                  <a:srgbClr val="000F50"/>
                </a:solidFill>
              </a:rPr>
              <a:t>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56/2001 Sb., o </a:t>
            </a:r>
            <a:r>
              <a:rPr lang="cs-CZ" dirty="0" smtClean="0">
                <a:solidFill>
                  <a:srgbClr val="000F50"/>
                </a:solidFill>
              </a:rPr>
              <a:t>podmínkách provozu vozidel </a:t>
            </a:r>
            <a:r>
              <a:rPr lang="cs-CZ" dirty="0">
                <a:solidFill>
                  <a:srgbClr val="000F50"/>
                </a:solidFill>
              </a:rPr>
              <a:t>na </a:t>
            </a:r>
            <a:r>
              <a:rPr lang="cs-CZ" dirty="0" smtClean="0">
                <a:solidFill>
                  <a:srgbClr val="000F50"/>
                </a:solidFill>
              </a:rPr>
              <a:t>pozemních komunikacích</a:t>
            </a:r>
            <a:r>
              <a:rPr lang="cs-CZ" dirty="0">
                <a:solidFill>
                  <a:srgbClr val="000F50"/>
                </a:solidFill>
              </a:rPr>
              <a:t>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247/2006 Sb., o </a:t>
            </a:r>
            <a:r>
              <a:rPr lang="cs-CZ" dirty="0" smtClean="0">
                <a:solidFill>
                  <a:srgbClr val="000F50"/>
                </a:solidFill>
              </a:rPr>
              <a:t>omezení provozu zastaváren a některých jiných provozoven v noční době,</a:t>
            </a:r>
            <a:endParaRPr lang="cs-CZ" dirty="0">
              <a:solidFill>
                <a:srgbClr val="000F5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185/2001 Sb., o </a:t>
            </a:r>
            <a:r>
              <a:rPr lang="cs-CZ" dirty="0" smtClean="0">
                <a:solidFill>
                  <a:srgbClr val="000F50"/>
                </a:solidFill>
              </a:rPr>
              <a:t>odpadech,</a:t>
            </a:r>
            <a:endParaRPr lang="cs-CZ" dirty="0">
              <a:solidFill>
                <a:srgbClr val="000F5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73/2012 Sb., o </a:t>
            </a:r>
            <a:r>
              <a:rPr lang="cs-CZ" dirty="0" smtClean="0">
                <a:solidFill>
                  <a:srgbClr val="000F50"/>
                </a:solidFill>
              </a:rPr>
              <a:t>látkách</a:t>
            </a:r>
            <a:r>
              <a:rPr lang="cs-CZ" dirty="0">
                <a:solidFill>
                  <a:srgbClr val="000F50"/>
                </a:solidFill>
              </a:rPr>
              <a:t>, </a:t>
            </a:r>
            <a:r>
              <a:rPr lang="cs-CZ" dirty="0" smtClean="0">
                <a:solidFill>
                  <a:srgbClr val="000F50"/>
                </a:solidFill>
              </a:rPr>
              <a:t>které poškozují ozonovou vrstvu </a:t>
            </a:r>
            <a:r>
              <a:rPr lang="cs-CZ" dirty="0">
                <a:solidFill>
                  <a:srgbClr val="000F50"/>
                </a:solidFill>
              </a:rPr>
              <a:t>a o fluorovaných skleníkových </a:t>
            </a:r>
            <a:r>
              <a:rPr lang="cs-CZ" dirty="0" smtClean="0">
                <a:solidFill>
                  <a:srgbClr val="000F50"/>
                </a:solidFill>
              </a:rPr>
              <a:t>plynech</a:t>
            </a:r>
            <a:r>
              <a:rPr lang="cs-CZ" dirty="0">
                <a:solidFill>
                  <a:srgbClr val="000F50"/>
                </a:solidFill>
              </a:rPr>
              <a:t>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226/2013 Sb., o </a:t>
            </a:r>
            <a:r>
              <a:rPr lang="cs-CZ" dirty="0" smtClean="0">
                <a:solidFill>
                  <a:srgbClr val="000F50"/>
                </a:solidFill>
              </a:rPr>
              <a:t>uvádění dřeva a dřevařských výrobků </a:t>
            </a:r>
            <a:r>
              <a:rPr lang="cs-CZ" dirty="0">
                <a:solidFill>
                  <a:srgbClr val="000F50"/>
                </a:solidFill>
              </a:rPr>
              <a:t>na </a:t>
            </a:r>
            <a:r>
              <a:rPr lang="cs-CZ" dirty="0" smtClean="0">
                <a:solidFill>
                  <a:srgbClr val="000F50"/>
                </a:solidFill>
              </a:rPr>
              <a:t>trh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 smtClean="0">
                <a:solidFill>
                  <a:srgbClr val="000F50"/>
                </a:solidFill>
              </a:rPr>
              <a:t>č</a:t>
            </a:r>
            <a:r>
              <a:rPr lang="cs-CZ" dirty="0">
                <a:solidFill>
                  <a:srgbClr val="000F50"/>
                </a:solidFill>
              </a:rPr>
              <a:t>. 307/2013 Sb., o </a:t>
            </a:r>
            <a:r>
              <a:rPr lang="cs-CZ" dirty="0" smtClean="0">
                <a:solidFill>
                  <a:srgbClr val="000F50"/>
                </a:solidFill>
              </a:rPr>
              <a:t>povinné </a:t>
            </a:r>
            <a:r>
              <a:rPr lang="cs-CZ" dirty="0">
                <a:solidFill>
                  <a:srgbClr val="000F50"/>
                </a:solidFill>
              </a:rPr>
              <a:t>značení </a:t>
            </a:r>
            <a:r>
              <a:rPr lang="cs-CZ" dirty="0" smtClean="0">
                <a:solidFill>
                  <a:srgbClr val="000F50"/>
                </a:solidFill>
              </a:rPr>
              <a:t>lihu</a:t>
            </a:r>
            <a:r>
              <a:rPr lang="cs-CZ" dirty="0">
                <a:solidFill>
                  <a:srgbClr val="000F50"/>
                </a:solidFill>
              </a:rPr>
              <a:t>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>
                <a:solidFill>
                  <a:srgbClr val="000F50"/>
                </a:solidFill>
              </a:rPr>
              <a:t>č. 206/2015 Sb., o </a:t>
            </a:r>
            <a:r>
              <a:rPr lang="cs-CZ" dirty="0" smtClean="0">
                <a:solidFill>
                  <a:srgbClr val="000F50"/>
                </a:solidFill>
              </a:rPr>
              <a:t>pyrotechnice</a:t>
            </a:r>
            <a:endParaRPr lang="cs-CZ" dirty="0">
              <a:solidFill>
                <a:srgbClr val="000F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84183" cy="365125"/>
          </a:xfrm>
        </p:spPr>
        <p:txBody>
          <a:bodyPr/>
          <a:lstStyle/>
          <a:p>
            <a:r>
              <a:rPr lang="cs-CZ" b="1" dirty="0">
                <a:solidFill>
                  <a:srgbClr val="000F50"/>
                </a:solidFill>
              </a:rPr>
              <a:t>Česká obchodní inspekce – Inspektorát Jihomoravský a Zlínský</a:t>
            </a:r>
          </a:p>
        </p:txBody>
      </p:sp>
    </p:spTree>
    <p:extLst>
      <p:ext uri="{BB962C8B-B14F-4D97-AF65-F5344CB8AC3E}">
        <p14:creationId xmlns:p14="http://schemas.microsoft.com/office/powerpoint/2010/main" val="17895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76AD870A0C448B7EF302593BEBDDA" ma:contentTypeVersion="15" ma:contentTypeDescription="Vytvoří nový dokument" ma:contentTypeScope="" ma:versionID="623b9e774cd8404dcb10c07a3742df93">
  <xsd:schema xmlns:xsd="http://www.w3.org/2001/XMLSchema" xmlns:xs="http://www.w3.org/2001/XMLSchema" xmlns:p="http://schemas.microsoft.com/office/2006/metadata/properties" xmlns:ns3="e9488e27-62b4-47cf-9353-e24b519013c0" xmlns:ns4="02f47990-aae6-4227-999d-20ae80fc4a95" targetNamespace="http://schemas.microsoft.com/office/2006/metadata/properties" ma:root="true" ma:fieldsID="c76af3a9a699cd66e9c00a54f610176a" ns3:_="" ns4:_="">
    <xsd:import namespace="e9488e27-62b4-47cf-9353-e24b519013c0"/>
    <xsd:import namespace="02f47990-aae6-4227-999d-20ae80fc4a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88e27-62b4-47cf-9353-e24b51901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47990-aae6-4227-999d-20ae80fc4a9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488e27-62b4-47cf-9353-e24b519013c0" xsi:nil="true"/>
  </documentManagement>
</p:properties>
</file>

<file path=customXml/itemProps1.xml><?xml version="1.0" encoding="utf-8"?>
<ds:datastoreItem xmlns:ds="http://schemas.openxmlformats.org/officeDocument/2006/customXml" ds:itemID="{071B148E-22F0-4DA8-801D-BE261D0DBD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88e27-62b4-47cf-9353-e24b519013c0"/>
    <ds:schemaRef ds:uri="02f47990-aae6-4227-999d-20ae80fc4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92A5EA-D238-4F8C-B449-316B7E3CEB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95FF7-AD6D-4CBC-A391-6E8B09154CD5}">
  <ds:schemaRefs>
    <ds:schemaRef ds:uri="http://schemas.microsoft.com/office/2006/documentManagement/types"/>
    <ds:schemaRef ds:uri="02f47990-aae6-4227-999d-20ae80fc4a9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e9488e27-62b4-47cf-9353-e24b519013c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4744</TotalTime>
  <Words>2391</Words>
  <Application>Microsoft Office PowerPoint</Application>
  <PresentationFormat>Širokoúhlá obrazovka</PresentationFormat>
  <Paragraphs>356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MyriadPro-Bold</vt:lpstr>
      <vt:lpstr>MyriadPro-Regular</vt:lpstr>
      <vt:lpstr>Times New Roman</vt:lpstr>
      <vt:lpstr>Wingdings</vt:lpstr>
      <vt:lpstr>Motiv Office</vt:lpstr>
      <vt:lpstr>1_Motiv Office</vt:lpstr>
      <vt:lpstr>Česká obchodní inspekce</vt:lpstr>
      <vt:lpstr>Organizace a působnost ČOI</vt:lpstr>
      <vt:lpstr>Prezentace aplikace PowerPoint</vt:lpstr>
      <vt:lpstr>Prezentace aplikace PowerPoint</vt:lpstr>
      <vt:lpstr>Prezentace aplikace PowerPoint</vt:lpstr>
      <vt:lpstr>Struktura zaměstnanců dle platových tříd</vt:lpstr>
      <vt:lpstr>Struktura zaměstnanců RI dle odborů</vt:lpstr>
      <vt:lpstr>Dozorová činnost ČOI</vt:lpstr>
      <vt:lpstr>Prezentace aplikace PowerPoint</vt:lpstr>
      <vt:lpstr>Kontrolní řízení</vt:lpstr>
      <vt:lpstr>Způsoby zahájení kontroly</vt:lpstr>
      <vt:lpstr>Prostředky kontroly</vt:lpstr>
      <vt:lpstr>Kontroly v období 2020 –2022</vt:lpstr>
      <vt:lpstr>Prezentace aplikace PowerPoint</vt:lpstr>
      <vt:lpstr>Kontrola internetových obchodů</vt:lpstr>
      <vt:lpstr>Zákon o ochraně zdraví před škodlivými účinky návykových látek – 65/2017 Sb.</vt:lpstr>
      <vt:lpstr>Prezentace aplikace PowerPoint</vt:lpstr>
      <vt:lpstr>Technická kontrola </vt:lpstr>
      <vt:lpstr>Kontrolované výrobky </vt:lpstr>
      <vt:lpstr> Safety Gate (RAPEX) a ICSMS </vt:lpstr>
      <vt:lpstr>Příklady kontrolních zjištění</vt:lpstr>
      <vt:lpstr>Správní řízení</vt:lpstr>
      <vt:lpstr>Spolupráce s jinými správními orgány</vt:lpstr>
      <vt:lpstr>Poradensko – informační služba</vt:lpstr>
      <vt:lpstr>Mimosoudní řešení spotřebitelských sporů (ADR)</vt:lpstr>
      <vt:lpstr>Evropské spotřebitelské centrum (ESC)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Lang Prokop, Mgr.</dc:creator>
  <cp:lastModifiedBy>Gistinger Petr</cp:lastModifiedBy>
  <cp:revision>395</cp:revision>
  <dcterms:created xsi:type="dcterms:W3CDTF">2018-12-12T08:39:52Z</dcterms:created>
  <dcterms:modified xsi:type="dcterms:W3CDTF">2023-06-07T13:46:34Z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0x0101001C176AD870A0C448B7EF302593BEBDDA</vt:lpwstr>
  </property>
</Properties>
</file>