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66" r:id="rId7"/>
    <p:sldId id="278" r:id="rId8"/>
    <p:sldId id="281" r:id="rId9"/>
    <p:sldId id="280" r:id="rId10"/>
    <p:sldId id="279" r:id="rId11"/>
    <p:sldId id="267" r:id="rId12"/>
    <p:sldId id="277" r:id="rId13"/>
    <p:sldId id="264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CABCB2"/>
    <a:srgbClr val="D1C5BD"/>
    <a:srgbClr val="C1B1A7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63721" autoAdjust="0"/>
  </p:normalViewPr>
  <p:slideViewPr>
    <p:cSldViewPr snapToGrid="0" snapToObjects="1">
      <p:cViewPr varScale="1">
        <p:scale>
          <a:sx n="73" d="100"/>
          <a:sy n="73" d="100"/>
        </p:scale>
        <p:origin x="22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760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53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925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461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416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382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462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79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33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88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13.02.2023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13.02.2023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13.02.2023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13.02.2023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005" y="622120"/>
            <a:ext cx="10681878" cy="3388177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altLang="cs-CZ" sz="8000" b="1" spc="50" dirty="0" smtClean="0">
                <a:latin typeface="+mj-lt"/>
              </a:rPr>
              <a:t>K</a:t>
            </a:r>
            <a:r>
              <a:rPr lang="cs-CZ" altLang="cs-CZ" sz="8000" dirty="0" smtClean="0">
                <a:latin typeface="+mj-lt"/>
              </a:rPr>
              <a:t>ontrolní činnost </a:t>
            </a:r>
            <a:r>
              <a:rPr lang="cs-CZ" altLang="cs-CZ" sz="8000" dirty="0" err="1" smtClean="0">
                <a:latin typeface="+mj-lt"/>
              </a:rPr>
              <a:t>ObŽÚ</a:t>
            </a:r>
            <a:r>
              <a:rPr lang="cs-CZ" altLang="cs-CZ" sz="8000" dirty="0" smtClean="0">
                <a:latin typeface="+mj-lt"/>
              </a:rPr>
              <a:t> ve Zlínském kraji </a:t>
            </a:r>
            <a:r>
              <a:rPr lang="cs-CZ" altLang="cs-CZ" dirty="0" smtClean="0">
                <a:latin typeface="+mj-lt"/>
              </a:rPr>
              <a:t/>
            </a:r>
            <a:br>
              <a:rPr lang="cs-CZ" altLang="cs-CZ" dirty="0" smtClean="0">
                <a:latin typeface="+mj-lt"/>
              </a:rPr>
            </a:b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5512636"/>
            <a:ext cx="3650177" cy="478609"/>
          </a:xfrm>
        </p:spPr>
        <p:txBody>
          <a:bodyPr anchor="t">
            <a:noAutofit/>
          </a:bodyPr>
          <a:lstStyle/>
          <a:p>
            <a:pPr algn="l"/>
            <a:r>
              <a:rPr lang="cs-CZ" altLang="cs-CZ" dirty="0" smtClean="0">
                <a:latin typeface="+mj-lt"/>
              </a:rPr>
              <a:t>Zlín, 16. února 2023</a:t>
            </a:r>
          </a:p>
          <a:p>
            <a:pPr algn="l"/>
            <a:r>
              <a:rPr lang="cs-CZ" dirty="0" smtClean="0">
                <a:latin typeface="+mj-lt"/>
              </a:rPr>
              <a:t>Mgr. Milan Jonák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393371"/>
            <a:ext cx="9144000" cy="2049417"/>
          </a:xfrm>
        </p:spPr>
        <p:txBody>
          <a:bodyPr/>
          <a:lstStyle/>
          <a:p>
            <a:r>
              <a:rPr lang="cs-CZ" sz="8000" dirty="0" smtClean="0"/>
              <a:t>Děkuji </a:t>
            </a:r>
            <a:r>
              <a:rPr lang="cs-CZ" sz="8000" dirty="0"/>
              <a:t/>
            </a:r>
            <a:br>
              <a:rPr lang="cs-CZ" sz="8000" dirty="0"/>
            </a:br>
            <a:r>
              <a:rPr lang="cs-CZ" sz="8000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2543101"/>
            <a:ext cx="11431814" cy="2564476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4600" dirty="0" smtClean="0"/>
              <a:t>Kontrolní činnost </a:t>
            </a:r>
            <a:r>
              <a:rPr lang="cs-CZ" sz="4600" dirty="0" err="1" smtClean="0"/>
              <a:t>ObŽÚ</a:t>
            </a:r>
            <a:r>
              <a:rPr lang="cs-CZ" sz="4600" dirty="0" smtClean="0"/>
              <a:t> v roce 2022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4600" dirty="0" smtClean="0"/>
              <a:t>Uložené pokuty v roce 2022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4600" dirty="0" smtClean="0"/>
              <a:t>Společné kontroly s ČOI v roce 2022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4600" dirty="0" smtClean="0"/>
              <a:t>Společné kontroly s ČOI v roce 2023</a:t>
            </a:r>
            <a:endParaRPr lang="cs-CZ" sz="4600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1. Kontrolní činnost </a:t>
            </a:r>
            <a:r>
              <a:rPr lang="cs-CZ" dirty="0" err="1" smtClean="0"/>
              <a:t>ObŽÚ</a:t>
            </a:r>
            <a:r>
              <a:rPr lang="cs-CZ" dirty="0" smtClean="0"/>
              <a:t> v roce 2022</a:t>
            </a:r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884115"/>
              </p:ext>
            </p:extLst>
          </p:nvPr>
        </p:nvGraphicFramePr>
        <p:xfrm>
          <a:off x="548640" y="1567542"/>
          <a:ext cx="11138288" cy="49203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84572">
                  <a:extLst>
                    <a:ext uri="{9D8B030D-6E8A-4147-A177-3AD203B41FA5}">
                      <a16:colId xmlns:a16="http://schemas.microsoft.com/office/drawing/2014/main" val="1603655495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2710457593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258998414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3567273379"/>
                    </a:ext>
                  </a:extLst>
                </a:gridCol>
              </a:tblGrid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ObŽÚ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kontrol - úřad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kontrol - mimo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kontrol - celkem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71448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Bystřice pod Hostýnem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32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35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0624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Holešov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184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26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210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2294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Kroměříž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157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121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278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5507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Luhačovice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8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15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7809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Otrokovice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78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19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97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02004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Rožnov pod Radhoštěm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188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27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215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531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Uherské Hradiště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262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116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378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2360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Uherský Brod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303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109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412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9283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Klobouky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22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22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0568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Meziříčí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72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53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125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46630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Vizovice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13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108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Vsetín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330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69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399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5489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Zlín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76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83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99091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Zlínský kraj celkem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1595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688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2283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19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7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1. Kontrolní činnost </a:t>
            </a:r>
            <a:r>
              <a:rPr lang="cs-CZ" dirty="0" err="1" smtClean="0"/>
              <a:t>ObŽÚ</a:t>
            </a:r>
            <a:r>
              <a:rPr lang="cs-CZ" dirty="0" smtClean="0"/>
              <a:t> - srovnání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186493"/>
              </p:ext>
            </p:extLst>
          </p:nvPr>
        </p:nvGraphicFramePr>
        <p:xfrm>
          <a:off x="1877618" y="1567542"/>
          <a:ext cx="8353716" cy="49203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84572">
                  <a:extLst>
                    <a:ext uri="{9D8B030D-6E8A-4147-A177-3AD203B41FA5}">
                      <a16:colId xmlns:a16="http://schemas.microsoft.com/office/drawing/2014/main" val="1603655495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2710457593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258998414"/>
                    </a:ext>
                  </a:extLst>
                </a:gridCol>
              </a:tblGrid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ObŽÚ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kontrol - 2021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kontrol - 2022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71448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Bystřice pod Hostýnem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0624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Holešov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118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2294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Kroměříž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241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278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5507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Luhačovice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7809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Otrokovice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02004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Rožnov pod Radhoštěm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165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215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531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Uherské Hradiště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524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378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2360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Uherský Brod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340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412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9283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Klobouky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0568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Meziříčí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46630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Vizovice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108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Vsetín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388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399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5489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Zlín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99091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Zlínský kraj celkem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2123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2283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19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1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1. Uložené pokuty v roce 2022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223547"/>
              </p:ext>
            </p:extLst>
          </p:nvPr>
        </p:nvGraphicFramePr>
        <p:xfrm>
          <a:off x="548638" y="1463039"/>
          <a:ext cx="11138288" cy="51946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84572">
                  <a:extLst>
                    <a:ext uri="{9D8B030D-6E8A-4147-A177-3AD203B41FA5}">
                      <a16:colId xmlns:a16="http://schemas.microsoft.com/office/drawing/2014/main" val="1603655495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2710457593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258998414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3567273379"/>
                    </a:ext>
                  </a:extLst>
                </a:gridCol>
              </a:tblGrid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ObŽÚ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kuty uložené </a:t>
                      </a:r>
                      <a:r>
                        <a:rPr lang="cs-CZ" baseline="0" dirty="0" err="1" smtClean="0">
                          <a:solidFill>
                            <a:schemeClr val="tx1"/>
                          </a:solidFill>
                        </a:rPr>
                        <a:t>ObŽÚ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Pokuty jiných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orgánů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zapsané v RŽR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Pokuty celkem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71448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Bystřice pod Hostýnem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11</a:t>
                      </a:r>
                      <a:r>
                        <a:rPr lang="cs-CZ" sz="1400" baseline="0" dirty="0" smtClean="0"/>
                        <a:t> 500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11 500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0624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Holešov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40 100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60</a:t>
                      </a:r>
                      <a:r>
                        <a:rPr lang="cs-CZ" sz="1400" baseline="0" dirty="0" smtClean="0"/>
                        <a:t> </a:t>
                      </a:r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2294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Kroměříž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113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70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183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5507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Luhačovice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r>
                        <a:rPr lang="cs-CZ" sz="1400" baseline="0" dirty="0" smtClean="0"/>
                        <a:t> 500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22</a:t>
                      </a:r>
                      <a:r>
                        <a:rPr lang="cs-CZ" sz="1400" baseline="0" dirty="0" smtClean="0"/>
                        <a:t> 500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7809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Otrokovice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40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455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495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02004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Rožnov pod Radhoštěm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39</a:t>
                      </a:r>
                      <a:r>
                        <a:rPr lang="cs-CZ" sz="1400" baseline="0" dirty="0" smtClean="0"/>
                        <a:t> 300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60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99</a:t>
                      </a:r>
                      <a:r>
                        <a:rPr lang="cs-CZ" sz="1400" baseline="0" dirty="0" smtClean="0"/>
                        <a:t> 300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531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Uherské Hradiště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242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375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617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2360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Uherský Brod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220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405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625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9283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Klobouky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77</a:t>
                      </a:r>
                      <a:r>
                        <a:rPr lang="cs-CZ" sz="1400" baseline="0" dirty="0" smtClean="0"/>
                        <a:t> 500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77</a:t>
                      </a:r>
                      <a:r>
                        <a:rPr lang="cs-CZ" sz="1400" baseline="0" dirty="0" smtClean="0"/>
                        <a:t> 500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0568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Meziříčí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28 300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71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99</a:t>
                      </a:r>
                      <a:r>
                        <a:rPr lang="cs-CZ" sz="1400" baseline="0" dirty="0" smtClean="0"/>
                        <a:t> 300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46630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Vizovice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9 200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</a:t>
                      </a:r>
                      <a:r>
                        <a:rPr lang="cs-CZ" sz="1400" baseline="0" dirty="0" smtClean="0"/>
                        <a:t> 200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108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Vsetín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425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162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587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5489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Zlín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45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991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103 600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99091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Zlínský kraj celkem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1 215 900,- Kč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2 706 500,- Kč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3</a:t>
                      </a:r>
                      <a:r>
                        <a:rPr lang="cs-CZ" sz="1800" b="1" baseline="0" dirty="0" smtClean="0"/>
                        <a:t> 922 4</a:t>
                      </a:r>
                      <a:r>
                        <a:rPr lang="cs-CZ" sz="1800" b="1" dirty="0" smtClean="0"/>
                        <a:t>00,- Kč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19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63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1. Uložené pokuty - srovnání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110531"/>
              </p:ext>
            </p:extLst>
          </p:nvPr>
        </p:nvGraphicFramePr>
        <p:xfrm>
          <a:off x="1877618" y="1567542"/>
          <a:ext cx="8353716" cy="51946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84572">
                  <a:extLst>
                    <a:ext uri="{9D8B030D-6E8A-4147-A177-3AD203B41FA5}">
                      <a16:colId xmlns:a16="http://schemas.microsoft.com/office/drawing/2014/main" val="1603655495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2710457593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258998414"/>
                    </a:ext>
                  </a:extLst>
                </a:gridCol>
              </a:tblGrid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ObŽÚ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Pokuty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uložené </a:t>
                      </a:r>
                      <a:r>
                        <a:rPr lang="cs-CZ" baseline="0" dirty="0" err="1" smtClean="0">
                          <a:solidFill>
                            <a:schemeClr val="tx1"/>
                          </a:solidFill>
                        </a:rPr>
                        <a:t>ObŽÚ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2021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Pokuty uložené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ObŽÚ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2022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71448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Bystřice pod Hostýnem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10 500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11</a:t>
                      </a:r>
                      <a:r>
                        <a:rPr lang="cs-CZ" sz="1400" baseline="0" dirty="0" smtClean="0"/>
                        <a:t> 500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0624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Holešov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500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40 100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2294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Kroměříž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113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5507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Luhačovice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r>
                        <a:rPr lang="cs-CZ" sz="1400" baseline="0" dirty="0" smtClean="0"/>
                        <a:t> 500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7809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Otrokovice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900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40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02004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Rožnov pod Radhoštěm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100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39</a:t>
                      </a:r>
                      <a:r>
                        <a:rPr lang="cs-CZ" sz="1400" baseline="0" dirty="0" smtClean="0"/>
                        <a:t> 300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531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Uherské Hradiště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168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500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242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2360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Uherský Brod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220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9283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Klobouky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0568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Meziříčí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500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28 300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46630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Vizovice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9 200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108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Vsetín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425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5489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Zlín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</a:rPr>
                        <a:t> 500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45</a:t>
                      </a:r>
                      <a:r>
                        <a:rPr lang="cs-CZ" sz="1400" baseline="0" dirty="0" smtClean="0"/>
                        <a:t> 000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99091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Zlínský kraj celkem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688 500,- Kč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1 215 900,- Kč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19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4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35131" y="55508"/>
            <a:ext cx="11756572" cy="931325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2</a:t>
            </a:r>
            <a:r>
              <a:rPr lang="cs-CZ" dirty="0" smtClean="0"/>
              <a:t>. Společné kontroly s ČOI </a:t>
            </a:r>
            <a:br>
              <a:rPr lang="cs-CZ" dirty="0" smtClean="0"/>
            </a:br>
            <a:r>
              <a:rPr lang="cs-CZ" dirty="0" smtClean="0"/>
              <a:t>v roce 2022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850025"/>
              </p:ext>
            </p:extLst>
          </p:nvPr>
        </p:nvGraphicFramePr>
        <p:xfrm>
          <a:off x="3432098" y="1567541"/>
          <a:ext cx="5569144" cy="49203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84572">
                  <a:extLst>
                    <a:ext uri="{9D8B030D-6E8A-4147-A177-3AD203B41FA5}">
                      <a16:colId xmlns:a16="http://schemas.microsoft.com/office/drawing/2014/main" val="1603655495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2710457593"/>
                    </a:ext>
                  </a:extLst>
                </a:gridCol>
              </a:tblGrid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ObŽÚ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kontrol - 2021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71448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Bystřice pod Hostýnem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0624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Holešov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2294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Kroměříž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5507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Luhačovice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7809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Otrokovice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02004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Rožnov pod Radhoštěm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531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Uherské Hradiště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2360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Uherský Brod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9283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Klobouky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0568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Meziříčí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46630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Vizovice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108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Vsetín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5489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Zlín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99091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Zlínský kraj celkem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19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1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340300"/>
            <a:ext cx="11139710" cy="100739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3</a:t>
            </a:r>
            <a:r>
              <a:rPr lang="cs-CZ" dirty="0" smtClean="0"/>
              <a:t>. Společné kontroly s ČOI - srovnání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316933"/>
              </p:ext>
            </p:extLst>
          </p:nvPr>
        </p:nvGraphicFramePr>
        <p:xfrm>
          <a:off x="1877618" y="1567542"/>
          <a:ext cx="8353716" cy="49203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84572">
                  <a:extLst>
                    <a:ext uri="{9D8B030D-6E8A-4147-A177-3AD203B41FA5}">
                      <a16:colId xmlns:a16="http://schemas.microsoft.com/office/drawing/2014/main" val="1603655495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2710457593"/>
                    </a:ext>
                  </a:extLst>
                </a:gridCol>
                <a:gridCol w="2784572">
                  <a:extLst>
                    <a:ext uri="{9D8B030D-6E8A-4147-A177-3AD203B41FA5}">
                      <a16:colId xmlns:a16="http://schemas.microsoft.com/office/drawing/2014/main" val="258998414"/>
                    </a:ext>
                  </a:extLst>
                </a:gridCol>
              </a:tblGrid>
              <a:tr h="32221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ObŽÚ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kontrol - 2021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kontrol - 2022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71448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Bystřice pod Hostýnem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0624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Holešov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2294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Kroměříž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5507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Luhačovice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7809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Otrokovice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02004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Rožnov pod Radhoštěm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5317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Uherské Hradiště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23601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Uherský Brod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92832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Klobouky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0568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Valašské Meziříčí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46630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Vizovice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108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Vsetín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548966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Zlín</a:t>
                      </a:r>
                      <a:endParaRPr lang="cs-CZ" sz="1400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990919"/>
                  </a:ext>
                </a:extLst>
              </a:tr>
              <a:tr h="322217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Zlínský kraj celkem</a:t>
                      </a:r>
                      <a:endParaRPr lang="cs-CZ" sz="1800" b="1" dirty="0"/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19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8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2084669"/>
            <a:ext cx="11264900" cy="3702177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to se teprve uvidí ...</a:t>
            </a:r>
          </a:p>
          <a:p>
            <a:pPr algn="just"/>
            <a:r>
              <a:rPr lang="cs-CZ" dirty="0" smtClean="0"/>
              <a:t>společná schůzka 27. 2. 2023</a:t>
            </a:r>
          </a:p>
          <a:p>
            <a:pPr algn="just"/>
            <a:r>
              <a:rPr lang="cs-CZ" dirty="0" smtClean="0"/>
              <a:t>možná témata: papírnictví, zlatnictví, květinářství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06131"/>
            <a:ext cx="11264900" cy="931325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Společné kontroly </a:t>
            </a:r>
            <a:r>
              <a:rPr lang="cs-CZ" dirty="0" smtClean="0"/>
              <a:t>s ČOI</a:t>
            </a:r>
            <a:br>
              <a:rPr lang="cs-CZ" dirty="0" smtClean="0"/>
            </a:br>
            <a:r>
              <a:rPr lang="cs-CZ" dirty="0" smtClean="0"/>
              <a:t>v roce 2023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9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1" ma:contentTypeDescription="Vytvoří nový dokument" ma:contentTypeScope="" ma:versionID="aa4f96ba11c0c64026bfaefe179d3b63">
  <xsd:schema xmlns:xsd="http://www.w3.org/2001/XMLSchema" xmlns:xs="http://www.w3.org/2001/XMLSchema" xmlns:p="http://schemas.microsoft.com/office/2006/metadata/properties" xmlns:ns3="e9488e27-62b4-47cf-9353-e24b519013c0" targetNamespace="http://schemas.microsoft.com/office/2006/metadata/properties" ma:root="true" ma:fieldsID="53840251bb5ac0e08388e398b2d467d4" ns3:_=""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205A35-C9D1-43DE-93A7-05206196A6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0048D9-20D5-4714-9CA9-06C982D74E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B39F92-701B-4FD3-8EFF-F7788E0CFF7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9488e27-62b4-47cf-9353-e24b519013c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12216</TotalTime>
  <Words>607</Words>
  <Application>Microsoft Office PowerPoint</Application>
  <PresentationFormat>Širokoúhlá obrazovka</PresentationFormat>
  <Paragraphs>318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Degular</vt:lpstr>
      <vt:lpstr>Wingdings</vt:lpstr>
      <vt:lpstr>Motiv Office</vt:lpstr>
      <vt:lpstr>Kontrolní činnost ObŽÚ ve Zlínském kraji  </vt:lpstr>
      <vt:lpstr>Obsah</vt:lpstr>
      <vt:lpstr>1. Kontrolní činnost ObŽÚ v roce 2022</vt:lpstr>
      <vt:lpstr>1. Kontrolní činnost ObŽÚ - srovnání</vt:lpstr>
      <vt:lpstr>1. Uložené pokuty v roce 2022</vt:lpstr>
      <vt:lpstr>1. Uložené pokuty - srovnání</vt:lpstr>
      <vt:lpstr>2. Společné kontroly s ČOI  v roce 2022</vt:lpstr>
      <vt:lpstr>3. Společné kontroly s ČOI - srovnání</vt:lpstr>
      <vt:lpstr>4. Společné kontroly s ČOI v roce 2023 </vt:lpstr>
      <vt:lpstr>Děkuji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Jonák Milan</cp:lastModifiedBy>
  <cp:revision>171</cp:revision>
  <cp:lastPrinted>2022-06-15T06:45:58Z</cp:lastPrinted>
  <dcterms:created xsi:type="dcterms:W3CDTF">2021-08-21T22:30:26Z</dcterms:created>
  <dcterms:modified xsi:type="dcterms:W3CDTF">2023-02-13T11:09:10Z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