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56" r:id="rId5"/>
    <p:sldId id="257" r:id="rId6"/>
    <p:sldId id="259" r:id="rId7"/>
    <p:sldId id="265" r:id="rId8"/>
    <p:sldId id="266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/>
    <p:restoredTop sz="42558" autoAdjust="0"/>
  </p:normalViewPr>
  <p:slideViewPr>
    <p:cSldViewPr snapToGrid="0" snapToObjects="1">
      <p:cViewPr varScale="1">
        <p:scale>
          <a:sx n="37" d="100"/>
          <a:sy n="37" d="100"/>
        </p:scale>
        <p:origin x="2554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List_aplikace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022821471640369"/>
          <c:y val="2.7777777777777776E-2"/>
          <c:w val="0.87753018372703417"/>
          <c:h val="0.8416746864975212"/>
        </c:manualLayout>
      </c:layout>
      <c:lineChart>
        <c:grouping val="stacked"/>
        <c:varyColors val="0"/>
        <c:ser>
          <c:idx val="0"/>
          <c:order val="0"/>
          <c:spPr>
            <a:ln w="22225" cap="rnd" cmpd="sng" algn="ctr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Lit>
              <c:formatCode>General</c:formatCode>
              <c:ptCount val="8"/>
              <c:pt idx="0">
                <c:v>2015</c:v>
              </c:pt>
              <c:pt idx="1">
                <c:v>2016</c:v>
              </c:pt>
              <c:pt idx="2">
                <c:v>2017</c:v>
              </c:pt>
              <c:pt idx="3">
                <c:v>2018</c:v>
              </c:pt>
              <c:pt idx="4">
                <c:v>2019</c:v>
              </c:pt>
              <c:pt idx="5">
                <c:v>2020</c:v>
              </c:pt>
              <c:pt idx="6">
                <c:v>2021</c:v>
              </c:pt>
              <c:pt idx="7">
                <c:v>2022</c:v>
              </c:pt>
            </c:numLit>
          </c:cat>
          <c:val>
            <c:numRef>
              <c:f>List1!$B$2:$B$9</c:f>
              <c:numCache>
                <c:formatCode>General</c:formatCode>
                <c:ptCount val="8"/>
                <c:pt idx="0">
                  <c:v>3469</c:v>
                </c:pt>
                <c:pt idx="1">
                  <c:v>3618</c:v>
                </c:pt>
                <c:pt idx="2">
                  <c:v>3718</c:v>
                </c:pt>
                <c:pt idx="3">
                  <c:v>3792</c:v>
                </c:pt>
                <c:pt idx="4">
                  <c:v>3827</c:v>
                </c:pt>
                <c:pt idx="5">
                  <c:v>3910</c:v>
                </c:pt>
                <c:pt idx="6">
                  <c:v>3950</c:v>
                </c:pt>
                <c:pt idx="7">
                  <c:v>3977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384-4C30-95BA-AA0A172C8A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226943864"/>
        <c:axId val="226943208"/>
      </c:lineChart>
      <c:catAx>
        <c:axId val="22694386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cap="all" baseline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 dirty="0" smtClean="0"/>
                  <a:t>rok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0.51527121796552433"/>
              <c:y val="0.94612543045716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100" b="1" i="0" u="none" strike="noStrike" kern="1200" cap="all" baseline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6943208"/>
        <c:crosses val="autoZero"/>
        <c:auto val="1"/>
        <c:lblAlgn val="ctr"/>
        <c:lblOffset val="100"/>
        <c:noMultiLvlLbl val="0"/>
      </c:catAx>
      <c:valAx>
        <c:axId val="2269432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1" i="0" u="none" strike="noStrike" kern="1200" cap="all" baseline="0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cs-CZ" sz="1100" b="1">
                    <a:solidFill>
                      <a:schemeClr val="accent6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počet</a:t>
                </a:r>
              </a:p>
            </c:rich>
          </c:tx>
          <c:layout>
            <c:manualLayout>
              <c:xMode val="edge"/>
              <c:yMode val="edge"/>
              <c:x val="2.2423302262763546E-2"/>
              <c:y val="0.368767888084022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1" i="0" u="none" strike="noStrike" kern="1200" cap="all" baseline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26943864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33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16.02.2023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16.02.2023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16.02.2023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16.02.2023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16.02.2023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16.02.2023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16.02.2023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753938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00000"/>
              </a:lnSpc>
            </a:pPr>
            <a:r>
              <a:rPr lang="cs-CZ" altLang="cs-CZ" sz="8800" b="1" spc="50" dirty="0" smtClean="0">
                <a:latin typeface="+mj-lt"/>
              </a:rPr>
              <a:t>Agenda zemědělského podnikatele</a:t>
            </a: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931" y="5140291"/>
            <a:ext cx="9144000" cy="12439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</a:t>
            </a:r>
            <a:r>
              <a:rPr lang="cs-CZ" altLang="cs-CZ" dirty="0" smtClean="0">
                <a:latin typeface="+mj-lt"/>
              </a:rPr>
              <a:t>16. února 2023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469985"/>
            <a:ext cx="11264900" cy="516386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 smtClean="0"/>
              <a:t>Novinky</a:t>
            </a:r>
          </a:p>
          <a:p>
            <a:pPr marL="514350" indent="-514350">
              <a:buAutoNum type="arabicPeriod"/>
            </a:pPr>
            <a:r>
              <a:rPr lang="cs-CZ" dirty="0">
                <a:cs typeface="Arial" panose="020B0604020202020204" pitchFamily="34" charset="0"/>
              </a:rPr>
              <a:t>Počet podnikatelů v zemědělství </a:t>
            </a:r>
            <a:r>
              <a:rPr lang="cs-CZ" dirty="0" smtClean="0">
                <a:cs typeface="Arial" panose="020B0604020202020204" pitchFamily="34" charset="0"/>
              </a:rPr>
              <a:t>k 31.12.2022</a:t>
            </a:r>
          </a:p>
          <a:p>
            <a:pPr marL="514350" indent="-514350">
              <a:buAutoNum type="arabicPeriod"/>
            </a:pPr>
            <a:r>
              <a:rPr lang="cs-CZ" dirty="0"/>
              <a:t>Vývoj počtu podnikatelů v zemědělství od 2015 do 2022</a:t>
            </a: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9DBC78F-0EBC-B64F-A71B-D88E34741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dirty="0"/>
              <a:t>- </a:t>
            </a:r>
            <a:r>
              <a:rPr lang="cs-CZ" dirty="0" smtClean="0"/>
              <a:t>zákon </a:t>
            </a:r>
            <a:r>
              <a:rPr lang="cs-CZ" dirty="0"/>
              <a:t>č. 382/2022 Sb</a:t>
            </a:r>
            <a:r>
              <a:rPr lang="cs-CZ" dirty="0" smtClean="0"/>
              <a:t>. - novela zákona o zemědělství 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 smtClean="0"/>
              <a:t>účinnost od 1.1.2023</a:t>
            </a:r>
          </a:p>
          <a:p>
            <a:pPr>
              <a:lnSpc>
                <a:spcPct val="120000"/>
              </a:lnSpc>
              <a:buFontTx/>
              <a:buChar char="-"/>
            </a:pPr>
            <a:r>
              <a:rPr lang="cs-CZ" dirty="0" smtClean="0"/>
              <a:t>mění se: 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rávní důvod užívání prostor jako sídla – prokazuje při zápise (§ 2f) či na žádost v průběhu podnikání (§ 2e odst. 5)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yřazení z evidence – neprokázání právního důvodu užívání sídla (§ 2g odst. 1 písm. b/)  </a:t>
            </a:r>
            <a:r>
              <a:rPr lang="cs-CZ" dirty="0"/>
              <a:t>→ </a:t>
            </a:r>
            <a:r>
              <a:rPr lang="cs-CZ" dirty="0" smtClean="0"/>
              <a:t>rozhodnutí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cs-CZ" dirty="0"/>
              <a:t>z</a:t>
            </a:r>
            <a:r>
              <a:rPr lang="cs-CZ" dirty="0" smtClean="0"/>
              <a:t>přesnění data vyřazení z evidence na žádost (§ 2g odst. 2)</a:t>
            </a:r>
          </a:p>
          <a:p>
            <a:pPr lvl="1">
              <a:lnSpc>
                <a:spcPct val="120000"/>
              </a:lnSpc>
              <a:buFontTx/>
              <a:buChar char="-"/>
            </a:pPr>
            <a:r>
              <a:rPr lang="cs-CZ" dirty="0" smtClean="0"/>
              <a:t>vynětí „zaměření zemědělské výroby“ v § 2fb odst. 2 u PO</a:t>
            </a:r>
            <a:endParaRPr lang="cs-CZ" dirty="0"/>
          </a:p>
          <a:p>
            <a:pPr lvl="1">
              <a:lnSpc>
                <a:spcPct val="120000"/>
              </a:lnSpc>
              <a:buFontTx/>
              <a:buChar char="-"/>
            </a:pPr>
            <a:endParaRPr lang="cs-CZ" dirty="0" smtClean="0"/>
          </a:p>
          <a:p>
            <a:pPr marL="0" indent="0">
              <a:lnSpc>
                <a:spcPct val="120000"/>
              </a:lnSpc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dirty="0" smtClean="0"/>
              <a:t>Novinky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0700" y="243402"/>
            <a:ext cx="11264900" cy="931325"/>
          </a:xfrm>
        </p:spPr>
        <p:txBody>
          <a:bodyPr>
            <a:noAutofit/>
          </a:bodyPr>
          <a:lstStyle/>
          <a:p>
            <a:r>
              <a:rPr lang="cs-CZ" sz="3800" dirty="0">
                <a:cs typeface="Arial" panose="020B0604020202020204" pitchFamily="34" charset="0"/>
              </a:rPr>
              <a:t>2</a:t>
            </a:r>
            <a:r>
              <a:rPr lang="cs-CZ" sz="3800" dirty="0" smtClean="0">
                <a:cs typeface="Arial" panose="020B0604020202020204" pitchFamily="34" charset="0"/>
              </a:rPr>
              <a:t>. Počet podnikatelů v zemědělství </a:t>
            </a:r>
            <a:br>
              <a:rPr lang="cs-CZ" sz="3800" dirty="0" smtClean="0">
                <a:cs typeface="Arial" panose="020B0604020202020204" pitchFamily="34" charset="0"/>
              </a:rPr>
            </a:br>
            <a:r>
              <a:rPr lang="cs-CZ" sz="3800" dirty="0" smtClean="0">
                <a:cs typeface="Arial" panose="020B0604020202020204" pitchFamily="34" charset="0"/>
              </a:rPr>
              <a:t>k </a:t>
            </a:r>
            <a:r>
              <a:rPr lang="cs-CZ" sz="3800" dirty="0">
                <a:cs typeface="Arial" panose="020B0604020202020204" pitchFamily="34" charset="0"/>
              </a:rPr>
              <a:t>31.12.2022</a:t>
            </a:r>
            <a:endParaRPr lang="cs-CZ" sz="3800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/>
          </p:nvPr>
        </p:nvGraphicFramePr>
        <p:xfrm>
          <a:off x="698268" y="1546165"/>
          <a:ext cx="10141526" cy="4529337"/>
        </p:xfrm>
        <a:graphic>
          <a:graphicData uri="http://schemas.openxmlformats.org/drawingml/2006/table">
            <a:tbl>
              <a:tblPr/>
              <a:tblGrid>
                <a:gridCol w="2177936">
                  <a:extLst>
                    <a:ext uri="{9D8B030D-6E8A-4147-A177-3AD203B41FA5}">
                      <a16:colId xmlns:a16="http://schemas.microsoft.com/office/drawing/2014/main" val="3976909426"/>
                    </a:ext>
                  </a:extLst>
                </a:gridCol>
                <a:gridCol w="1729047">
                  <a:extLst>
                    <a:ext uri="{9D8B030D-6E8A-4147-A177-3AD203B41FA5}">
                      <a16:colId xmlns:a16="http://schemas.microsoft.com/office/drawing/2014/main" val="107298590"/>
                    </a:ext>
                  </a:extLst>
                </a:gridCol>
                <a:gridCol w="1571105">
                  <a:extLst>
                    <a:ext uri="{9D8B030D-6E8A-4147-A177-3AD203B41FA5}">
                      <a16:colId xmlns:a16="http://schemas.microsoft.com/office/drawing/2014/main" val="489046631"/>
                    </a:ext>
                  </a:extLst>
                </a:gridCol>
                <a:gridCol w="1562793">
                  <a:extLst>
                    <a:ext uri="{9D8B030D-6E8A-4147-A177-3AD203B41FA5}">
                      <a16:colId xmlns:a16="http://schemas.microsoft.com/office/drawing/2014/main" val="65939043"/>
                    </a:ext>
                  </a:extLst>
                </a:gridCol>
                <a:gridCol w="1637124">
                  <a:extLst>
                    <a:ext uri="{9D8B030D-6E8A-4147-A177-3AD203B41FA5}">
                      <a16:colId xmlns:a16="http://schemas.microsoft.com/office/drawing/2014/main" val="1668938055"/>
                    </a:ext>
                  </a:extLst>
                </a:gridCol>
                <a:gridCol w="1463521">
                  <a:extLst>
                    <a:ext uri="{9D8B030D-6E8A-4147-A177-3AD203B41FA5}">
                      <a16:colId xmlns:a16="http://schemas.microsoft.com/office/drawing/2014/main" val="1057796161"/>
                    </a:ext>
                  </a:extLst>
                </a:gridCol>
              </a:tblGrid>
              <a:tr h="324199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Úřad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61106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Bystřice pod Hostýnem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0498390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Holešov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634441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Kroměříž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2390295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Luhačovice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74523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Otrokovice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971772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Rožnov pod Radhoštěm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745595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Uherské Hradiště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467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822806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Uherský Brod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5949409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Valašské Klobouky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208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271382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Valašské Meziříčí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920606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Vizovice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176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889243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Vsetín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877182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Zlín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3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814998"/>
                  </a:ext>
                </a:extLst>
              </a:tr>
              <a:tr h="300367">
                <a:tc>
                  <a:txBody>
                    <a:bodyPr/>
                    <a:lstStyle/>
                    <a:p>
                      <a:pPr marL="108000" algn="l" fontAlgn="b">
                        <a:spcAft>
                          <a:spcPts val="600"/>
                        </a:spcAft>
                      </a:pPr>
                      <a:r>
                        <a:rPr lang="cs-CZ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Zlínský kraj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6380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209446"/>
            <a:ext cx="11264900" cy="931325"/>
          </a:xfrm>
        </p:spPr>
        <p:txBody>
          <a:bodyPr>
            <a:noAutofit/>
          </a:bodyPr>
          <a:lstStyle/>
          <a:p>
            <a:r>
              <a:rPr lang="cs-CZ" sz="3800" dirty="0" smtClean="0"/>
              <a:t>3. Vývoj počtu podnikatelů v zemědělství od 2015 do 2022</a:t>
            </a:r>
            <a:endParaRPr lang="cs-CZ" sz="38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422275" y="1679576"/>
          <a:ext cx="10683529" cy="450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482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Děkujeme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Kancelář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5" ma:contentTypeDescription="Vytvoří nový dokument" ma:contentTypeScope="" ma:versionID="623b9e774cd8404dcb10c07a3742df93">
  <xsd:schema xmlns:xsd="http://www.w3.org/2001/XMLSchema" xmlns:xs="http://www.w3.org/2001/XMLSchema" xmlns:p="http://schemas.microsoft.com/office/2006/metadata/properties" xmlns:ns3="e9488e27-62b4-47cf-9353-e24b519013c0" xmlns:ns4="02f47990-aae6-4227-999d-20ae80fc4a95" targetNamespace="http://schemas.microsoft.com/office/2006/metadata/properties" ma:root="true" ma:fieldsID="c76af3a9a699cd66e9c00a54f610176a" ns3:_="" ns4:_="">
    <xsd:import namespace="e9488e27-62b4-47cf-9353-e24b519013c0"/>
    <xsd:import namespace="02f47990-aae6-4227-999d-20ae80fc4a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f47990-aae6-4227-999d-20ae80fc4a95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21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2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9488e27-62b4-47cf-9353-e24b519013c0" xsi:nil="true"/>
  </documentManagement>
</p:properties>
</file>

<file path=customXml/itemProps1.xml><?xml version="1.0" encoding="utf-8"?>
<ds:datastoreItem xmlns:ds="http://schemas.openxmlformats.org/officeDocument/2006/customXml" ds:itemID="{0B4B8C07-7228-4F6A-985B-B3CC80517E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02f47990-aae6-4227-999d-20ae80fc4a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100A5C-BAF1-4369-B419-0F05D1FCE3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CBA596-22F7-47BB-88E8-D110DDFCC320}">
  <ds:schemaRefs>
    <ds:schemaRef ds:uri="02f47990-aae6-4227-999d-20ae80fc4a95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e9488e27-62b4-47cf-9353-e24b519013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270</Words>
  <Application>Microsoft Office PowerPoint</Application>
  <PresentationFormat>Širokoúhlá obrazovka</PresentationFormat>
  <Paragraphs>117</Paragraphs>
  <Slides>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Degular</vt:lpstr>
      <vt:lpstr>Wingdings</vt:lpstr>
      <vt:lpstr>Motiv Office</vt:lpstr>
      <vt:lpstr>Agenda zemědělského podnikatele</vt:lpstr>
      <vt:lpstr>Obsah</vt:lpstr>
      <vt:lpstr>1. Novinky</vt:lpstr>
      <vt:lpstr>2. Počet podnikatelů v zemědělství  k 31.12.2022</vt:lpstr>
      <vt:lpstr>3. Vývoj počtu podnikatelů v zemědělství od 2015 do 2022</vt:lpstr>
      <vt:lpstr>Děkujeme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Gistinger Petr</cp:lastModifiedBy>
  <cp:revision>12</cp:revision>
  <dcterms:created xsi:type="dcterms:W3CDTF">2021-08-21T22:30:26Z</dcterms:created>
  <dcterms:modified xsi:type="dcterms:W3CDTF">2023-02-16T13:21:04Z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