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7" r:id="rId5"/>
    <p:sldId id="269" r:id="rId6"/>
    <p:sldId id="268" r:id="rId7"/>
    <p:sldId id="270" r:id="rId8"/>
    <p:sldId id="273" r:id="rId9"/>
    <p:sldId id="271" r:id="rId10"/>
    <p:sldId id="272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2426CE-D715-4B44-9675-11FB09EDE882}" v="6" dt="2022-03-15T08:39:37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3"/>
    <p:restoredTop sz="96327"/>
  </p:normalViewPr>
  <p:slideViewPr>
    <p:cSldViewPr snapToGrid="0" snapToObjects="1">
      <p:cViewPr varScale="1">
        <p:scale>
          <a:sx n="42" d="100"/>
          <a:sy n="42" d="100"/>
        </p:scale>
        <p:origin x="62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imáček Tomáš" userId="9d41dccd-2e98-4a15-a25d-d92fa426e77f" providerId="ADAL" clId="{F12426CE-D715-4B44-9675-11FB09EDE882}"/>
    <pc:docChg chg="undo custSel delSld modSld">
      <pc:chgData name="Zimáček Tomáš" userId="9d41dccd-2e98-4a15-a25d-d92fa426e77f" providerId="ADAL" clId="{F12426CE-D715-4B44-9675-11FB09EDE882}" dt="2022-03-15T09:02:37.970" v="701" actId="5793"/>
      <pc:docMkLst>
        <pc:docMk/>
      </pc:docMkLst>
      <pc:sldChg chg="modSp mod">
        <pc:chgData name="Zimáček Tomáš" userId="9d41dccd-2e98-4a15-a25d-d92fa426e77f" providerId="ADAL" clId="{F12426CE-D715-4B44-9675-11FB09EDE882}" dt="2022-03-15T08:37:30.709" v="44" actId="20577"/>
        <pc:sldMkLst>
          <pc:docMk/>
          <pc:sldMk cId="2134653494" sldId="256"/>
        </pc:sldMkLst>
        <pc:spChg chg="mod">
          <ac:chgData name="Zimáček Tomáš" userId="9d41dccd-2e98-4a15-a25d-d92fa426e77f" providerId="ADAL" clId="{F12426CE-D715-4B44-9675-11FB09EDE882}" dt="2022-03-15T08:37:17.866" v="30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Zimáček Tomáš" userId="9d41dccd-2e98-4a15-a25d-d92fa426e77f" providerId="ADAL" clId="{F12426CE-D715-4B44-9675-11FB09EDE882}" dt="2022-03-15T08:37:30.709" v="44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Zimáček Tomáš" userId="9d41dccd-2e98-4a15-a25d-d92fa426e77f" providerId="ADAL" clId="{F12426CE-D715-4B44-9675-11FB09EDE882}" dt="2022-03-15T08:50:35.697" v="403" actId="5793"/>
        <pc:sldMkLst>
          <pc:docMk/>
          <pc:sldMk cId="1701272261" sldId="257"/>
        </pc:sldMkLst>
        <pc:spChg chg="mod">
          <ac:chgData name="Zimáček Tomáš" userId="9d41dccd-2e98-4a15-a25d-d92fa426e77f" providerId="ADAL" clId="{F12426CE-D715-4B44-9675-11FB09EDE882}" dt="2022-03-15T08:50:35.697" v="403" actId="5793"/>
          <ac:spMkLst>
            <pc:docMk/>
            <pc:sldMk cId="1701272261" sldId="257"/>
            <ac:spMk id="3" creationId="{90AC446F-4CCF-4040-98B5-D629E72C6432}"/>
          </ac:spMkLst>
        </pc:spChg>
        <pc:spChg chg="mod">
          <ac:chgData name="Zimáček Tomáš" userId="9d41dccd-2e98-4a15-a25d-d92fa426e77f" providerId="ADAL" clId="{F12426CE-D715-4B44-9675-11FB09EDE882}" dt="2022-03-15T08:45:52.509" v="203" actId="27636"/>
          <ac:spMkLst>
            <pc:docMk/>
            <pc:sldMk cId="1701272261" sldId="257"/>
            <ac:spMk id="4" creationId="{1B37A1BB-E573-BE45-B73F-5CCF5CD016E5}"/>
          </ac:spMkLst>
        </pc:spChg>
      </pc:sldChg>
      <pc:sldChg chg="modSp mod">
        <pc:chgData name="Zimáček Tomáš" userId="9d41dccd-2e98-4a15-a25d-d92fa426e77f" providerId="ADAL" clId="{F12426CE-D715-4B44-9675-11FB09EDE882}" dt="2022-03-15T08:44:00.906" v="178" actId="27636"/>
        <pc:sldMkLst>
          <pc:docMk/>
          <pc:sldMk cId="2843767333" sldId="258"/>
        </pc:sldMkLst>
        <pc:spChg chg="mod">
          <ac:chgData name="Zimáček Tomáš" userId="9d41dccd-2e98-4a15-a25d-d92fa426e77f" providerId="ADAL" clId="{F12426CE-D715-4B44-9675-11FB09EDE882}" dt="2022-03-15T08:44:00.906" v="178" actId="27636"/>
          <ac:spMkLst>
            <pc:docMk/>
            <pc:sldMk cId="2843767333" sldId="258"/>
            <ac:spMk id="2" creationId="{CBD21DD6-1D19-C646-8A9D-40DF9E8A5024}"/>
          </ac:spMkLst>
        </pc:spChg>
      </pc:sldChg>
      <pc:sldChg chg="modSp mod">
        <pc:chgData name="Zimáček Tomáš" userId="9d41dccd-2e98-4a15-a25d-d92fa426e77f" providerId="ADAL" clId="{F12426CE-D715-4B44-9675-11FB09EDE882}" dt="2022-03-15T08:58:56.718" v="598" actId="948"/>
        <pc:sldMkLst>
          <pc:docMk/>
          <pc:sldMk cId="4193525154" sldId="259"/>
        </pc:sldMkLst>
        <pc:spChg chg="mod">
          <ac:chgData name="Zimáček Tomáš" userId="9d41dccd-2e98-4a15-a25d-d92fa426e77f" providerId="ADAL" clId="{F12426CE-D715-4B44-9675-11FB09EDE882}" dt="2022-03-15T08:58:56.718" v="598" actId="948"/>
          <ac:spMkLst>
            <pc:docMk/>
            <pc:sldMk cId="4193525154" sldId="259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1:00.027" v="437" actId="20577"/>
          <ac:spMkLst>
            <pc:docMk/>
            <pc:sldMk cId="4193525154" sldId="259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6:14.246" v="204" actId="2696"/>
        <pc:sldMkLst>
          <pc:docMk/>
          <pc:sldMk cId="3089584941" sldId="260"/>
        </pc:sldMkLst>
        <pc:spChg chg="mod">
          <ac:chgData name="Zimáček Tomáš" userId="9d41dccd-2e98-4a15-a25d-d92fa426e77f" providerId="ADAL" clId="{F12426CE-D715-4B44-9675-11FB09EDE882}" dt="2022-03-15T08:43:02.962" v="135" actId="14100"/>
          <ac:spMkLst>
            <pc:docMk/>
            <pc:sldMk cId="3089584941" sldId="260"/>
            <ac:spMk id="4" creationId="{8515BD68-5AA6-8E4D-971C-4E130D2645D5}"/>
          </ac:spMkLst>
        </pc:spChg>
      </pc:sldChg>
      <pc:sldChg chg="modSp mod">
        <pc:chgData name="Zimáček Tomáš" userId="9d41dccd-2e98-4a15-a25d-d92fa426e77f" providerId="ADAL" clId="{F12426CE-D715-4B44-9675-11FB09EDE882}" dt="2022-03-15T09:02:37.970" v="701" actId="5793"/>
        <pc:sldMkLst>
          <pc:docMk/>
          <pc:sldMk cId="1308633698" sldId="261"/>
        </pc:sldMkLst>
        <pc:spChg chg="mod">
          <ac:chgData name="Zimáček Tomáš" userId="9d41dccd-2e98-4a15-a25d-d92fa426e77f" providerId="ADAL" clId="{F12426CE-D715-4B44-9675-11FB09EDE882}" dt="2022-03-15T09:02:37.970" v="701" actId="5793"/>
          <ac:spMkLst>
            <pc:docMk/>
            <pc:sldMk cId="1308633698" sldId="261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54:42.066" v="507" actId="20577"/>
          <ac:spMkLst>
            <pc:docMk/>
            <pc:sldMk cId="1308633698" sldId="261"/>
            <ac:spMk id="4" creationId="{46D7CB40-7719-2548-8D11-9EEE490D01D8}"/>
          </ac:spMkLst>
        </pc:spChg>
      </pc:sldChg>
      <pc:sldChg chg="modSp del mod">
        <pc:chgData name="Zimáček Tomáš" userId="9d41dccd-2e98-4a15-a25d-d92fa426e77f" providerId="ADAL" clId="{F12426CE-D715-4B44-9675-11FB09EDE882}" dt="2022-03-15T08:44:15.346" v="179" actId="2696"/>
        <pc:sldMkLst>
          <pc:docMk/>
          <pc:sldMk cId="3174815548" sldId="262"/>
        </pc:sldMkLst>
        <pc:spChg chg="mod">
          <ac:chgData name="Zimáček Tomáš" userId="9d41dccd-2e98-4a15-a25d-d92fa426e77f" providerId="ADAL" clId="{F12426CE-D715-4B44-9675-11FB09EDE882}" dt="2022-03-15T08:38:30.568" v="49" actId="27636"/>
          <ac:spMkLst>
            <pc:docMk/>
            <pc:sldMk cId="3174815548" sldId="262"/>
            <ac:spMk id="2" creationId="{AE9F03A2-F4C6-C54A-A5C4-2CF1BB5DB16E}"/>
          </ac:spMkLst>
        </pc:spChg>
        <pc:spChg chg="mod">
          <ac:chgData name="Zimáček Tomáš" userId="9d41dccd-2e98-4a15-a25d-d92fa426e77f" providerId="ADAL" clId="{F12426CE-D715-4B44-9675-11FB09EDE882}" dt="2022-03-15T08:41:58.286" v="109" actId="20577"/>
          <ac:spMkLst>
            <pc:docMk/>
            <pc:sldMk cId="3174815548" sldId="262"/>
            <ac:spMk id="4" creationId="{46D7CB40-7719-2548-8D11-9EEE490D01D8}"/>
          </ac:spMkLst>
        </pc:spChg>
      </pc:sldChg>
      <pc:sldChg chg="modSp mod">
        <pc:chgData name="Zimáček Tomáš" userId="9d41dccd-2e98-4a15-a25d-d92fa426e77f" providerId="ADAL" clId="{F12426CE-D715-4B44-9675-11FB09EDE882}" dt="2022-03-15T09:02:07.994" v="679" actId="20577"/>
        <pc:sldMkLst>
          <pc:docMk/>
          <pc:sldMk cId="574807206" sldId="265"/>
        </pc:sldMkLst>
        <pc:spChg chg="mod">
          <ac:chgData name="Zimáček Tomáš" userId="9d41dccd-2e98-4a15-a25d-d92fa426e77f" providerId="ADAL" clId="{F12426CE-D715-4B44-9675-11FB09EDE882}" dt="2022-03-15T09:01:42.317" v="639" actId="20577"/>
          <ac:spMkLst>
            <pc:docMk/>
            <pc:sldMk cId="574807206" sldId="265"/>
            <ac:spMk id="2" creationId="{519D5C61-0409-8840-84F5-9858E55C04A9}"/>
          </ac:spMkLst>
        </pc:spChg>
        <pc:spChg chg="mod">
          <ac:chgData name="Zimáček Tomáš" userId="9d41dccd-2e98-4a15-a25d-d92fa426e77f" providerId="ADAL" clId="{F12426CE-D715-4B44-9675-11FB09EDE882}" dt="2022-03-15T09:01:09.569" v="611" actId="20577"/>
          <ac:spMkLst>
            <pc:docMk/>
            <pc:sldMk cId="574807206" sldId="265"/>
            <ac:spMk id="4" creationId="{0BB1690C-AAC7-F342-88F3-6582FEDBB0FE}"/>
          </ac:spMkLst>
        </pc:spChg>
        <pc:graphicFrameChg chg="modGraphic">
          <ac:chgData name="Zimáček Tomáš" userId="9d41dccd-2e98-4a15-a25d-d92fa426e77f" providerId="ADAL" clId="{F12426CE-D715-4B44-9675-11FB09EDE882}" dt="2022-03-15T09:02:07.994" v="679" actId="20577"/>
          <ac:graphicFrameMkLst>
            <pc:docMk/>
            <pc:sldMk cId="574807206" sldId="265"/>
            <ac:graphicFrameMk id="6" creationId="{B816EDED-89AB-1245-99C5-88DB7F51425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15.02.2023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15.02.2023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15.02.2023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 userDrawn="1"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15.02.2023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15.02.2023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15.02.2023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4"/>
            <a:ext cx="10681878" cy="4788559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sz="6000" b="1" spc="50" dirty="0" smtClean="0">
                <a:latin typeface="+mj-lt"/>
              </a:rPr>
              <a:t>Vyhodnocení kontrol výkonu přenesené působnosti v roce 2022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5253924"/>
            <a:ext cx="9144000" cy="877469"/>
          </a:xfrm>
        </p:spPr>
        <p:txBody>
          <a:bodyPr anchor="t"/>
          <a:lstStyle/>
          <a:p>
            <a:pPr algn="l"/>
            <a:r>
              <a:rPr lang="cs-CZ" altLang="cs-CZ" dirty="0">
                <a:latin typeface="+mj-lt"/>
              </a:rPr>
              <a:t>Zlín, </a:t>
            </a:r>
            <a:r>
              <a:rPr lang="cs-CZ" altLang="cs-CZ" dirty="0" smtClean="0">
                <a:latin typeface="+mj-lt"/>
              </a:rPr>
              <a:t>16. února 2023</a:t>
            </a:r>
            <a:endParaRPr lang="cs-CZ" dirty="0">
              <a:latin typeface="+mj-lt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B0ABEF9-ECA7-5A40-B7C6-1FD962DE9D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Kontrola agend: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živnostenského </a:t>
            </a:r>
            <a:r>
              <a:rPr lang="cs-CZ" dirty="0"/>
              <a:t>podnikání,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evidence </a:t>
            </a:r>
            <a:r>
              <a:rPr lang="cs-CZ" dirty="0"/>
              <a:t>zemědělského podnikatele a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přestupky </a:t>
            </a:r>
            <a:r>
              <a:rPr lang="cs-CZ" dirty="0"/>
              <a:t>proti pořádku ve státní správě (porušení nařízení obce – tržní řád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Kde: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Uherské Hradiště – 29.3.2023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Bystřice pod Hostýnem – květen 2023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Vsetín – 21.9.2023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dirty="0" smtClean="0"/>
              <a:t> Luhačovice – přelom října a listopadu</a:t>
            </a:r>
          </a:p>
          <a:p>
            <a:endParaRPr lang="cs-CZ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KPP 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319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Krajský úřad ZK</a:t>
            </a:r>
          </a:p>
          <a:p>
            <a:r>
              <a:rPr lang="cs-CZ" dirty="0"/>
              <a:t>Třída Tomáš Bati 21</a:t>
            </a:r>
          </a:p>
          <a:p>
            <a:r>
              <a:rPr lang="cs-CZ" dirty="0"/>
              <a:t>Zlín </a:t>
            </a:r>
            <a:r>
              <a:rPr lang="cs-CZ" dirty="0" smtClean="0"/>
              <a:t>761 </a:t>
            </a:r>
            <a:r>
              <a:rPr lang="cs-CZ" dirty="0"/>
              <a:t>90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DA642-EB25-3A4B-98AD-DC64A935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450650"/>
            <a:ext cx="3045460" cy="672095"/>
          </a:xfrm>
          <a:solidFill>
            <a:schemeClr val="tx1"/>
          </a:solidFill>
        </p:spPr>
        <p:txBody>
          <a:bodyPr anchor="ctr">
            <a:normAutofit fontScale="90000"/>
          </a:bodyPr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AC446F-4CCF-4040-98B5-D629E72C6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1469985"/>
            <a:ext cx="11264900" cy="516386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KPP 2022 – agenda ŽP</a:t>
            </a:r>
          </a:p>
          <a:p>
            <a:pPr marL="514350" indent="-514350">
              <a:buAutoNum type="arabicPeriod"/>
            </a:pPr>
            <a:r>
              <a:rPr lang="cs-CZ" dirty="0" smtClean="0"/>
              <a:t>Opatření k nápravě</a:t>
            </a:r>
          </a:p>
          <a:p>
            <a:pPr marL="514350" indent="-514350">
              <a:buAutoNum type="arabicPeriod"/>
            </a:pPr>
            <a:r>
              <a:rPr lang="cs-CZ" dirty="0" smtClean="0"/>
              <a:t>Metodická doporučení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KPP 2022 – agenda zemědělského podnikatele</a:t>
            </a:r>
          </a:p>
          <a:p>
            <a:pPr marL="514350" indent="-514350">
              <a:buAutoNum type="arabicPeriod"/>
            </a:pPr>
            <a:r>
              <a:rPr lang="cs-CZ" dirty="0" smtClean="0"/>
              <a:t>KPP 2023</a:t>
            </a: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DBC78F-0EBC-B64F-A71B-D88E3474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27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 smtClean="0"/>
              <a:t>Vizovice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 smtClean="0"/>
              <a:t>Valašské Meziříčí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 smtClean="0"/>
              <a:t>Holešov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cs-CZ" sz="4000" dirty="0" smtClean="0"/>
              <a:t>Uherský Brod</a:t>
            </a:r>
            <a:endParaRPr lang="cs-CZ" sz="4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08488"/>
            <a:ext cx="11264900" cy="123986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1. KPP 2022 – agenda živnostenského podnikatele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647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žádné nápravné opatření nebylo uloženo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Opatření k nápravě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516" y="2583128"/>
            <a:ext cx="3437686" cy="389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73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dirty="0" smtClean="0"/>
              <a:t>IS </a:t>
            </a:r>
            <a:r>
              <a:rPr lang="cs-CZ" dirty="0"/>
              <a:t>RŽP </a:t>
            </a:r>
            <a:endParaRPr lang="cs-CZ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cs-CZ" dirty="0" smtClean="0"/>
              <a:t>dbát</a:t>
            </a:r>
            <a:r>
              <a:rPr lang="cs-CZ" dirty="0"/>
              <a:t>, aby </a:t>
            </a:r>
            <a:r>
              <a:rPr lang="cs-CZ" b="1" dirty="0"/>
              <a:t>údaje</a:t>
            </a:r>
            <a:r>
              <a:rPr lang="cs-CZ" dirty="0"/>
              <a:t> zadávané do RŽP byly </a:t>
            </a:r>
            <a:r>
              <a:rPr lang="cs-CZ" b="1" dirty="0"/>
              <a:t>shodné</a:t>
            </a:r>
            <a:r>
              <a:rPr lang="cs-CZ" dirty="0"/>
              <a:t> se </a:t>
            </a:r>
            <a:r>
              <a:rPr lang="cs-CZ" dirty="0" smtClean="0"/>
              <a:t>skutečnými</a:t>
            </a:r>
          </a:p>
          <a:p>
            <a:pPr marL="0" indent="0">
              <a:lnSpc>
                <a:spcPct val="100000"/>
              </a:lnSpc>
              <a:buNone/>
            </a:pPr>
            <a:endParaRPr lang="cs-CZ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 údaje z příkazových bloků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cs-CZ" dirty="0" smtClean="0"/>
              <a:t> datum přijetí podání do DS úřadu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Metodická doporučení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631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endParaRPr lang="cs-CZ" sz="2800" dirty="0" smtClean="0"/>
          </a:p>
          <a:p>
            <a:pPr marL="514350" lvl="1" indent="-514350" algn="just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cs-CZ" sz="2800" dirty="0" smtClean="0"/>
              <a:t>§ 55 odst. 2 živnostenského zákona </a:t>
            </a:r>
          </a:p>
          <a:p>
            <a:pPr marL="800100" lvl="2" indent="-342900" algn="just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cs-CZ" sz="2400" b="1" dirty="0" smtClean="0"/>
              <a:t>zasílat</a:t>
            </a:r>
            <a:r>
              <a:rPr lang="cs-CZ" sz="2400" dirty="0" smtClean="0"/>
              <a:t> stejnopis </a:t>
            </a:r>
            <a:r>
              <a:rPr lang="cs-CZ" sz="2400" b="1" dirty="0" smtClean="0"/>
              <a:t>rozhodnutí</a:t>
            </a:r>
            <a:r>
              <a:rPr lang="cs-CZ" sz="2400" dirty="0" smtClean="0"/>
              <a:t> o koncesi orgánu vydávajícímu stanovisko ke koncesi</a:t>
            </a:r>
          </a:p>
          <a:p>
            <a:pPr marL="800100" lvl="2" indent="-342900" algn="just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endParaRPr lang="cs-CZ" sz="2400" dirty="0" smtClean="0"/>
          </a:p>
          <a:p>
            <a:pPr marL="514350" lvl="1" indent="-514350" algn="just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cs-CZ" sz="2800" dirty="0" smtClean="0"/>
              <a:t>§ 27 odst. 3 živnostenského zákona </a:t>
            </a:r>
          </a:p>
          <a:p>
            <a:pPr marL="457200" lvl="2" indent="0" algn="just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sz="2400" dirty="0" smtClean="0"/>
              <a:t>- </a:t>
            </a:r>
            <a:r>
              <a:rPr lang="cs-CZ" sz="2400" dirty="0"/>
              <a:t>d</a:t>
            </a:r>
            <a:r>
              <a:rPr lang="cs-CZ" sz="2400" dirty="0" smtClean="0"/>
              <a:t>bát na </a:t>
            </a:r>
            <a:r>
              <a:rPr lang="cs-CZ" sz="2400" b="1" dirty="0" smtClean="0"/>
              <a:t>podmínky</a:t>
            </a:r>
            <a:r>
              <a:rPr lang="cs-CZ" sz="2400" dirty="0" smtClean="0"/>
              <a:t> a uvádět je v rozhodnutí o koncesi</a:t>
            </a:r>
          </a:p>
          <a:p>
            <a:pPr marL="0" lvl="1" indent="0" algn="just">
              <a:lnSpc>
                <a:spcPct val="100000"/>
              </a:lnSpc>
              <a:spcBef>
                <a:spcPts val="1000"/>
              </a:spcBef>
              <a:buNone/>
            </a:pPr>
            <a:r>
              <a:rPr lang="cs-CZ" sz="2800" dirty="0" smtClean="0"/>
              <a:t> </a:t>
            </a:r>
          </a:p>
          <a:p>
            <a:pPr marL="514350" lvl="1" indent="-514350" algn="just">
              <a:lnSpc>
                <a:spcPct val="100000"/>
              </a:lnSpc>
              <a:spcBef>
                <a:spcPts val="1000"/>
              </a:spcBef>
              <a:buFont typeface="+mj-lt"/>
              <a:buAutoNum type="arabicPeriod" startAt="2"/>
            </a:pPr>
            <a:endParaRPr lang="cs-CZ" sz="2800" dirty="0" smtClean="0"/>
          </a:p>
          <a:p>
            <a:pPr marL="514350" lvl="1" indent="-514350" algn="just">
              <a:lnSpc>
                <a:spcPct val="100000"/>
              </a:lnSpc>
              <a:spcBef>
                <a:spcPts val="1000"/>
              </a:spcBef>
              <a:buFont typeface="+mj-lt"/>
              <a:buAutoNum type="arabicPeriod" startAt="2"/>
            </a:pPr>
            <a:endParaRPr lang="cs-CZ" sz="2800" dirty="0"/>
          </a:p>
          <a:p>
            <a:pPr marL="0" lvl="1" indent="0" algn="just">
              <a:lnSpc>
                <a:spcPct val="100000"/>
              </a:lnSpc>
              <a:buNone/>
            </a:pPr>
            <a:endParaRPr lang="cs-CZ" sz="2800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Metodická doporučení - registrace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511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cs-CZ" dirty="0" smtClean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§ 91 </a:t>
            </a:r>
            <a:r>
              <a:rPr lang="cs-CZ" dirty="0"/>
              <a:t>odst. 4 správního řádu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dirty="0" smtClean="0"/>
              <a:t>– </a:t>
            </a:r>
            <a:r>
              <a:rPr lang="cs-CZ" dirty="0"/>
              <a:t>určování právní moci při více účastnících </a:t>
            </a:r>
            <a:endParaRPr lang="cs-CZ" dirty="0" smtClean="0"/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endParaRPr lang="cs-CZ" dirty="0"/>
          </a:p>
          <a:p>
            <a:pPr lvl="1" algn="just">
              <a:buClr>
                <a:schemeClr val="accent4"/>
              </a:buClr>
              <a:buFont typeface="Wingdings" panose="05000000000000000000" pitchFamily="2" charset="2"/>
              <a:buChar char="ü"/>
            </a:pPr>
            <a:r>
              <a:rPr lang="cs-CZ" dirty="0"/>
              <a:t>	1 účastník - dnem, kdy se vzdal práva podat odvolání</a:t>
            </a:r>
          </a:p>
          <a:p>
            <a:pPr lvl="1" algn="just">
              <a:buClr>
                <a:schemeClr val="accent4"/>
              </a:buClr>
              <a:buFont typeface="Wingdings" panose="05000000000000000000" pitchFamily="2" charset="2"/>
              <a:buChar char="ü"/>
            </a:pPr>
            <a:r>
              <a:rPr lang="cs-CZ" dirty="0"/>
              <a:t>	2 a více účastníků – dnem </a:t>
            </a:r>
            <a:r>
              <a:rPr lang="cs-CZ" b="1" u="sng" dirty="0" smtClean="0">
                <a:uFill>
                  <a:solidFill>
                    <a:srgbClr val="FF0000"/>
                  </a:solidFill>
                </a:uFill>
              </a:rPr>
              <a:t>následujícím</a:t>
            </a:r>
            <a:r>
              <a:rPr lang="cs-CZ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cs-CZ" dirty="0"/>
              <a:t>po dni, kdy se vzdal práva podat </a:t>
            </a:r>
            <a:br>
              <a:rPr lang="cs-CZ" dirty="0"/>
            </a:br>
            <a:r>
              <a:rPr lang="cs-CZ" dirty="0"/>
              <a:t>   odvolání poslední z účastníků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Metodická doporučení – správní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4019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t>8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>
                <a:solidFill>
                  <a:prstClr val="black"/>
                </a:solidFill>
              </a:rPr>
              <a:t>Metodická doporučení – </a:t>
            </a:r>
            <a:r>
              <a:rPr lang="cs-CZ" sz="4000" dirty="0" smtClean="0">
                <a:solidFill>
                  <a:prstClr val="black"/>
                </a:solidFill>
              </a:rPr>
              <a:t>přestupkové </a:t>
            </a:r>
            <a:r>
              <a:rPr lang="cs-CZ" sz="4000" dirty="0">
                <a:solidFill>
                  <a:prstClr val="black"/>
                </a:solidFill>
              </a:rPr>
              <a:t>řízení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41248" y="2028228"/>
            <a:ext cx="11350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fyzická osoba podnikatel – objektivní odpovědnost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 </a:t>
            </a:r>
            <a:r>
              <a:rPr lang="cs-CZ" sz="3600" strike="sngStrike" dirty="0" smtClean="0"/>
              <a:t>Sankce</a:t>
            </a:r>
            <a:r>
              <a:rPr lang="cs-CZ" sz="3600" dirty="0" smtClean="0"/>
              <a:t> → Správní trest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3600" dirty="0" smtClean="0"/>
              <a:t>NŘ dle zákona o odpovědnosti za přestupky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54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Bez nápravných opatření a metodických doporučení 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2026" y="192335"/>
            <a:ext cx="11264900" cy="9313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 KPP 2022 – agenda zemědělského podnikatele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101" y="2937493"/>
            <a:ext cx="3152775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296</Words>
  <Application>Microsoft Office PowerPoint</Application>
  <PresentationFormat>Širokoúhlá obrazovka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Degular</vt:lpstr>
      <vt:lpstr>Wingdings</vt:lpstr>
      <vt:lpstr>Motiv Office</vt:lpstr>
      <vt:lpstr>Vyhodnocení kontrol výkonu přenesené působnosti v roce 2022</vt:lpstr>
      <vt:lpstr>Obsah</vt:lpstr>
      <vt:lpstr>1. KPP 2022 – agenda živnostenského podnikatele</vt:lpstr>
      <vt:lpstr>2. Opatření k nápravě</vt:lpstr>
      <vt:lpstr>3. Metodická doporučení</vt:lpstr>
      <vt:lpstr>Metodická doporučení - registrace</vt:lpstr>
      <vt:lpstr>Metodická doporučení – správní řízení</vt:lpstr>
      <vt:lpstr>Metodická doporučení – přestupkové řízení</vt:lpstr>
      <vt:lpstr>4. KPP 2022 – agenda zemědělského podnikatele</vt:lpstr>
      <vt:lpstr>5. KPP 2023</vt:lpstr>
      <vt:lpstr>Děkujeme 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15</cp:revision>
  <dcterms:created xsi:type="dcterms:W3CDTF">2021-08-21T22:30:26Z</dcterms:created>
  <dcterms:modified xsi:type="dcterms:W3CDTF">2023-02-15T13:51:36Z</dcterms:modified>
</cp:coreProperties>
</file>