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67" r:id="rId5"/>
    <p:sldId id="269" r:id="rId6"/>
    <p:sldId id="268" r:id="rId7"/>
    <p:sldId id="270" r:id="rId8"/>
    <p:sldId id="273" r:id="rId9"/>
    <p:sldId id="271" r:id="rId10"/>
    <p:sldId id="272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3"/>
    <p:restoredTop sz="96327"/>
  </p:normalViewPr>
  <p:slideViewPr>
    <p:cSldViewPr snapToGrid="0" snapToObjects="1">
      <p:cViewPr varScale="1">
        <p:scale>
          <a:sx n="42" d="100"/>
          <a:sy n="42" d="100"/>
        </p:scale>
        <p:origin x="62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15.02.2023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4"/>
            <a:ext cx="10681878" cy="4788559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6000" b="1" spc="50" dirty="0" smtClean="0">
                <a:latin typeface="+mj-lt"/>
              </a:rPr>
              <a:t>Vyhodnocení kontrol výkonu přenesené působnosti v roce 2022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5253924"/>
            <a:ext cx="9144000" cy="877469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16. února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Kontrola agend: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živnostenského </a:t>
            </a:r>
            <a:r>
              <a:rPr lang="cs-CZ" dirty="0"/>
              <a:t>podnikání,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evidence </a:t>
            </a:r>
            <a:r>
              <a:rPr lang="cs-CZ" dirty="0"/>
              <a:t>zemědělského podnikatele a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přestupky </a:t>
            </a:r>
            <a:r>
              <a:rPr lang="cs-CZ" dirty="0"/>
              <a:t>proti pořádku ve státní správě (porušení nařízení obce – tržní řád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Kde: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Uherské Hradiště – 29.3.2023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Bystřice pod Hostýnem – květen 2023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Vsetín – 21.9.2023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dirty="0" smtClean="0"/>
              <a:t> Luhačovice – přelom října a listopadu</a:t>
            </a:r>
          </a:p>
          <a:p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KPP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319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KPP 2022 – agenda ŽP</a:t>
            </a:r>
          </a:p>
          <a:p>
            <a:pPr marL="514350" indent="-514350">
              <a:buAutoNum type="arabicPeriod"/>
            </a:pPr>
            <a:r>
              <a:rPr lang="cs-CZ" dirty="0" smtClean="0"/>
              <a:t>Opatření k nápravě</a:t>
            </a:r>
          </a:p>
          <a:p>
            <a:pPr marL="514350" indent="-514350">
              <a:buAutoNum type="arabicPeriod"/>
            </a:pPr>
            <a:r>
              <a:rPr lang="cs-CZ" dirty="0" smtClean="0"/>
              <a:t>Metodická doporučení</a:t>
            </a:r>
          </a:p>
          <a:p>
            <a:pPr marL="514350" indent="-514350">
              <a:buAutoNum type="arabicPeriod"/>
            </a:pPr>
            <a:r>
              <a:rPr lang="cs-CZ" dirty="0" smtClean="0"/>
              <a:t>KPP 2022 – agenda zemědělského podnikatele</a:t>
            </a:r>
          </a:p>
          <a:p>
            <a:pPr marL="514350" indent="-514350">
              <a:buAutoNum type="arabicPeriod"/>
            </a:pPr>
            <a:r>
              <a:rPr lang="cs-CZ" dirty="0" smtClean="0"/>
              <a:t>KPP 2023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 smtClean="0"/>
              <a:t>Vizovice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 smtClean="0"/>
              <a:t>Valašské Meziříčí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 smtClean="0"/>
              <a:t>Holešov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4000" dirty="0" smtClean="0"/>
              <a:t>Uherský Brod</a:t>
            </a:r>
            <a:endParaRPr lang="cs-CZ" sz="4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08488"/>
            <a:ext cx="11264900" cy="123986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1. KPP 2022 – agenda živnostenského podnikatele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64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žádné nápravné opatření nebylo uloženo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Opatření k nápravě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516" y="2583128"/>
            <a:ext cx="3437686" cy="389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73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cs-CZ" dirty="0" smtClean="0"/>
              <a:t>IS </a:t>
            </a:r>
            <a:r>
              <a:rPr lang="cs-CZ" dirty="0"/>
              <a:t>RŽP </a:t>
            </a:r>
            <a:endParaRPr lang="cs-CZ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cs-CZ" dirty="0" smtClean="0"/>
              <a:t>dbát</a:t>
            </a:r>
            <a:r>
              <a:rPr lang="cs-CZ" dirty="0"/>
              <a:t>, aby </a:t>
            </a:r>
            <a:r>
              <a:rPr lang="cs-CZ" b="1" dirty="0"/>
              <a:t>údaje</a:t>
            </a:r>
            <a:r>
              <a:rPr lang="cs-CZ" dirty="0"/>
              <a:t> zadávané do RŽP byly </a:t>
            </a:r>
            <a:r>
              <a:rPr lang="cs-CZ" b="1" dirty="0"/>
              <a:t>shodné</a:t>
            </a:r>
            <a:r>
              <a:rPr lang="cs-CZ" dirty="0"/>
              <a:t> se </a:t>
            </a:r>
            <a:r>
              <a:rPr lang="cs-CZ" dirty="0" smtClean="0"/>
              <a:t>skutečnými</a:t>
            </a:r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 údaje z příkazových bloků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 datum přijetí podání do DS úřadu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Metodická doporučení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31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endParaRPr lang="cs-CZ" sz="2800" dirty="0" smtClean="0"/>
          </a:p>
          <a:p>
            <a:pPr marL="514350" lvl="1" indent="-514350" algn="just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cs-CZ" sz="2800" dirty="0" smtClean="0"/>
              <a:t>§ 55 odst. 2 živnostenského zákona </a:t>
            </a:r>
          </a:p>
          <a:p>
            <a:pPr marL="800100" lvl="2" indent="-342900" algn="just">
              <a:lnSpc>
                <a:spcPct val="100000"/>
              </a:lnSpc>
              <a:spcBef>
                <a:spcPts val="1000"/>
              </a:spcBef>
              <a:buFontTx/>
              <a:buChar char="-"/>
            </a:pPr>
            <a:r>
              <a:rPr lang="cs-CZ" sz="2400" b="1" dirty="0" smtClean="0"/>
              <a:t>zasílat</a:t>
            </a:r>
            <a:r>
              <a:rPr lang="cs-CZ" sz="2400" dirty="0" smtClean="0"/>
              <a:t> stejnopis </a:t>
            </a:r>
            <a:r>
              <a:rPr lang="cs-CZ" sz="2400" b="1" dirty="0" smtClean="0"/>
              <a:t>rozhodnutí</a:t>
            </a:r>
            <a:r>
              <a:rPr lang="cs-CZ" sz="2400" dirty="0" smtClean="0"/>
              <a:t> o koncesi orgánu vydávajícímu stanovisko ke koncesi</a:t>
            </a:r>
          </a:p>
          <a:p>
            <a:pPr marL="800100" lvl="2" indent="-342900" algn="just">
              <a:lnSpc>
                <a:spcPct val="100000"/>
              </a:lnSpc>
              <a:spcBef>
                <a:spcPts val="1000"/>
              </a:spcBef>
              <a:buFontTx/>
              <a:buChar char="-"/>
            </a:pPr>
            <a:endParaRPr lang="cs-CZ" sz="2400" dirty="0" smtClean="0"/>
          </a:p>
          <a:p>
            <a:pPr marL="514350" lvl="1" indent="-514350" algn="just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cs-CZ" sz="2800" dirty="0" smtClean="0"/>
              <a:t>§ 27 odst. 3 živnostenského zákona </a:t>
            </a:r>
          </a:p>
          <a:p>
            <a:pPr marL="457200" lvl="2" indent="0" algn="just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sz="2400" dirty="0" smtClean="0"/>
              <a:t>- </a:t>
            </a:r>
            <a:r>
              <a:rPr lang="cs-CZ" sz="2400" dirty="0"/>
              <a:t>d</a:t>
            </a:r>
            <a:r>
              <a:rPr lang="cs-CZ" sz="2400" dirty="0" smtClean="0"/>
              <a:t>bát na </a:t>
            </a:r>
            <a:r>
              <a:rPr lang="cs-CZ" sz="2400" b="1" dirty="0" smtClean="0"/>
              <a:t>podmínky</a:t>
            </a:r>
            <a:r>
              <a:rPr lang="cs-CZ" sz="2400" dirty="0" smtClean="0"/>
              <a:t> a uvádět je v rozhodnutí o koncesi</a:t>
            </a:r>
          </a:p>
          <a:p>
            <a:pPr marL="0" lvl="1" indent="0" algn="just">
              <a:lnSpc>
                <a:spcPct val="100000"/>
              </a:lnSpc>
              <a:spcBef>
                <a:spcPts val="1000"/>
              </a:spcBef>
              <a:buNone/>
            </a:pPr>
            <a:r>
              <a:rPr lang="cs-CZ" sz="2800" dirty="0" smtClean="0"/>
              <a:t> </a:t>
            </a:r>
          </a:p>
          <a:p>
            <a:pPr marL="514350" lvl="1" indent="-514350" algn="just">
              <a:lnSpc>
                <a:spcPct val="100000"/>
              </a:lnSpc>
              <a:spcBef>
                <a:spcPts val="1000"/>
              </a:spcBef>
              <a:buFont typeface="+mj-lt"/>
              <a:buAutoNum type="arabicPeriod" startAt="2"/>
            </a:pPr>
            <a:endParaRPr lang="cs-CZ" sz="2800" dirty="0" smtClean="0"/>
          </a:p>
          <a:p>
            <a:pPr marL="514350" lvl="1" indent="-514350" algn="just">
              <a:lnSpc>
                <a:spcPct val="100000"/>
              </a:lnSpc>
              <a:spcBef>
                <a:spcPts val="1000"/>
              </a:spcBef>
              <a:buFont typeface="+mj-lt"/>
              <a:buAutoNum type="arabicPeriod" startAt="2"/>
            </a:pPr>
            <a:endParaRPr lang="cs-CZ" sz="2800" dirty="0"/>
          </a:p>
          <a:p>
            <a:pPr marL="0" lvl="1" indent="0" algn="just">
              <a:lnSpc>
                <a:spcPct val="100000"/>
              </a:lnSpc>
              <a:buNone/>
            </a:pPr>
            <a:endParaRPr lang="cs-CZ" sz="2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Metodická doporučení - registrace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51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§ 91 </a:t>
            </a:r>
            <a:r>
              <a:rPr lang="cs-CZ" dirty="0"/>
              <a:t>odst. 4 správního řádu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– </a:t>
            </a:r>
            <a:r>
              <a:rPr lang="cs-CZ" dirty="0"/>
              <a:t>určování právní moci při více účastnících </a:t>
            </a:r>
            <a:endParaRPr lang="cs-CZ" dirty="0" smtClean="0"/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endParaRPr lang="cs-CZ" dirty="0"/>
          </a:p>
          <a:p>
            <a:pPr lvl="1" algn="just">
              <a:buClr>
                <a:schemeClr val="accent4"/>
              </a:buClr>
              <a:buFont typeface="Wingdings" panose="05000000000000000000" pitchFamily="2" charset="2"/>
              <a:buChar char="ü"/>
            </a:pPr>
            <a:r>
              <a:rPr lang="cs-CZ" dirty="0"/>
              <a:t>	1 účastník - dnem, kdy se vzdal práva podat odvolání</a:t>
            </a:r>
          </a:p>
          <a:p>
            <a:pPr lvl="1" algn="just">
              <a:buClr>
                <a:schemeClr val="accent4"/>
              </a:buClr>
              <a:buFont typeface="Wingdings" panose="05000000000000000000" pitchFamily="2" charset="2"/>
              <a:buChar char="ü"/>
            </a:pPr>
            <a:r>
              <a:rPr lang="cs-CZ" dirty="0"/>
              <a:t>	2 a více účastníků – dnem </a:t>
            </a:r>
            <a:r>
              <a:rPr lang="cs-CZ" b="1" u="sng" dirty="0" smtClean="0">
                <a:uFill>
                  <a:solidFill>
                    <a:srgbClr val="FF0000"/>
                  </a:solidFill>
                </a:uFill>
              </a:rPr>
              <a:t>následujícím</a:t>
            </a:r>
            <a:r>
              <a:rPr lang="cs-CZ" dirty="0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cs-CZ" dirty="0"/>
              <a:t>po dni, kdy se vzdal práva podat </a:t>
            </a:r>
            <a:br>
              <a:rPr lang="cs-CZ" dirty="0"/>
            </a:br>
            <a:r>
              <a:rPr lang="cs-CZ" dirty="0"/>
              <a:t>   odvolání poslední z účastníků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Metodická doporučení – správní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019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8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solidFill>
                  <a:prstClr val="black"/>
                </a:solidFill>
              </a:rPr>
              <a:t>Metodická doporučení – </a:t>
            </a:r>
            <a:r>
              <a:rPr lang="cs-CZ" sz="4000" dirty="0" smtClean="0">
                <a:solidFill>
                  <a:prstClr val="black"/>
                </a:solidFill>
              </a:rPr>
              <a:t>přestupkové </a:t>
            </a:r>
            <a:r>
              <a:rPr lang="cs-CZ" sz="4000" dirty="0">
                <a:solidFill>
                  <a:prstClr val="black"/>
                </a:solidFill>
              </a:rPr>
              <a:t>řízení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1248" y="2028228"/>
            <a:ext cx="113507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fyzická osoba podnikatel – objektivní odpovědnost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 </a:t>
            </a:r>
            <a:r>
              <a:rPr lang="cs-CZ" sz="3600" strike="sngStrike" dirty="0" smtClean="0"/>
              <a:t>Sankce</a:t>
            </a:r>
            <a:r>
              <a:rPr lang="cs-CZ" sz="3600" dirty="0" smtClean="0"/>
              <a:t> → Správní trest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NŘ dle zákona o odpovědnosti za přestupky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45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Bez nápravných opatření a metodických doporučení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92335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 KPP 2022 – agenda zemědělského podnikatele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7101" y="2937493"/>
            <a:ext cx="3152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296</Words>
  <Application>Microsoft Office PowerPoint</Application>
  <PresentationFormat>Širokoúhlá obrazovka</PresentationFormat>
  <Paragraphs>76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Degular</vt:lpstr>
      <vt:lpstr>Wingdings</vt:lpstr>
      <vt:lpstr>Motiv Office</vt:lpstr>
      <vt:lpstr>Vyhodnocení kontrol výkonu přenesené působnosti v roce 2022</vt:lpstr>
      <vt:lpstr>Obsah</vt:lpstr>
      <vt:lpstr>1. KPP 2022 – agenda živnostenského podnikatele</vt:lpstr>
      <vt:lpstr>2. Opatření k nápravě</vt:lpstr>
      <vt:lpstr>3. Metodická doporučení</vt:lpstr>
      <vt:lpstr>Metodická doporučení - registrace</vt:lpstr>
      <vt:lpstr>Metodická doporučení – správní řízení</vt:lpstr>
      <vt:lpstr>Metodická doporučení – přestupkové řízení</vt:lpstr>
      <vt:lpstr>4. KPP 2022 – agenda zemědělského podnikatele</vt:lpstr>
      <vt:lpstr>5. KPP 2023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Slobodian Sandra</cp:lastModifiedBy>
  <cp:revision>15</cp:revision>
  <dcterms:created xsi:type="dcterms:W3CDTF">2021-08-21T22:30:26Z</dcterms:created>
  <dcterms:modified xsi:type="dcterms:W3CDTF">2023-02-15T13:51:36Z</dcterms:modified>
</cp:coreProperties>
</file>