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F66"/>
    <a:srgbClr val="FBE5D6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9" autoAdjust="0"/>
    <p:restoredTop sz="96327"/>
  </p:normalViewPr>
  <p:slideViewPr>
    <p:cSldViewPr snapToGrid="0" snapToObjects="1">
      <p:cViewPr varScale="1">
        <p:scale>
          <a:sx n="48" d="100"/>
          <a:sy n="48" d="100"/>
        </p:scale>
        <p:origin x="72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03.02.2023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03.02.2023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03.02.2023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03.02.2023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03.02.2023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03.02.2023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6000" dirty="0">
                <a:latin typeface="+mj-lt"/>
              </a:rPr>
              <a:t>Odvolací a přezkumné řízení v roce </a:t>
            </a:r>
            <a:r>
              <a:rPr lang="cs-CZ" sz="6000" dirty="0" smtClean="0">
                <a:latin typeface="+mj-lt"/>
              </a:rPr>
              <a:t>2022</a:t>
            </a:r>
            <a:endParaRPr lang="cs-CZ" sz="6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</a:t>
            </a:r>
            <a:r>
              <a:rPr lang="cs-CZ" altLang="cs-CZ" dirty="0" smtClean="0">
                <a:latin typeface="+mj-lt"/>
              </a:rPr>
              <a:t>16. února 2023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600" dirty="0"/>
              <a:t> </a:t>
            </a:r>
            <a:r>
              <a:rPr lang="cs-CZ" sz="3600" dirty="0" smtClean="0"/>
              <a:t>Počet podání</a:t>
            </a:r>
          </a:p>
          <a:p>
            <a:pPr>
              <a:lnSpc>
                <a:spcPct val="100000"/>
              </a:lnSpc>
            </a:pPr>
            <a:r>
              <a:rPr lang="cs-CZ" sz="3600" dirty="0" smtClean="0"/>
              <a:t> Odvolání</a:t>
            </a:r>
          </a:p>
          <a:p>
            <a:pPr>
              <a:lnSpc>
                <a:spcPct val="100000"/>
              </a:lnSpc>
            </a:pPr>
            <a:r>
              <a:rPr lang="cs-CZ" sz="3600" dirty="0"/>
              <a:t> </a:t>
            </a:r>
            <a:r>
              <a:rPr lang="cs-CZ" sz="3600" dirty="0" smtClean="0"/>
              <a:t>Výsledek</a:t>
            </a:r>
          </a:p>
          <a:p>
            <a:pPr>
              <a:lnSpc>
                <a:spcPct val="100000"/>
              </a:lnSpc>
            </a:pPr>
            <a:r>
              <a:rPr lang="cs-CZ" sz="3600" dirty="0" smtClean="0"/>
              <a:t> Přezkum</a:t>
            </a:r>
          </a:p>
          <a:p>
            <a:pPr>
              <a:lnSpc>
                <a:spcPct val="100000"/>
              </a:lnSpc>
            </a:pPr>
            <a:r>
              <a:rPr lang="cs-CZ" sz="3600" dirty="0" smtClean="0"/>
              <a:t> Výsledek </a:t>
            </a:r>
            <a:endParaRPr lang="cs-CZ" sz="36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4130179" y="461463"/>
            <a:ext cx="7599538" cy="6720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endParaRPr lang="cs-CZ" sz="4000" b="0" dirty="0">
              <a:latin typeface="Arial Black" panose="020B0A040201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21DD6-1D19-C646-8A9D-40DF9E8A50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Počet podání</a:t>
            </a:r>
            <a:endParaRPr lang="cs-CZ" sz="60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911514"/>
              </p:ext>
            </p:extLst>
          </p:nvPr>
        </p:nvGraphicFramePr>
        <p:xfrm>
          <a:off x="310896" y="2212849"/>
          <a:ext cx="6492240" cy="3463803"/>
        </p:xfrm>
        <a:graphic>
          <a:graphicData uri="http://schemas.openxmlformats.org/drawingml/2006/table">
            <a:tbl>
              <a:tblPr firstRow="1" bandRow="1"/>
              <a:tblGrid>
                <a:gridCol w="4605981">
                  <a:extLst>
                    <a:ext uri="{9D8B030D-6E8A-4147-A177-3AD203B41FA5}">
                      <a16:colId xmlns:a16="http://schemas.microsoft.com/office/drawing/2014/main" val="2835075394"/>
                    </a:ext>
                  </a:extLst>
                </a:gridCol>
                <a:gridCol w="1886259">
                  <a:extLst>
                    <a:ext uri="{9D8B030D-6E8A-4147-A177-3AD203B41FA5}">
                      <a16:colId xmlns:a16="http://schemas.microsoft.com/office/drawing/2014/main" val="1785467733"/>
                    </a:ext>
                  </a:extLst>
                </a:gridCol>
              </a:tblGrid>
              <a:tr h="96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cs-CZ" sz="36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Odvolání</a:t>
                      </a:r>
                      <a:endParaRPr lang="cs-CZ" sz="3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36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10</a:t>
                      </a:r>
                      <a:endParaRPr lang="cs-CZ" sz="3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871603"/>
                  </a:ext>
                </a:extLst>
              </a:tr>
              <a:tr h="1482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cs-CZ" sz="36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Podnět k přezkumnému řízení</a:t>
                      </a:r>
                      <a:endParaRPr lang="cs-CZ" sz="3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36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cs-CZ" sz="3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892946"/>
                  </a:ext>
                </a:extLst>
              </a:tr>
              <a:tr h="10119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cs-CZ" sz="36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Celkem podání</a:t>
                      </a:r>
                      <a:endParaRPr lang="cs-CZ" sz="3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36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14</a:t>
                      </a:r>
                      <a:endParaRPr lang="cs-CZ" sz="3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22311"/>
                  </a:ext>
                </a:extLst>
              </a:tr>
            </a:tbl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136" y="2212849"/>
            <a:ext cx="5191503" cy="346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367497"/>
              </p:ext>
            </p:extLst>
          </p:nvPr>
        </p:nvGraphicFramePr>
        <p:xfrm>
          <a:off x="541960" y="1663858"/>
          <a:ext cx="10768770" cy="4647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4231">
                  <a:extLst>
                    <a:ext uri="{9D8B030D-6E8A-4147-A177-3AD203B41FA5}">
                      <a16:colId xmlns:a16="http://schemas.microsoft.com/office/drawing/2014/main" val="3796825462"/>
                    </a:ext>
                  </a:extLst>
                </a:gridCol>
                <a:gridCol w="1564539">
                  <a:extLst>
                    <a:ext uri="{9D8B030D-6E8A-4147-A177-3AD203B41FA5}">
                      <a16:colId xmlns:a16="http://schemas.microsoft.com/office/drawing/2014/main" val="332674080"/>
                    </a:ext>
                  </a:extLst>
                </a:gridCol>
              </a:tblGrid>
              <a:tr h="6693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15/1 a)       Kontrolní řád                    </a:t>
                      </a:r>
                      <a:r>
                        <a:rPr lang="cs-CZ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(nesoučinnost)</a:t>
                      </a:r>
                      <a:endParaRPr lang="cs-CZ" sz="24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056785"/>
                  </a:ext>
                </a:extLst>
              </a:tr>
              <a:tr h="723498"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§ </a:t>
                      </a:r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34/1 a) </a:t>
                      </a:r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Krizového zákona          </a:t>
                      </a:r>
                      <a:r>
                        <a:rPr lang="cs-CZ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(podomní prodej)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72330"/>
                  </a:ext>
                </a:extLst>
              </a:tr>
              <a:tr h="720520"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§ </a:t>
                      </a:r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4/1 </a:t>
                      </a:r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Zákon</a:t>
                      </a:r>
                      <a:r>
                        <a:rPr lang="cs-CZ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 </a:t>
                      </a:r>
                      <a:r>
                        <a:rPr lang="cs-CZ" sz="2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někt</a:t>
                      </a:r>
                      <a:r>
                        <a:rPr lang="cs-CZ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přestup.    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(tržní řád)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24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958877"/>
                  </a:ext>
                </a:extLst>
              </a:tr>
              <a:tr h="723498">
                <a:tc>
                  <a:txBody>
                    <a:bodyPr/>
                    <a:lstStyle/>
                    <a:p>
                      <a:pPr algn="l" fontAlgn="t"/>
                      <a:r>
                        <a:rPr lang="pl-PL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§ 58/1 </a:t>
                      </a:r>
                      <a:r>
                        <a:rPr lang="pl-PL" sz="2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pl-PL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ŽZ</a:t>
                      </a:r>
                      <a:endParaRPr lang="pl-PL" sz="24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24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42168"/>
                  </a:ext>
                </a:extLst>
              </a:tr>
              <a:tr h="905119"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§ 58/ 3          ŽZ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24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781060"/>
                  </a:ext>
                </a:extLst>
              </a:tr>
              <a:tr h="90511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§ 63/1 b)       ŽZ                                      </a:t>
                      </a:r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(neoprávněné </a:t>
                      </a: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podnikání)</a:t>
                      </a:r>
                    </a:p>
                    <a:p>
                      <a:pPr algn="l" fontAlgn="t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4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686115"/>
                  </a:ext>
                </a:extLst>
              </a:tr>
            </a:tbl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1. </a:t>
            </a:r>
            <a:r>
              <a:rPr lang="cs-CZ" dirty="0" smtClean="0"/>
              <a:t>Odvolání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166" y="2580709"/>
            <a:ext cx="10681118" cy="279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026" y="2242352"/>
            <a:ext cx="10717697" cy="3475021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2D5CD1-C030-CB4F-BC30-A6C5FA53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1690C-AAC7-F342-88F3-6582FEDB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1729" y="3832167"/>
            <a:ext cx="422225" cy="58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980925"/>
              </p:ext>
            </p:extLst>
          </p:nvPr>
        </p:nvGraphicFramePr>
        <p:xfrm>
          <a:off x="422026" y="2789489"/>
          <a:ext cx="11264900" cy="2219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7829">
                  <a:extLst>
                    <a:ext uri="{9D8B030D-6E8A-4147-A177-3AD203B41FA5}">
                      <a16:colId xmlns:a16="http://schemas.microsoft.com/office/drawing/2014/main" val="843123677"/>
                    </a:ext>
                  </a:extLst>
                </a:gridCol>
                <a:gridCol w="1907071">
                  <a:extLst>
                    <a:ext uri="{9D8B030D-6E8A-4147-A177-3AD203B41FA5}">
                      <a16:colId xmlns:a16="http://schemas.microsoft.com/office/drawing/2014/main" val="1873010460"/>
                    </a:ext>
                  </a:extLst>
                </a:gridCol>
              </a:tblGrid>
              <a:tr h="1109916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Zrušení rozhodnutí 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a vrácení správnímu orgánu k novému projednání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548083"/>
                  </a:ext>
                </a:extLst>
              </a:tr>
              <a:tr h="1109916">
                <a:tc>
                  <a:txBody>
                    <a:bodyPr/>
                    <a:lstStyle/>
                    <a:p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Zrušení rozhodnutí</a:t>
                      </a:r>
                      <a:endParaRPr lang="cs-CZ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22368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3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9588</TotalTime>
  <Words>136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Degular</vt:lpstr>
      <vt:lpstr>Wingdings</vt:lpstr>
      <vt:lpstr>Motiv Office</vt:lpstr>
      <vt:lpstr>Odvolací a přezkumné řízení v roce 2022</vt:lpstr>
      <vt:lpstr>Obsah</vt:lpstr>
      <vt:lpstr>Počet podání</vt:lpstr>
      <vt:lpstr>1. Odvolání</vt:lpstr>
      <vt:lpstr>Výsledek</vt:lpstr>
      <vt:lpstr>Přezkum</vt:lpstr>
      <vt:lpstr>Výsledek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Slobodian Sandra</cp:lastModifiedBy>
  <cp:revision>28</cp:revision>
  <dcterms:created xsi:type="dcterms:W3CDTF">2021-08-21T22:30:26Z</dcterms:created>
  <dcterms:modified xsi:type="dcterms:W3CDTF">2023-02-03T16:29:37Z</dcterms:modified>
</cp:coreProperties>
</file>