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61" r:id="rId6"/>
    <p:sldId id="259" r:id="rId7"/>
    <p:sldId id="266" r:id="rId8"/>
    <p:sldId id="267" r:id="rId9"/>
    <p:sldId id="268" r:id="rId10"/>
    <p:sldId id="270" r:id="rId11"/>
    <p:sldId id="269" r:id="rId12"/>
    <p:sldId id="264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0" d="100"/>
          <a:sy n="80" d="100"/>
        </p:scale>
        <p:origin x="77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rzlinsky-my.sharepoint.com/personal/petr_gistinger_kr-zlinsky_cz/Documents/Dokumenty/1_KZU/Porady%20a%20semin&#225;&#345;e/Porady%20s%20Ob&#381;&#218;%20a%20ostatn&#237;mi%20K&#381;&#218;/2023/2023_02_16_online_porada/ND_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krzlinsky-my.sharepoint.com/personal/petr_gistinger_kr-zlinsky_cz/Documents/Dokumenty/1_KZU/Porady%20a%20semin&#225;&#345;e/Porady%20s%20Ob&#381;&#218;%20a%20ostatn&#237;mi%20K&#381;&#218;/2023/2023_02_16_online_porada/ND_priprav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34707145316844E-2"/>
          <c:y val="1.3871744292832961E-2"/>
          <c:w val="0.95273834093309517"/>
          <c:h val="0.8994340924775707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48106838861168E-3"/>
                  <c:y val="-4.41683919944789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8CA-4835-863A-F6B248D29E85}"/>
                </c:ext>
              </c:extLst>
            </c:dLbl>
            <c:dLbl>
              <c:idx val="1"/>
              <c:layout>
                <c:manualLayout>
                  <c:x val="-4.3048128083472355E-17"/>
                  <c:y val="-4.6928916494133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8CA-4835-863A-F6B248D29E85}"/>
                </c:ext>
              </c:extLst>
            </c:dLbl>
            <c:dLbl>
              <c:idx val="2"/>
              <c:layout>
                <c:manualLayout>
                  <c:x val="1.174053419430584E-3"/>
                  <c:y val="-4.968944099378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8CA-4835-863A-F6B248D29E85}"/>
                </c:ext>
              </c:extLst>
            </c:dLbl>
            <c:dLbl>
              <c:idx val="3"/>
              <c:layout>
                <c:manualLayout>
                  <c:x val="0"/>
                  <c:y val="-4.4168391994479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8CA-4835-863A-F6B248D29E85}"/>
                </c:ext>
              </c:extLst>
            </c:dLbl>
            <c:dLbl>
              <c:idx val="4"/>
              <c:layout>
                <c:manualLayout>
                  <c:x val="-1.1740534194306701E-3"/>
                  <c:y val="-4.968944099378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8CA-4835-863A-F6B248D29E85}"/>
                </c:ext>
              </c:extLst>
            </c:dLbl>
            <c:dLbl>
              <c:idx val="5"/>
              <c:layout>
                <c:manualLayout>
                  <c:x val="-8.609625616694471E-17"/>
                  <c:y val="-4.9689440993788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8CA-4835-863A-F6B248D29E85}"/>
                </c:ext>
              </c:extLst>
            </c:dLbl>
            <c:dLbl>
              <c:idx val="6"/>
              <c:layout>
                <c:manualLayout>
                  <c:x val="-3.5221602582917524E-3"/>
                  <c:y val="-3.3126293995859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8CA-4835-863A-F6B248D29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[ND_2022.xlsx]List2!$C$3:$I$3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[ND_2022.xlsx]List2!$C$4:$I$4</c:f>
              <c:numCache>
                <c:formatCode>General</c:formatCode>
                <c:ptCount val="7"/>
                <c:pt idx="0">
                  <c:v>102</c:v>
                </c:pt>
                <c:pt idx="1">
                  <c:v>71</c:v>
                </c:pt>
                <c:pt idx="2">
                  <c:v>49</c:v>
                </c:pt>
                <c:pt idx="3">
                  <c:v>43</c:v>
                </c:pt>
                <c:pt idx="4">
                  <c:v>39</c:v>
                </c:pt>
                <c:pt idx="5">
                  <c:v>41</c:v>
                </c:pt>
                <c:pt idx="6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A-4835-863A-F6B248D29E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135112"/>
        <c:axId val="595136096"/>
        <c:axId val="0"/>
      </c:bar3DChart>
      <c:catAx>
        <c:axId val="59513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36096"/>
        <c:crosses val="autoZero"/>
        <c:auto val="1"/>
        <c:lblAlgn val="ctr"/>
        <c:lblOffset val="100"/>
        <c:noMultiLvlLbl val="0"/>
      </c:catAx>
      <c:valAx>
        <c:axId val="59513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35112"/>
        <c:crosses val="autoZero"/>
        <c:crossBetween val="between"/>
      </c:valAx>
      <c:spPr>
        <a:gradFill>
          <a:gsLst>
            <a:gs pos="0">
              <a:schemeClr val="accent1">
                <a:lumMod val="1000"/>
                <a:lumOff val="99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702456302319595E-2"/>
          <c:y val="3.5886818495514144E-2"/>
          <c:w val="0.96025921224333988"/>
          <c:h val="0.84836569341875745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2021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5</c:v>
                </c:pt>
                <c:pt idx="10">
                  <c:v>4</c:v>
                </c:pt>
                <c:pt idx="11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57-4B19-8BC6-961B381E403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2022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List1!$A$2:$A$13</c:f>
              <c:strCache>
                <c:ptCount val="12"/>
                <c:pt idx="0">
                  <c:v>leden</c:v>
                </c:pt>
                <c:pt idx="1">
                  <c:v>únor</c:v>
                </c:pt>
                <c:pt idx="2">
                  <c:v>březen</c:v>
                </c:pt>
                <c:pt idx="3">
                  <c:v>duben</c:v>
                </c:pt>
                <c:pt idx="4">
                  <c:v>květen</c:v>
                </c:pt>
                <c:pt idx="5">
                  <c:v>červen</c:v>
                </c:pt>
                <c:pt idx="6">
                  <c:v>červenec</c:v>
                </c:pt>
                <c:pt idx="7">
                  <c:v>srpen</c:v>
                </c:pt>
                <c:pt idx="8">
                  <c:v>září</c:v>
                </c:pt>
                <c:pt idx="9">
                  <c:v>říjen</c:v>
                </c:pt>
                <c:pt idx="10">
                  <c:v>listopad</c:v>
                </c:pt>
                <c:pt idx="11">
                  <c:v>prosinec</c:v>
                </c:pt>
              </c:strCache>
            </c:strRef>
          </c:cat>
          <c:val>
            <c:numRef>
              <c:f>List1!$C$2:$C$13</c:f>
              <c:numCache>
                <c:formatCode>General</c:formatCode>
                <c:ptCount val="12"/>
                <c:pt idx="0">
                  <c:v>7</c:v>
                </c:pt>
                <c:pt idx="1">
                  <c:v>2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7">
                  <c:v>7</c:v>
                </c:pt>
                <c:pt idx="8">
                  <c:v>11</c:v>
                </c:pt>
                <c:pt idx="9">
                  <c:v>11</c:v>
                </c:pt>
                <c:pt idx="10">
                  <c:v>6</c:v>
                </c:pt>
                <c:pt idx="1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657-4B19-8BC6-961B381E403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50592144"/>
        <c:axId val="450584272"/>
      </c:lineChart>
      <c:catAx>
        <c:axId val="45059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50584272"/>
        <c:crosses val="autoZero"/>
        <c:auto val="1"/>
        <c:lblAlgn val="ctr"/>
        <c:lblOffset val="100"/>
        <c:noMultiLvlLbl val="0"/>
      </c:catAx>
      <c:valAx>
        <c:axId val="4505842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50592144"/>
        <c:crosses val="autoZero"/>
        <c:crossBetween val="between"/>
      </c:valAx>
      <c:spPr>
        <a:gradFill>
          <a:gsLst>
            <a:gs pos="0">
              <a:schemeClr val="accent1">
                <a:lumMod val="1000"/>
                <a:lumOff val="99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623276269266564"/>
          <c:y val="0.94689750737679534"/>
          <c:w val="0.1415123429897413"/>
          <c:h val="5.1850075344355533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79496040328785"/>
          <c:y val="0"/>
          <c:w val="0.79340631261926076"/>
          <c:h val="0.875416146752147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List1!$A$38:$A$50</c:f>
              <c:strCache>
                <c:ptCount val="13"/>
                <c:pt idx="0">
                  <c:v>Zlín</c:v>
                </c:pt>
                <c:pt idx="1">
                  <c:v>Vsetín</c:v>
                </c:pt>
                <c:pt idx="2">
                  <c:v>Vizovice</c:v>
                </c:pt>
                <c:pt idx="3">
                  <c:v>Valašské Meziříčí</c:v>
                </c:pt>
                <c:pt idx="4">
                  <c:v>Valašské Klobouky</c:v>
                </c:pt>
                <c:pt idx="5">
                  <c:v>Uherský Brod</c:v>
                </c:pt>
                <c:pt idx="6">
                  <c:v>Uherské Hradiště</c:v>
                </c:pt>
                <c:pt idx="7">
                  <c:v>Rožnov pod Radhoštěm</c:v>
                </c:pt>
                <c:pt idx="8">
                  <c:v>Otrokovice</c:v>
                </c:pt>
                <c:pt idx="9">
                  <c:v>Luhačovice</c:v>
                </c:pt>
                <c:pt idx="10">
                  <c:v>Kroměříž</c:v>
                </c:pt>
                <c:pt idx="11">
                  <c:v>Holešov</c:v>
                </c:pt>
                <c:pt idx="12">
                  <c:v>Bystřice pod Hostýnem</c:v>
                </c:pt>
              </c:strCache>
            </c:strRef>
          </c:cat>
          <c:val>
            <c:numRef>
              <c:f>List1!$B$38:$B$50</c:f>
              <c:numCache>
                <c:formatCode>General</c:formatCode>
                <c:ptCount val="13"/>
                <c:pt idx="0">
                  <c:v>16</c:v>
                </c:pt>
                <c:pt idx="1">
                  <c:v>3</c:v>
                </c:pt>
                <c:pt idx="2">
                  <c:v>4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8</c:v>
                </c:pt>
                <c:pt idx="7">
                  <c:v>5</c:v>
                </c:pt>
                <c:pt idx="8">
                  <c:v>4</c:v>
                </c:pt>
                <c:pt idx="9">
                  <c:v>4</c:v>
                </c:pt>
                <c:pt idx="10">
                  <c:v>6</c:v>
                </c:pt>
                <c:pt idx="11">
                  <c:v>0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99-4D11-84DC-9D39B0BBA2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78041008"/>
        <c:axId val="778042648"/>
      </c:barChart>
      <c:catAx>
        <c:axId val="778041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8042648"/>
        <c:crosses val="autoZero"/>
        <c:auto val="1"/>
        <c:lblAlgn val="ctr"/>
        <c:lblOffset val="100"/>
        <c:noMultiLvlLbl val="0"/>
      </c:catAx>
      <c:valAx>
        <c:axId val="7780426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8041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0">
          <a:schemeClr val="accent1">
            <a:lumMod val="1000"/>
            <a:lumOff val="99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[ND_2022.xlsx]List4!$B$2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[ND_2022.xlsx]List4!$A$3:$A$15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[ND_2022.xlsx]List4!$B$3:$B$15</c:f>
              <c:numCache>
                <c:formatCode>General</c:formatCode>
                <c:ptCount val="13"/>
                <c:pt idx="0">
                  <c:v>4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6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4A-4052-B486-16C1AFB7B27D}"/>
            </c:ext>
          </c:extLst>
        </c:ser>
        <c:ser>
          <c:idx val="1"/>
          <c:order val="1"/>
          <c:tx>
            <c:strRef>
              <c:f>[ND_2022.xlsx]List4!$C$2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[ND_2022.xlsx]List4!$A$3:$A$15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[ND_2022.xlsx]List4!$C$3:$C$15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7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4A-4052-B486-16C1AFB7B27D}"/>
            </c:ext>
          </c:extLst>
        </c:ser>
        <c:ser>
          <c:idx val="2"/>
          <c:order val="2"/>
          <c:tx>
            <c:strRef>
              <c:f>[ND_2022.xlsx]List4!$D$2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[ND_2022.xlsx]List4!$A$3:$A$15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[ND_2022.xlsx]List4!$D$3:$D$15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B4A-4052-B486-16C1AFB7B27D}"/>
            </c:ext>
          </c:extLst>
        </c:ser>
        <c:ser>
          <c:idx val="3"/>
          <c:order val="3"/>
          <c:tx>
            <c:strRef>
              <c:f>[ND_2022.xlsx]List4!$E$2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[ND_2022.xlsx]List4!$A$3:$A$15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[ND_2022.xlsx]List4!$E$3:$E$15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8</c:v>
                </c:pt>
                <c:pt idx="7">
                  <c:v>2</c:v>
                </c:pt>
                <c:pt idx="8">
                  <c:v>4</c:v>
                </c:pt>
                <c:pt idx="9">
                  <c:v>1</c:v>
                </c:pt>
                <c:pt idx="10">
                  <c:v>4</c:v>
                </c:pt>
                <c:pt idx="11">
                  <c:v>3</c:v>
                </c:pt>
                <c:pt idx="1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B4A-4052-B486-16C1AFB7B2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9752896"/>
        <c:axId val="779753552"/>
        <c:axId val="0"/>
      </c:bar3DChart>
      <c:catAx>
        <c:axId val="77975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9753552"/>
        <c:crosses val="autoZero"/>
        <c:auto val="1"/>
        <c:lblAlgn val="ctr"/>
        <c:lblOffset val="100"/>
        <c:noMultiLvlLbl val="0"/>
      </c:catAx>
      <c:valAx>
        <c:axId val="77975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9752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1000"/>
            <a:lumOff val="99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859386982886284E-2"/>
          <c:y val="8.8696086902180712E-2"/>
          <c:w val="0.84926162966101892"/>
          <c:h val="0.7558942088760644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BB9-4478-A0B6-33CEB2C754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BB9-4478-A0B6-33CEB2C754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BB9-4478-A0B6-33CEB2C754AF}"/>
              </c:ext>
            </c:extLst>
          </c:dPt>
          <c:dLbls>
            <c:dLbl>
              <c:idx val="1"/>
              <c:layout>
                <c:manualLayout>
                  <c:x val="-0.22336912989707816"/>
                  <c:y val="-0.2442129516419143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BB9-4478-A0B6-33CEB2C754AF}"/>
                </c:ext>
              </c:extLst>
            </c:dLbl>
            <c:dLbl>
              <c:idx val="2"/>
              <c:layout>
                <c:manualLayout>
                  <c:x val="0.16167088502647317"/>
                  <c:y val="0.10051787004885258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BB9-4478-A0B6-33CEB2C754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[ND_2022.xlsx]List3!$B$57:$D$57</c:f>
              <c:strCache>
                <c:ptCount val="3"/>
                <c:pt idx="0">
                  <c:v>Zpětvzetí ohlášení</c:v>
                </c:pt>
                <c:pt idx="1">
                  <c:v>Překlep, opomenutí, neobvyklý postup</c:v>
                </c:pt>
                <c:pt idx="2">
                  <c:v>Technické problémy s aplikací</c:v>
                </c:pt>
              </c:strCache>
            </c:strRef>
          </c:cat>
          <c:val>
            <c:numRef>
              <c:f>[ND_2022.xlsx]List3!$B$58:$D$58</c:f>
              <c:numCache>
                <c:formatCode>General</c:formatCode>
                <c:ptCount val="3"/>
                <c:pt idx="0">
                  <c:v>7</c:v>
                </c:pt>
                <c:pt idx="1">
                  <c:v>32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B9-4478-A0B6-33CEB2C75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1000"/>
            <a:lumOff val="99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[ND_2022.xlsx]List3!$B$2</c:f>
              <c:strCache>
                <c:ptCount val="1"/>
                <c:pt idx="0">
                  <c:v>Zpětvzetí ohlášení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[ND_2022.xlsx]List3!$A$3:$A$15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[ND_2022.xlsx]List3!$B$3:$B$15</c:f>
              <c:numCache>
                <c:formatCode>General</c:formatCode>
                <c:ptCount val="13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8">
                  <c:v>1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82-4210-AC8C-3375E9822536}"/>
            </c:ext>
          </c:extLst>
        </c:ser>
        <c:ser>
          <c:idx val="1"/>
          <c:order val="1"/>
          <c:tx>
            <c:strRef>
              <c:f>[ND_2022.xlsx]List3!$C$2</c:f>
              <c:strCache>
                <c:ptCount val="1"/>
                <c:pt idx="0">
                  <c:v>Překlep, opomenutí, neobvyklý postup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[ND_2022.xlsx]List3!$A$3:$A$15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[ND_2022.xlsx]List3!$C$3:$C$15</c:f>
              <c:numCache>
                <c:formatCode>General</c:formatCode>
                <c:ptCount val="13"/>
                <c:pt idx="0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10">
                  <c:v>2</c:v>
                </c:pt>
                <c:pt idx="11">
                  <c:v>3</c:v>
                </c:pt>
                <c:pt idx="12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82-4210-AC8C-3375E9822536}"/>
            </c:ext>
          </c:extLst>
        </c:ser>
        <c:ser>
          <c:idx val="2"/>
          <c:order val="2"/>
          <c:tx>
            <c:strRef>
              <c:f>[ND_2022.xlsx]List3!$D$2</c:f>
              <c:strCache>
                <c:ptCount val="1"/>
                <c:pt idx="0">
                  <c:v>Technické problémy s aplikací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[ND_2022.xlsx]List3!$A$3:$A$15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[ND_2022.xlsx]List3!$D$3:$D$15</c:f>
              <c:numCache>
                <c:formatCode>General</c:formatCode>
                <c:ptCount val="13"/>
                <c:pt idx="0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9">
                  <c:v>1</c:v>
                </c:pt>
                <c:pt idx="10">
                  <c:v>1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82-4210-AC8C-3375E9822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142624"/>
        <c:axId val="595142952"/>
        <c:axId val="0"/>
      </c:bar3DChart>
      <c:catAx>
        <c:axId val="59514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42952"/>
        <c:crosses val="autoZero"/>
        <c:auto val="1"/>
        <c:lblAlgn val="ctr"/>
        <c:lblOffset val="100"/>
        <c:noMultiLvlLbl val="0"/>
      </c:catAx>
      <c:valAx>
        <c:axId val="59514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4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1000"/>
            <a:lumOff val="99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[ND_2022.xlsx]List3!$B$72</c:f>
              <c:strCache>
                <c:ptCount val="1"/>
                <c:pt idx="0">
                  <c:v>Zpětvzetí ohlášení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[ND_2022.xlsx]List3!$A$73:$A$76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[ND_2022.xlsx]List3!$B$73:$B$76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55-4E3F-82CA-306A4057AD22}"/>
            </c:ext>
          </c:extLst>
        </c:ser>
        <c:ser>
          <c:idx val="1"/>
          <c:order val="1"/>
          <c:tx>
            <c:strRef>
              <c:f>[ND_2022.xlsx]List3!$C$72</c:f>
              <c:strCache>
                <c:ptCount val="1"/>
                <c:pt idx="0">
                  <c:v>Překlep, opomenutí, neobvyklý postup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[ND_2022.xlsx]List3!$A$73:$A$76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[ND_2022.xlsx]List3!$C$73:$C$76</c:f>
              <c:numCache>
                <c:formatCode>General</c:formatCode>
                <c:ptCount val="4"/>
                <c:pt idx="0">
                  <c:v>28</c:v>
                </c:pt>
                <c:pt idx="1">
                  <c:v>27</c:v>
                </c:pt>
                <c:pt idx="2">
                  <c:v>30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55-4E3F-82CA-306A4057AD22}"/>
            </c:ext>
          </c:extLst>
        </c:ser>
        <c:ser>
          <c:idx val="2"/>
          <c:order val="2"/>
          <c:tx>
            <c:strRef>
              <c:f>[ND_2022.xlsx]List3!$D$72</c:f>
              <c:strCache>
                <c:ptCount val="1"/>
                <c:pt idx="0">
                  <c:v>Technické problémy s aplikací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2"/>
              <c:layout>
                <c:manualLayout>
                  <c:x val="1.0300782859497397E-2"/>
                  <c:y val="1.1587485515643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C55-4E3F-82CA-306A4057A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[ND_2022.xlsx]List3!$A$73:$A$76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[ND_2022.xlsx]List3!$D$73:$D$76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2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55-4E3F-82CA-306A4057AD22}"/>
            </c:ext>
          </c:extLst>
        </c:ser>
        <c:ser>
          <c:idx val="3"/>
          <c:order val="3"/>
          <c:tx>
            <c:strRef>
              <c:f>[ND_2022.xlsx]List3!$E$72</c:f>
              <c:strCache>
                <c:ptCount val="1"/>
                <c:pt idx="0">
                  <c:v>Nestandardní dotaz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4.1202835655452718E-3"/>
                  <c:y val="-3.587551556055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C55-4E3F-82CA-306A4057AD22}"/>
                </c:ext>
              </c:extLst>
            </c:dLbl>
            <c:dLbl>
              <c:idx val="2"/>
              <c:layout>
                <c:manualLayout>
                  <c:x val="6.180469715698393E-3"/>
                  <c:y val="-3.089996137504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C55-4E3F-82CA-306A4057AD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[ND_2022.xlsx]List3!$A$73:$A$76</c:f>
              <c:numCache>
                <c:formatCode>General</c:formatCode>
                <c:ptCount val="4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</c:numCache>
            </c:numRef>
          </c:cat>
          <c:val>
            <c:numRef>
              <c:f>[ND_2022.xlsx]List3!$E$73:$E$76</c:f>
              <c:numCache>
                <c:formatCode>General</c:formatCode>
                <c:ptCount val="4"/>
                <c:pt idx="1">
                  <c:v>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5-4E3F-82CA-306A4057A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5910968"/>
        <c:axId val="725912608"/>
        <c:axId val="0"/>
      </c:bar3DChart>
      <c:catAx>
        <c:axId val="72591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5912608"/>
        <c:crosses val="autoZero"/>
        <c:auto val="1"/>
        <c:lblAlgn val="ctr"/>
        <c:lblOffset val="100"/>
        <c:noMultiLvlLbl val="0"/>
      </c:catAx>
      <c:valAx>
        <c:axId val="72591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5910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>
      <a:gsLst>
        <a:gs pos="0">
          <a:schemeClr val="accent1">
            <a:lumMod val="1000"/>
            <a:lumOff val="99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938" y="1662146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altLang="cs-CZ" sz="6600" b="1" spc="50" dirty="0" smtClean="0">
                <a:latin typeface="+mj-lt"/>
              </a:rPr>
              <a:t>Nestandardní dotazy v roce 2022</a:t>
            </a:r>
            <a:endParaRPr lang="cs-CZ" sz="66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4328523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16. února </a:t>
            </a:r>
            <a:r>
              <a:rPr lang="cs-CZ" altLang="cs-CZ" dirty="0">
                <a:latin typeface="+mj-lt"/>
              </a:rPr>
              <a:t>2022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/>
              <a:t>Vývoj počtu nestandardních dotazů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143226"/>
              </p:ext>
            </p:extLst>
          </p:nvPr>
        </p:nvGraphicFramePr>
        <p:xfrm>
          <a:off x="422275" y="1679575"/>
          <a:ext cx="108172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Nestandardní </a:t>
            </a:r>
            <a:r>
              <a:rPr lang="cs-CZ" sz="3200" dirty="0"/>
              <a:t>dotazy v jednotlivých měsících</a:t>
            </a:r>
            <a:endParaRPr lang="cs-CZ" sz="32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047571"/>
              </p:ext>
            </p:extLst>
          </p:nvPr>
        </p:nvGraphicFramePr>
        <p:xfrm>
          <a:off x="422275" y="1679575"/>
          <a:ext cx="10902950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Nestandardní dotazy v roce 2022 dle </a:t>
            </a:r>
            <a:r>
              <a:rPr lang="cs-CZ" sz="3200" dirty="0" err="1" smtClean="0"/>
              <a:t>ObŽÚ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674737"/>
              </p:ext>
            </p:extLst>
          </p:nvPr>
        </p:nvGraphicFramePr>
        <p:xfrm>
          <a:off x="422275" y="1679575"/>
          <a:ext cx="107791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36774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Vývoj počtu nestandardních dotazů dle </a:t>
            </a:r>
            <a:r>
              <a:rPr lang="cs-CZ" sz="3200" dirty="0" err="1" smtClean="0"/>
              <a:t>ObŽÚ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763742"/>
              </p:ext>
            </p:extLst>
          </p:nvPr>
        </p:nvGraphicFramePr>
        <p:xfrm>
          <a:off x="422275" y="1679575"/>
          <a:ext cx="108553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02769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Struktura nestandardních dotazů v roce </a:t>
            </a:r>
            <a:r>
              <a:rPr lang="cs-CZ" sz="3200" dirty="0" smtClean="0"/>
              <a:t>2022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400815"/>
              </p:ext>
            </p:extLst>
          </p:nvPr>
        </p:nvGraphicFramePr>
        <p:xfrm>
          <a:off x="422026" y="1679575"/>
          <a:ext cx="108553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605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Struktura nestandardních dotazů dle </a:t>
            </a:r>
            <a:r>
              <a:rPr lang="cs-CZ" sz="3200" dirty="0" err="1" smtClean="0"/>
              <a:t>ObŽÚ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773703"/>
              </p:ext>
            </p:extLst>
          </p:nvPr>
        </p:nvGraphicFramePr>
        <p:xfrm>
          <a:off x="422275" y="1679575"/>
          <a:ext cx="1090295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6940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Vývoj počtu a struktury nestandardních dotazů v letech </a:t>
            </a:r>
            <a:r>
              <a:rPr lang="cs-CZ" sz="3200" dirty="0" smtClean="0"/>
              <a:t>2019 </a:t>
            </a:r>
            <a:r>
              <a:rPr lang="cs-CZ" sz="3200" dirty="0"/>
              <a:t>- </a:t>
            </a:r>
            <a:r>
              <a:rPr lang="cs-CZ" sz="3200" dirty="0" smtClean="0"/>
              <a:t>2022</a:t>
            </a:r>
            <a:endParaRPr lang="cs-CZ" sz="32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990618"/>
              </p:ext>
            </p:extLst>
          </p:nvPr>
        </p:nvGraphicFramePr>
        <p:xfrm>
          <a:off x="422275" y="1679575"/>
          <a:ext cx="10893425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74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299" y="406400"/>
            <a:ext cx="11268075" cy="3022600"/>
          </a:xfrm>
        </p:spPr>
        <p:txBody>
          <a:bodyPr/>
          <a:lstStyle/>
          <a:p>
            <a:pPr algn="ctr"/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/>
              <a:t/>
            </a:r>
            <a:br>
              <a:rPr lang="cs-CZ" sz="5400" dirty="0"/>
            </a:b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Děkuji za </a:t>
            </a:r>
            <a:r>
              <a:rPr lang="cs-CZ" sz="5400" dirty="0"/>
              <a:t>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0BF4729-DB95-4369-BB7D-5F3BCE736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8CF2D0-AF2E-4B28-9014-882187DE56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F153ED-CF13-4D01-8149-43204BF3D3E4}">
  <ds:schemaRefs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9488e27-62b4-47cf-9353-e24b519013c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2621</TotalTime>
  <Words>95</Words>
  <Application>Microsoft Office PowerPoint</Application>
  <PresentationFormat>Širokoúhlá obrazovka</PresentationFormat>
  <Paragraphs>32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Degular</vt:lpstr>
      <vt:lpstr>Wingdings</vt:lpstr>
      <vt:lpstr>Motiv Office</vt:lpstr>
      <vt:lpstr>Nestandardní dotazy v roce 2022</vt:lpstr>
      <vt:lpstr>Vývoj počtu nestandardních dotazů </vt:lpstr>
      <vt:lpstr>Nestandardní dotazy v jednotlivých měsících</vt:lpstr>
      <vt:lpstr>Nestandardní dotazy v roce 2022 dle ObŽÚ</vt:lpstr>
      <vt:lpstr>Vývoj počtu nestandardních dotazů dle ObŽÚ</vt:lpstr>
      <vt:lpstr>Struktura nestandardních dotazů v roce 2022</vt:lpstr>
      <vt:lpstr>Struktura nestandardních dotazů dle ObŽÚ</vt:lpstr>
      <vt:lpstr>Vývoj počtu a struktury nestandardních dotazů v letech 2019 - 2022</vt:lpstr>
      <vt:lpstr>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19</cp:revision>
  <dcterms:created xsi:type="dcterms:W3CDTF">2021-08-21T22:30:26Z</dcterms:created>
  <dcterms:modified xsi:type="dcterms:W3CDTF">2023-02-13T23:41:11Z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