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56" r:id="rId5"/>
    <p:sldId id="259" r:id="rId6"/>
    <p:sldId id="278" r:id="rId7"/>
    <p:sldId id="281" r:id="rId8"/>
    <p:sldId id="279" r:id="rId9"/>
    <p:sldId id="266" r:id="rId10"/>
    <p:sldId id="268" r:id="rId11"/>
    <p:sldId id="267" r:id="rId12"/>
    <p:sldId id="276" r:id="rId13"/>
    <p:sldId id="269" r:id="rId14"/>
    <p:sldId id="264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426CE-D715-4B44-9675-11FB09EDE882}" v="6" dt="2022-03-15T08:39:37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 varScale="1">
        <p:scale>
          <a:sx n="88" d="100"/>
          <a:sy n="88" d="100"/>
        </p:scale>
        <p:origin x="60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14.02.2023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14.02.2023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14.02.2023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14.02.2023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14.02.2023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14.02.2023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14.02.2023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14.02.2023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14.02.2023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14.02.2023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728"/>
            <a:ext cx="10681878" cy="3027135"/>
          </a:xfrm>
        </p:spPr>
        <p:txBody>
          <a:bodyPr anchor="t">
            <a:normAutofit/>
          </a:bodyPr>
          <a:lstStyle/>
          <a:p>
            <a:pPr algn="ctr">
              <a:lnSpc>
                <a:spcPct val="70000"/>
              </a:lnSpc>
            </a:pPr>
            <a:r>
              <a:rPr lang="cs-CZ" altLang="cs-CZ" sz="6000" b="1" spc="50" dirty="0" smtClean="0">
                <a:latin typeface="+mj-lt"/>
              </a:rPr>
              <a:t/>
            </a:r>
            <a:br>
              <a:rPr lang="cs-CZ" altLang="cs-CZ" sz="6000" b="1" spc="50" dirty="0" smtClean="0">
                <a:latin typeface="+mj-lt"/>
              </a:rPr>
            </a:br>
            <a:r>
              <a:rPr lang="cs-CZ" altLang="cs-CZ" sz="6000" dirty="0">
                <a:latin typeface="+mj-lt"/>
              </a:rPr>
              <a:t/>
            </a:r>
            <a:br>
              <a:rPr lang="cs-CZ" altLang="cs-CZ" sz="6000" dirty="0">
                <a:latin typeface="+mj-lt"/>
              </a:rPr>
            </a:br>
            <a:r>
              <a:rPr lang="cs-CZ" altLang="cs-CZ" sz="6000" b="1" spc="50" dirty="0" smtClean="0">
                <a:latin typeface="+mj-lt"/>
              </a:rPr>
              <a:t>Zobecnění dotazů na úseku registračních činností</a:t>
            </a:r>
            <a:endParaRPr lang="cs-CZ" sz="60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860" y="5259754"/>
            <a:ext cx="9144000" cy="1243998"/>
          </a:xfrm>
        </p:spPr>
        <p:txBody>
          <a:bodyPr anchor="t"/>
          <a:lstStyle/>
          <a:p>
            <a:pPr algn="l"/>
            <a:r>
              <a:rPr lang="cs-CZ" altLang="cs-CZ" dirty="0" smtClean="0">
                <a:latin typeface="+mj-lt"/>
              </a:rPr>
              <a:t>Zlín, 16. února 2023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marL="540000" lvl="1" indent="-360000">
              <a:buFont typeface="Wingdings" panose="05000000000000000000" pitchFamily="2" charset="2"/>
              <a:buChar char="v"/>
            </a:pPr>
            <a:endParaRPr lang="cs-CZ" b="1" dirty="0" smtClean="0"/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r>
              <a:rPr lang="cs-CZ" dirty="0" smtClean="0"/>
              <a:t>diplom, České vysoké učení technické v Praze, Fakulta elektrotechnická, studijní program „</a:t>
            </a:r>
            <a:r>
              <a:rPr lang="cs-CZ" b="1" dirty="0" smtClean="0"/>
              <a:t>Inteligentní budovy</a:t>
            </a:r>
            <a:r>
              <a:rPr lang="cs-CZ" dirty="0" smtClean="0"/>
              <a:t>“ </a:t>
            </a:r>
            <a:endParaRPr lang="cs-CZ" dirty="0" smtClean="0"/>
          </a:p>
          <a:p>
            <a:pPr marL="180000" lvl="1" indent="0" algn="just">
              <a:buNone/>
            </a:pPr>
            <a:endParaRPr lang="cs-CZ" dirty="0" smtClean="0"/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r>
              <a:rPr lang="cs-CZ" dirty="0"/>
              <a:t>multioborové studium, jehož povinné předměty </a:t>
            </a:r>
            <a:r>
              <a:rPr lang="cs-CZ" dirty="0" smtClean="0"/>
              <a:t>absolventi </a:t>
            </a:r>
            <a:r>
              <a:rPr lang="cs-CZ" dirty="0"/>
              <a:t>z 1/3 absolvují na každé ze zúčastněných fakult - stavební, strojní a </a:t>
            </a:r>
            <a:r>
              <a:rPr lang="cs-CZ" dirty="0" smtClean="0"/>
              <a:t>elektrotechnické</a:t>
            </a:r>
            <a:endParaRPr lang="cs-CZ" dirty="0" smtClean="0"/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endParaRPr lang="cs-CZ" dirty="0"/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r>
              <a:rPr lang="cs-CZ" dirty="0"/>
              <a:t>doklad o absolvování vysokoškolské vzdělání v magisterském studijním programu zaměřeném na stavebnictví ve smyslu písm. b) sloupce 2 přílohy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</a:t>
            </a:r>
            <a:r>
              <a:rPr lang="cs-CZ" dirty="0"/>
              <a:t>. 2 k ŽZ 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271450"/>
            <a:ext cx="11264900" cy="931325"/>
          </a:xfrm>
        </p:spPr>
        <p:txBody>
          <a:bodyPr>
            <a:noAutofit/>
          </a:bodyPr>
          <a:lstStyle/>
          <a:p>
            <a:pPr algn="ctr"/>
            <a:r>
              <a:rPr lang="cs-CZ" sz="3600" dirty="0"/>
              <a:t>Provádění staveb, jejich změn a odstraňování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8250822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11209020" cy="3022600"/>
          </a:xfrm>
        </p:spPr>
        <p:txBody>
          <a:bodyPr/>
          <a:lstStyle/>
          <a:p>
            <a:pPr algn="ctr"/>
            <a:r>
              <a:rPr lang="cs-CZ" sz="6000" dirty="0" smtClean="0"/>
              <a:t/>
            </a:r>
            <a:br>
              <a:rPr lang="cs-CZ" sz="6000" dirty="0" smtClean="0"/>
            </a:br>
            <a:r>
              <a:rPr lang="cs-CZ" sz="6000" dirty="0"/>
              <a:t/>
            </a:r>
            <a:br>
              <a:rPr lang="cs-CZ" sz="6000" dirty="0"/>
            </a:br>
            <a:r>
              <a:rPr lang="cs-CZ" sz="6000" dirty="0" smtClean="0"/>
              <a:t/>
            </a:r>
            <a:br>
              <a:rPr lang="cs-CZ" sz="6000" dirty="0" smtClean="0"/>
            </a:br>
            <a:r>
              <a:rPr lang="cs-CZ" sz="6000" dirty="0" smtClean="0"/>
              <a:t>Děkuji za </a:t>
            </a:r>
            <a:r>
              <a:rPr lang="cs-CZ" sz="6000" dirty="0"/>
              <a:t>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</a:t>
            </a:r>
            <a:r>
              <a:rPr lang="cs-CZ" dirty="0" smtClean="0"/>
              <a:t>761 </a:t>
            </a:r>
            <a:r>
              <a:rPr lang="cs-CZ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Autofit/>
          </a:bodyPr>
          <a:lstStyle/>
          <a:p>
            <a:pPr marL="540000" lvl="1" indent="-360000" algn="just">
              <a:buFont typeface="Wingdings" panose="05000000000000000000" pitchFamily="2" charset="2"/>
              <a:buChar char="v"/>
            </a:pPr>
            <a:endParaRPr lang="cs-CZ" sz="2600" dirty="0" smtClean="0"/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r>
              <a:rPr lang="cs-CZ" sz="2600" dirty="0" smtClean="0"/>
              <a:t>diplom, Mendelova zemědělská a lesnická univerzita v Brně, studijní obor „</a:t>
            </a:r>
            <a:r>
              <a:rPr lang="cs-CZ" sz="2600" b="1" dirty="0" smtClean="0"/>
              <a:t>Dřevařství</a:t>
            </a:r>
            <a:r>
              <a:rPr lang="cs-CZ" sz="2600" dirty="0" smtClean="0"/>
              <a:t>“</a:t>
            </a:r>
            <a:endParaRPr lang="cs-CZ" sz="2600" b="1" dirty="0" smtClean="0"/>
          </a:p>
          <a:p>
            <a:pPr marL="180000" lvl="1" indent="0" algn="just">
              <a:buNone/>
            </a:pPr>
            <a:endParaRPr lang="cs-CZ" sz="2600" dirty="0" smtClean="0"/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r>
              <a:rPr lang="cs-CZ" sz="2600" dirty="0" smtClean="0"/>
              <a:t>vyučovací předměty z oblasti obrábění dřeva, téma bakalářské práce „Uplatnění povlakových nástrojů při vysokorychlostním frézování dřeva“ </a:t>
            </a:r>
            <a:endParaRPr lang="cs-CZ" sz="2600" b="1" dirty="0" smtClean="0"/>
          </a:p>
          <a:p>
            <a:pPr marL="540000" lvl="1" indent="-360000">
              <a:buFont typeface="Wingdings" panose="05000000000000000000" pitchFamily="2" charset="2"/>
              <a:buChar char="v"/>
            </a:pPr>
            <a:endParaRPr lang="cs-CZ" sz="2600" dirty="0" smtClean="0"/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r>
              <a:rPr lang="cs-CZ" sz="2600" dirty="0"/>
              <a:t>metodická informace MPO č. 5/2008 všechny „dřevařské“ obory uvádí jako příbuzné =&gt; vzdělání v </a:t>
            </a:r>
            <a:r>
              <a:rPr lang="cs-CZ" sz="2600" b="1" dirty="0"/>
              <a:t>příbuzném</a:t>
            </a:r>
            <a:r>
              <a:rPr lang="cs-CZ" sz="2600" dirty="0"/>
              <a:t> oboru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170013"/>
            <a:ext cx="11264900" cy="1197665"/>
          </a:xfrm>
        </p:spPr>
        <p:txBody>
          <a:bodyPr>
            <a:normAutofit/>
          </a:bodyPr>
          <a:lstStyle/>
          <a:p>
            <a:pPr algn="ctr"/>
            <a:r>
              <a:rPr lang="cs-CZ" sz="3600" dirty="0" err="1" smtClean="0"/>
              <a:t>Obráběčství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</a:t>
            </a:r>
            <a:r>
              <a:rPr lang="cs-CZ" sz="2600" dirty="0" smtClean="0"/>
              <a:t>výuční list, Střední odborné učiliště zemědělské v Uherském Brodě, učební obor „45-76-2 </a:t>
            </a:r>
            <a:r>
              <a:rPr lang="cs-CZ" sz="2600" b="1" dirty="0" smtClean="0"/>
              <a:t>Mechanizátor rostlinné výroby</a:t>
            </a:r>
            <a:r>
              <a:rPr lang="cs-CZ" sz="2600" dirty="0" smtClean="0"/>
              <a:t>“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600" dirty="0" smtClean="0"/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 smtClean="0"/>
              <a:t> vzhledem k zaměření oboru a s přihlédnutím k metodické informaci MPO č. </a:t>
            </a:r>
            <a:r>
              <a:rPr lang="cs-CZ" sz="2600" dirty="0"/>
              <a:t>5/2008 </a:t>
            </a:r>
            <a:r>
              <a:rPr lang="cs-CZ" sz="2600" dirty="0" smtClean="0"/>
              <a:t>=&gt; doklad o vzdělání v </a:t>
            </a:r>
            <a:r>
              <a:rPr lang="cs-CZ" sz="2600" b="1" dirty="0" smtClean="0"/>
              <a:t>příbuzném</a:t>
            </a:r>
            <a:r>
              <a:rPr lang="cs-CZ" sz="2600" dirty="0" smtClean="0"/>
              <a:t> oboru 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2600" dirty="0" smtClean="0"/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 smtClean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Opravy silničních </a:t>
            </a:r>
            <a:r>
              <a:rPr lang="cs-CZ" sz="3600" dirty="0" smtClean="0"/>
              <a:t>vozidel I</a:t>
            </a:r>
            <a:endParaRPr lang="cs-CZ" sz="3600" dirty="0"/>
          </a:p>
        </p:txBody>
      </p:sp>
      <p:pic>
        <p:nvPicPr>
          <p:cNvPr id="1032" name="Picture 8" descr="AutoCentrum Wirth - Upozorňujeme pracující motoristy, že náš autoservis je  v provozu. Přezouváme, opravujeme, distribuce náhradních dílů od dodavatelů  není nijak omezena. https://autocentrumwirth.cz/autoservis-tabor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57" y="3866606"/>
            <a:ext cx="3863458" cy="2347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95525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sz="2400" dirty="0" smtClean="0"/>
              <a:t> výuční </a:t>
            </a:r>
            <a:r>
              <a:rPr lang="cs-CZ" sz="2400" dirty="0"/>
              <a:t>list, Střední </a:t>
            </a:r>
            <a:r>
              <a:rPr lang="cs-CZ" sz="2400" dirty="0" smtClean="0"/>
              <a:t>průmyslová škola Otrokovice, </a:t>
            </a:r>
            <a:r>
              <a:rPr lang="cs-CZ" sz="2400" dirty="0"/>
              <a:t>učební obor </a:t>
            </a:r>
            <a:r>
              <a:rPr lang="cs-CZ" sz="2400" dirty="0" smtClean="0"/>
              <a:t>„</a:t>
            </a:r>
            <a:r>
              <a:rPr lang="cs-CZ" sz="2400" dirty="0"/>
              <a:t>26-57-H/01 </a:t>
            </a:r>
            <a:r>
              <a:rPr lang="cs-CZ" sz="2400" b="1" dirty="0" smtClean="0"/>
              <a:t>Autoelektrikář</a:t>
            </a:r>
            <a:r>
              <a:rPr lang="cs-CZ" sz="2400" dirty="0" smtClean="0"/>
              <a:t>“</a:t>
            </a:r>
            <a:endParaRPr lang="cs-CZ" sz="2400" dirty="0"/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sz="2400" dirty="0" smtClean="0"/>
              <a:t> metodická informace </a:t>
            </a:r>
            <a:r>
              <a:rPr lang="cs-CZ" sz="2400" dirty="0"/>
              <a:t>MPO č. 5/2008 </a:t>
            </a:r>
            <a:r>
              <a:rPr lang="cs-CZ" sz="2400" dirty="0" smtClean="0"/>
              <a:t>neuvádí tento typ oborů ani jako </a:t>
            </a:r>
            <a:r>
              <a:rPr lang="cs-CZ" sz="2400" dirty="0"/>
              <a:t>vzdělání v příbuzném </a:t>
            </a:r>
            <a:r>
              <a:rPr lang="cs-CZ" sz="2400" dirty="0" smtClean="0"/>
              <a:t>oboru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sz="2400" dirty="0"/>
              <a:t> </a:t>
            </a:r>
            <a:r>
              <a:rPr lang="cs-CZ" sz="2400" b="1" dirty="0" smtClean="0"/>
              <a:t>nelze</a:t>
            </a:r>
            <a:r>
              <a:rPr lang="cs-CZ" sz="2400" dirty="0" smtClean="0"/>
              <a:t> 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400" dirty="0" smtClean="0"/>
              <a:t> </a:t>
            </a:r>
            <a:r>
              <a:rPr lang="cs-CZ" sz="2400" dirty="0" err="1" smtClean="0"/>
              <a:t>autoelektriku</a:t>
            </a:r>
            <a:r>
              <a:rPr lang="cs-CZ" sz="2400" dirty="0" smtClean="0"/>
              <a:t> je možné provozovat v rámci živnosti „</a:t>
            </a:r>
            <a:r>
              <a:rPr lang="cs-CZ" sz="2400" dirty="0"/>
              <a:t>Výroba, instalace, opravy elektrických strojů a přístrojů, elektronických a telekomunikačních </a:t>
            </a:r>
            <a:r>
              <a:rPr lang="cs-CZ" sz="2400" dirty="0" smtClean="0"/>
              <a:t>zařízení“ nebo v rámci živnosti volné, </a:t>
            </a:r>
            <a:r>
              <a:rPr lang="cs-CZ" sz="2400" dirty="0"/>
              <a:t>obor činnosti č. 29</a:t>
            </a:r>
            <a:r>
              <a:rPr lang="cs-CZ" sz="2400" dirty="0" smtClean="0"/>
              <a:t> </a:t>
            </a:r>
            <a:endParaRPr lang="cs-CZ" sz="2400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Opravy silničních </a:t>
            </a:r>
            <a:r>
              <a:rPr lang="cs-CZ" sz="3600" dirty="0" smtClean="0"/>
              <a:t>vozidel II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565297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603" y="1613921"/>
            <a:ext cx="11264900" cy="4600272"/>
          </a:xfrm>
        </p:spPr>
        <p:txBody>
          <a:bodyPr>
            <a:normAutofit/>
          </a:bodyPr>
          <a:lstStyle/>
          <a:p>
            <a:pPr marL="540000" lvl="1" indent="-360000" algn="just">
              <a:buFont typeface="Wingdings" panose="05000000000000000000" pitchFamily="2" charset="2"/>
              <a:buChar char="v"/>
            </a:pPr>
            <a:endParaRPr lang="cs-CZ" sz="2600" dirty="0" smtClean="0"/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r>
              <a:rPr lang="cs-CZ" dirty="0" smtClean="0"/>
              <a:t>diplom, Univerzita Tomáše Bati ve Zlíně, studijní obor „</a:t>
            </a:r>
            <a:r>
              <a:rPr lang="cs-CZ" b="1" dirty="0" smtClean="0"/>
              <a:t>Chemie a technologie potravin</a:t>
            </a:r>
            <a:r>
              <a:rPr lang="cs-CZ" dirty="0" smtClean="0"/>
              <a:t>“</a:t>
            </a:r>
            <a:endParaRPr lang="cs-CZ" dirty="0"/>
          </a:p>
          <a:p>
            <a:pPr marL="457200" lvl="1" indent="0" algn="just">
              <a:buNone/>
            </a:pPr>
            <a:endParaRPr lang="cs-CZ" dirty="0" smtClean="0"/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r>
              <a:rPr lang="cs-CZ" dirty="0" smtClean="0"/>
              <a:t>doklad prokazující vzdělání v příbuzném oboru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Mlékárenství, Řeznictví a uzenářství</a:t>
            </a:r>
            <a:endParaRPr lang="cs-CZ" sz="3600" dirty="0"/>
          </a:p>
        </p:txBody>
      </p:sp>
      <p:pic>
        <p:nvPicPr>
          <p:cNvPr id="2050" name="Picture 2" descr="Smoked sausage, Meat product cartoon vector illustration. Drawing of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103" y="4185389"/>
            <a:ext cx="2344011" cy="2344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Autiste.cz - Studijní a herní we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6" name="Picture 8" descr="http://program.autiste.cz/images/aplikace/nakupovani/obchody/potraviny/350x350/mlek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389" y="3866467"/>
            <a:ext cx="2479130" cy="2479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32458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899" cy="4600272"/>
          </a:xfrm>
        </p:spPr>
        <p:txBody>
          <a:bodyPr>
            <a:normAutofit fontScale="92500" lnSpcReduction="20000"/>
          </a:bodyPr>
          <a:lstStyle/>
          <a:p>
            <a:pPr marL="540000" lvl="1" indent="-360000" algn="just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sz="2600" dirty="0" smtClean="0"/>
              <a:t>bilaterální </a:t>
            </a:r>
            <a:r>
              <a:rPr lang="cs-CZ" sz="2600" dirty="0"/>
              <a:t>smlouvy uzavřené se Slovenskou republikou se vztahují na uznávání akademického vzdělávání a nemělo by se k nim dle vyjádření zástupců MŠMT přihlížet při posuzování odborné kvalifikace pro účely přístupu k regulovaným živnostem </a:t>
            </a:r>
            <a:endParaRPr lang="cs-CZ" sz="2600" dirty="0"/>
          </a:p>
          <a:p>
            <a:pPr marL="540000" lvl="1" indent="-360000" algn="just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sz="2600" dirty="0" smtClean="0"/>
              <a:t>žadatele </a:t>
            </a:r>
            <a:r>
              <a:rPr lang="cs-CZ" sz="2600" dirty="0"/>
              <a:t>o </a:t>
            </a:r>
            <a:r>
              <a:rPr lang="cs-CZ" sz="2600" dirty="0" smtClean="0"/>
              <a:t>ŽO, </a:t>
            </a:r>
            <a:r>
              <a:rPr lang="cs-CZ" sz="2600" dirty="0"/>
              <a:t>kteří jsou občany </a:t>
            </a:r>
            <a:r>
              <a:rPr lang="cs-CZ" sz="2600" dirty="0" smtClean="0"/>
              <a:t>EU (včetně SR), doporučuje MPO odkazovat </a:t>
            </a:r>
            <a:r>
              <a:rPr lang="cs-CZ" sz="2600" dirty="0"/>
              <a:t>na postup uznávání odborné kvalifikace podle zákona o uznávání odborné </a:t>
            </a:r>
            <a:r>
              <a:rPr lang="cs-CZ" sz="2600" dirty="0" smtClean="0"/>
              <a:t>kvalifikace; uznávacím </a:t>
            </a:r>
            <a:r>
              <a:rPr lang="cs-CZ" sz="2600" dirty="0"/>
              <a:t>orgánem pro regulované činnosti, které jsou živnostmi, je </a:t>
            </a:r>
            <a:r>
              <a:rPr lang="cs-CZ" sz="2600" dirty="0" smtClean="0"/>
              <a:t>MPO</a:t>
            </a:r>
            <a:endParaRPr lang="cs-CZ" sz="2600" dirty="0" smtClean="0"/>
          </a:p>
          <a:p>
            <a:pPr marL="540000" lvl="1" indent="-360000" algn="just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sz="2600" dirty="0" smtClean="0"/>
              <a:t>pokud </a:t>
            </a:r>
            <a:r>
              <a:rPr lang="cs-CZ" sz="2600" dirty="0"/>
              <a:t>však občan EU předloží doklad opatřený nostrifikační doložkou, popř. osvědčení o uznání vysokoškolského vzdělání (např. pokud jej získal pro účely přístupu k dalšímu vzdělávání), není již nutné ani žádoucí, aby tato osoba podstupovala zároveň i uznání odborné kvalifikace podle </a:t>
            </a:r>
            <a:r>
              <a:rPr lang="cs-CZ" sz="2600" dirty="0" smtClean="0"/>
              <a:t>zákona </a:t>
            </a:r>
            <a:br>
              <a:rPr lang="cs-CZ" sz="2600" dirty="0" smtClean="0"/>
            </a:br>
            <a:r>
              <a:rPr lang="cs-CZ" sz="2600" dirty="0" smtClean="0"/>
              <a:t>o uznávání </a:t>
            </a:r>
            <a:r>
              <a:rPr lang="cs-CZ" sz="2600" dirty="0"/>
              <a:t>odborné kvalifikace </a:t>
            </a:r>
            <a:endParaRPr lang="cs-CZ" sz="2600" dirty="0"/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r>
              <a:rPr lang="cs-CZ" sz="2600" b="1" u="sng" dirty="0" err="1" smtClean="0"/>
              <a:t>ObŽÚ</a:t>
            </a:r>
            <a:r>
              <a:rPr lang="cs-CZ" sz="2600" b="1" u="sng" dirty="0" smtClean="0"/>
              <a:t> uznávají pouze doklady vydané na Slovensku před 1.1.1993</a:t>
            </a:r>
            <a:endParaRPr lang="cs-CZ" sz="2600" b="1" u="sng" dirty="0" smtClean="0"/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endParaRPr lang="cs-CZ" dirty="0" smtClean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Občané EU (včetně SR) – uznávání dokladů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38772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2"/>
            <a:ext cx="11363574" cy="4797647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2400" dirty="0"/>
              <a:t> </a:t>
            </a:r>
            <a:r>
              <a:rPr lang="cs-CZ" sz="2400" b="1" dirty="0" smtClean="0"/>
              <a:t>výpis </a:t>
            </a:r>
            <a:r>
              <a:rPr lang="cs-CZ" sz="2400" b="1" dirty="0"/>
              <a:t>poskytovaný státním archivem </a:t>
            </a:r>
            <a:r>
              <a:rPr lang="cs-CZ" sz="2400" dirty="0"/>
              <a:t>z protokolu o závěrečných učňovských zkouškách </a:t>
            </a:r>
            <a:r>
              <a:rPr lang="cs-CZ" sz="2400" b="1" dirty="0"/>
              <a:t>není dokladem o řádném ukončení středního vzdělání s výučním listem v příslušném oboru </a:t>
            </a:r>
            <a:r>
              <a:rPr lang="cs-CZ" sz="2400" b="1" dirty="0" smtClean="0"/>
              <a:t>vzdělání (</a:t>
            </a:r>
            <a:r>
              <a:rPr lang="cs-CZ" sz="2400" dirty="0" smtClean="0"/>
              <a:t>MŠMT, č.j. MSMT-33193/2022-2, 14.12.2022)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2400" dirty="0" smtClean="0"/>
              <a:t> tento </a:t>
            </a:r>
            <a:r>
              <a:rPr lang="cs-CZ" sz="2400" dirty="0"/>
              <a:t>doklad vydává pouze </a:t>
            </a:r>
            <a:r>
              <a:rPr lang="cs-CZ" sz="2400" dirty="0" smtClean="0"/>
              <a:t>škola </a:t>
            </a:r>
            <a:r>
              <a:rPr lang="cs-CZ" sz="2400" dirty="0"/>
              <a:t>za podmínek stanovených § 72 odst. 2 zákona č. 561/2004 Sb., </a:t>
            </a:r>
            <a:r>
              <a:rPr lang="cs-CZ" sz="2400" dirty="0" smtClean="0"/>
              <a:t>školský zákon, a </a:t>
            </a:r>
            <a:r>
              <a:rPr lang="cs-CZ" sz="2400" dirty="0"/>
              <a:t>§ 4 </a:t>
            </a:r>
            <a:r>
              <a:rPr lang="cs-CZ" sz="2400" dirty="0" smtClean="0"/>
              <a:t>vyhlášky č</a:t>
            </a:r>
            <a:r>
              <a:rPr lang="cs-CZ" sz="2400" dirty="0"/>
              <a:t>. 3/2015 Sb</a:t>
            </a:r>
            <a:r>
              <a:rPr lang="cs-CZ" sz="2400" dirty="0" smtClean="0"/>
              <a:t>., o </a:t>
            </a:r>
            <a:r>
              <a:rPr lang="cs-CZ" sz="2400" dirty="0"/>
              <a:t>některých dokladech o vzdělání </a:t>
            </a:r>
            <a:r>
              <a:rPr lang="cs-CZ" sz="2400" dirty="0" smtClean="0"/>
              <a:t>– </a:t>
            </a:r>
            <a:r>
              <a:rPr lang="cs-CZ" sz="2400" b="1" dirty="0" smtClean="0"/>
              <a:t>stejnopis (pokud škola, </a:t>
            </a:r>
            <a:r>
              <a:rPr lang="cs-CZ" sz="2400" b="1" dirty="0"/>
              <a:t>která vydala prvopis, již neexistuje, vydá stejnopis </a:t>
            </a:r>
            <a:r>
              <a:rPr lang="cs-CZ" sz="2400" b="1" dirty="0" smtClean="0"/>
              <a:t>škola</a:t>
            </a:r>
            <a:r>
              <a:rPr lang="cs-CZ" sz="2400" b="1" dirty="0"/>
              <a:t>, která ukládá její </a:t>
            </a:r>
            <a:r>
              <a:rPr lang="cs-CZ" sz="2400" b="1" dirty="0" smtClean="0"/>
              <a:t>dokumentaci) </a:t>
            </a:r>
            <a:endParaRPr lang="cs-CZ" sz="2400" b="1" dirty="0" smtClean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217691"/>
            <a:ext cx="11264900" cy="931325"/>
          </a:xfrm>
        </p:spPr>
        <p:txBody>
          <a:bodyPr>
            <a:noAutofit/>
          </a:bodyPr>
          <a:lstStyle/>
          <a:p>
            <a:pPr algn="ctr"/>
            <a:r>
              <a:rPr lang="cs-CZ" sz="3600" b="0" dirty="0" smtClean="0"/>
              <a:t>Výpis </a:t>
            </a:r>
            <a:r>
              <a:rPr lang="cs-CZ" sz="3600" b="0" dirty="0"/>
              <a:t>z protokolu o závěrečných učňovských zkouškách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8000246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marL="540000" lvl="1" indent="-360000">
              <a:buFont typeface="Wingdings" panose="05000000000000000000" pitchFamily="2" charset="2"/>
              <a:buChar char="v"/>
            </a:pPr>
            <a:endParaRPr lang="cs-CZ" dirty="0" smtClean="0"/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r>
              <a:rPr lang="cs-CZ" dirty="0" smtClean="0"/>
              <a:t>vzdělání v příbuzném oboru, jako doklad o </a:t>
            </a:r>
            <a:r>
              <a:rPr lang="cs-CZ" dirty="0" smtClean="0"/>
              <a:t>praxi </a:t>
            </a:r>
            <a:r>
              <a:rPr lang="cs-CZ" dirty="0"/>
              <a:t>předložil </a:t>
            </a:r>
            <a:r>
              <a:rPr lang="cs-CZ" dirty="0" smtClean="0"/>
              <a:t>podnikatel </a:t>
            </a:r>
            <a:br>
              <a:rPr lang="cs-CZ" dirty="0" smtClean="0"/>
            </a:br>
            <a:r>
              <a:rPr lang="cs-CZ" b="1" dirty="0" smtClean="0"/>
              <a:t>daňové </a:t>
            </a:r>
            <a:r>
              <a:rPr lang="cs-CZ" b="1" dirty="0"/>
              <a:t>přiznání na opravy silničních vozidel</a:t>
            </a:r>
            <a:endParaRPr lang="cs-CZ" b="1" dirty="0" smtClean="0"/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endParaRPr lang="cs-CZ" dirty="0" smtClean="0"/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r>
              <a:rPr lang="cs-CZ" dirty="0" smtClean="0"/>
              <a:t>podnikatel tvrdil, že jeho </a:t>
            </a:r>
            <a:r>
              <a:rPr lang="cs-CZ" dirty="0"/>
              <a:t>hlavní </a:t>
            </a:r>
            <a:r>
              <a:rPr lang="cs-CZ" dirty="0" smtClean="0"/>
              <a:t>činností byly opravy </a:t>
            </a:r>
            <a:r>
              <a:rPr lang="cs-CZ" dirty="0"/>
              <a:t>auto-elektriky</a:t>
            </a:r>
            <a:endParaRPr lang="cs-CZ" dirty="0" smtClean="0"/>
          </a:p>
          <a:p>
            <a:pPr marL="540000" lvl="1" indent="-360000">
              <a:buFont typeface="Wingdings" panose="05000000000000000000" pitchFamily="2" charset="2"/>
              <a:buChar char="v"/>
            </a:pPr>
            <a:endParaRPr lang="cs-CZ" dirty="0" smtClean="0"/>
          </a:p>
          <a:p>
            <a:pPr marL="540000" lvl="1" indent="-360000">
              <a:buFont typeface="Wingdings" panose="05000000000000000000" pitchFamily="2" charset="2"/>
              <a:buChar char="v"/>
            </a:pPr>
            <a:r>
              <a:rPr lang="cs-CZ" dirty="0" smtClean="0"/>
              <a:t>z daňového přiznání ovšem nelze tuto skutečnost dovodit =&gt; </a:t>
            </a:r>
            <a:r>
              <a:rPr lang="cs-CZ" b="1" dirty="0" smtClean="0"/>
              <a:t>nelze</a:t>
            </a:r>
            <a:endParaRPr lang="cs-CZ" b="1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noFill/>
        </p:spPr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293122"/>
            <a:ext cx="11264900" cy="931325"/>
          </a:xfrm>
        </p:spPr>
        <p:txBody>
          <a:bodyPr>
            <a:noAutofit/>
          </a:bodyPr>
          <a:lstStyle/>
          <a:p>
            <a:pPr algn="ctr"/>
            <a:r>
              <a:rPr lang="cs-CZ" sz="3600" dirty="0"/>
              <a:t>Montáž, opravy, revize a zkoušky elektrických zařízení</a:t>
            </a:r>
            <a:endParaRPr lang="cs-CZ" sz="3600" dirty="0"/>
          </a:p>
        </p:txBody>
      </p:sp>
      <p:pic>
        <p:nvPicPr>
          <p:cNvPr id="1026" name="Picture 2" descr="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732" y="4375142"/>
            <a:ext cx="2202634" cy="2202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928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0000" lvl="1" indent="-360000">
              <a:buFont typeface="Wingdings" panose="05000000000000000000" pitchFamily="2" charset="2"/>
              <a:buChar char="v"/>
            </a:pPr>
            <a:endParaRPr lang="cs-CZ" dirty="0" smtClean="0"/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r>
              <a:rPr lang="cs-CZ" dirty="0" smtClean="0"/>
              <a:t>diplom, Univerzita Tomáše Bati ve Zlíně, studijní obor „</a:t>
            </a:r>
            <a:r>
              <a:rPr lang="cs-CZ" b="1" dirty="0" smtClean="0"/>
              <a:t>Bezpečnostní technologie, systémy a management</a:t>
            </a:r>
            <a:r>
              <a:rPr lang="cs-CZ" dirty="0" smtClean="0"/>
              <a:t>“</a:t>
            </a:r>
            <a:endParaRPr lang="cs-CZ" dirty="0" smtClean="0"/>
          </a:p>
          <a:p>
            <a:pPr marL="540000" lvl="1" indent="-360000">
              <a:buFont typeface="Wingdings" panose="05000000000000000000" pitchFamily="2" charset="2"/>
              <a:buChar char="v"/>
            </a:pPr>
            <a:endParaRPr lang="cs-CZ" dirty="0" smtClean="0"/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r>
              <a:rPr lang="cs-CZ" dirty="0"/>
              <a:t>obor zaměřený primárně jako bezpečnostní, nicméně sama univerzita </a:t>
            </a:r>
            <a:r>
              <a:rPr lang="cs-CZ" dirty="0" smtClean="0"/>
              <a:t>jako </a:t>
            </a:r>
            <a:r>
              <a:rPr lang="cs-CZ" dirty="0"/>
              <a:t>jednu z oblastí, kterých se studium dotýká, uvádí </a:t>
            </a:r>
            <a:r>
              <a:rPr lang="cs-CZ" dirty="0" smtClean="0"/>
              <a:t>elektrotechniku; mezi </a:t>
            </a:r>
            <a:r>
              <a:rPr lang="cs-CZ" dirty="0"/>
              <a:t>předměty, které jsou povinnou součástí studia tohoto oboru, škola uvádí hned několik předmětů, které s touto oblastí </a:t>
            </a:r>
            <a:r>
              <a:rPr lang="cs-CZ" dirty="0" smtClean="0"/>
              <a:t>souvisí</a:t>
            </a:r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endParaRPr lang="cs-CZ" b="1" dirty="0"/>
          </a:p>
          <a:p>
            <a:pPr marL="540000" lvl="1" indent="-360000" algn="just">
              <a:buFont typeface="Wingdings" panose="05000000000000000000" pitchFamily="2" charset="2"/>
              <a:buChar char="v"/>
            </a:pPr>
            <a:r>
              <a:rPr lang="cs-CZ" dirty="0" smtClean="0"/>
              <a:t>vzdělání v </a:t>
            </a:r>
            <a:r>
              <a:rPr lang="cs-CZ" b="1" dirty="0" smtClean="0"/>
              <a:t>příbuzném </a:t>
            </a:r>
            <a:r>
              <a:rPr lang="cs-CZ" dirty="0" smtClean="0"/>
              <a:t>oboru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224513"/>
            <a:ext cx="11264900" cy="931325"/>
          </a:xfrm>
        </p:spPr>
        <p:txBody>
          <a:bodyPr>
            <a:noAutofit/>
          </a:bodyPr>
          <a:lstStyle/>
          <a:p>
            <a:pPr algn="ctr"/>
            <a:r>
              <a:rPr lang="cs-CZ" sz="2800" dirty="0"/>
              <a:t>Výroba, instalace, opravy elektrických strojů a přístrojů, elektronických a telekomunikačních zařízení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141465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76AD870A0C448B7EF302593BEBDDA" ma:contentTypeVersion="11" ma:contentTypeDescription="Vytvoří nový dokument" ma:contentTypeScope="" ma:versionID="aa4f96ba11c0c64026bfaefe179d3b63">
  <xsd:schema xmlns:xsd="http://www.w3.org/2001/XMLSchema" xmlns:xs="http://www.w3.org/2001/XMLSchema" xmlns:p="http://schemas.microsoft.com/office/2006/metadata/properties" xmlns:ns3="e9488e27-62b4-47cf-9353-e24b519013c0" targetNamespace="http://schemas.microsoft.com/office/2006/metadata/properties" ma:root="true" ma:fieldsID="53840251bb5ac0e08388e398b2d467d4" ns3:_="">
    <xsd:import namespace="e9488e27-62b4-47cf-9353-e24b519013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8e27-62b4-47cf-9353-e24b51901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4F4556-6B6A-454E-8CBC-97A2FE0AA9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75EEC2-E7E7-48CC-B753-426AB5D10E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88e27-62b4-47cf-9353-e24b519013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2190B5-C2BA-4014-80EC-EAFA0FEFE328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e9488e27-62b4-47cf-9353-e24b519013c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3853</TotalTime>
  <Words>688</Words>
  <Application>Microsoft Office PowerPoint</Application>
  <PresentationFormat>Širokoúhlá obrazovka</PresentationFormat>
  <Paragraphs>68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Degular</vt:lpstr>
      <vt:lpstr>Wingdings</vt:lpstr>
      <vt:lpstr>Motiv Office</vt:lpstr>
      <vt:lpstr>  Zobecnění dotazů na úseku registračních činností</vt:lpstr>
      <vt:lpstr>Obráběčství</vt:lpstr>
      <vt:lpstr>Opravy silničních vozidel I</vt:lpstr>
      <vt:lpstr>Opravy silničních vozidel II</vt:lpstr>
      <vt:lpstr>Mlékárenství, Řeznictví a uzenářství</vt:lpstr>
      <vt:lpstr>Občané EU (včetně SR) – uznávání dokladů</vt:lpstr>
      <vt:lpstr>Výpis z protokolu o závěrečných učňovských zkouškách </vt:lpstr>
      <vt:lpstr>Montáž, opravy, revize a zkoušky elektrických zařízení</vt:lpstr>
      <vt:lpstr>Výroba, instalace, opravy elektrických strojů a přístrojů, elektronických a telekomunikačních zařízení</vt:lpstr>
      <vt:lpstr>Provádění staveb, jejich změn a odstraňování</vt:lpstr>
      <vt:lpstr>   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Gistinger Petr</cp:lastModifiedBy>
  <cp:revision>105</cp:revision>
  <dcterms:created xsi:type="dcterms:W3CDTF">2021-08-21T22:30:26Z</dcterms:created>
  <dcterms:modified xsi:type="dcterms:W3CDTF">2023-02-14T23:10:27Z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0x0101001C176AD870A0C448B7EF302593BEBDDA</vt:lpwstr>
  </property>
</Properties>
</file>