
<file path=[Content_Types].xml><?xml version="1.0" encoding="utf-8"?>
<Types xmlns="http://schemas.openxmlformats.org/package/2006/content-types">
  <Default Extension="bin" ContentType="image/unknown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5" r:id="rId7"/>
    <p:sldId id="266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9" autoAdjust="0"/>
    <p:restoredTop sz="96327"/>
  </p:normalViewPr>
  <p:slideViewPr>
    <p:cSldViewPr snapToGrid="0" snapToObjects="1">
      <p:cViewPr varScale="1">
        <p:scale>
          <a:sx n="53" d="100"/>
          <a:sy n="53" d="100"/>
        </p:scale>
        <p:origin x="10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04.03.2024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04.03.2024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in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6000" dirty="0">
                <a:latin typeface="+mj-lt"/>
              </a:rPr>
              <a:t>Odvolací a přezkumné řízení v roce 2023</a:t>
            </a:r>
            <a:endParaRPr lang="cs-CZ" sz="6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7. března 2024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600" dirty="0"/>
              <a:t> Počet podání</a:t>
            </a:r>
          </a:p>
          <a:p>
            <a:pPr>
              <a:lnSpc>
                <a:spcPct val="100000"/>
              </a:lnSpc>
            </a:pPr>
            <a:r>
              <a:rPr lang="cs-CZ" sz="3600" dirty="0"/>
              <a:t> Odvolání</a:t>
            </a:r>
          </a:p>
          <a:p>
            <a:pPr>
              <a:lnSpc>
                <a:spcPct val="100000"/>
              </a:lnSpc>
            </a:pPr>
            <a:r>
              <a:rPr lang="cs-CZ" sz="3600" dirty="0"/>
              <a:t> Výsledek</a:t>
            </a:r>
          </a:p>
          <a:p>
            <a:pPr>
              <a:lnSpc>
                <a:spcPct val="100000"/>
              </a:lnSpc>
            </a:pPr>
            <a:r>
              <a:rPr lang="cs-CZ" sz="3600" dirty="0"/>
              <a:t> Přezkum</a:t>
            </a:r>
          </a:p>
          <a:p>
            <a:pPr>
              <a:lnSpc>
                <a:spcPct val="100000"/>
              </a:lnSpc>
            </a:pPr>
            <a:r>
              <a:rPr lang="cs-CZ" sz="3600" dirty="0"/>
              <a:t> Výsledek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4130179" y="461463"/>
            <a:ext cx="7599538" cy="6720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endParaRPr lang="cs-CZ" sz="4000" b="0" dirty="0">
              <a:latin typeface="Arial Black" panose="020B0A040201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21DD6-1D19-C646-8A9D-40DF9E8A50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Počet podání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47787"/>
              </p:ext>
            </p:extLst>
          </p:nvPr>
        </p:nvGraphicFramePr>
        <p:xfrm>
          <a:off x="310896" y="2212849"/>
          <a:ext cx="6492240" cy="3463803"/>
        </p:xfrm>
        <a:graphic>
          <a:graphicData uri="http://schemas.openxmlformats.org/drawingml/2006/table">
            <a:tbl>
              <a:tblPr firstRow="1" bandRow="1"/>
              <a:tblGrid>
                <a:gridCol w="4605981">
                  <a:extLst>
                    <a:ext uri="{9D8B030D-6E8A-4147-A177-3AD203B41FA5}">
                      <a16:colId xmlns:a16="http://schemas.microsoft.com/office/drawing/2014/main" val="2835075394"/>
                    </a:ext>
                  </a:extLst>
                </a:gridCol>
                <a:gridCol w="1886259">
                  <a:extLst>
                    <a:ext uri="{9D8B030D-6E8A-4147-A177-3AD203B41FA5}">
                      <a16:colId xmlns:a16="http://schemas.microsoft.com/office/drawing/2014/main" val="1785467733"/>
                    </a:ext>
                  </a:extLst>
                </a:gridCol>
              </a:tblGrid>
              <a:tr h="96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cs-CZ" sz="3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Odvolání</a:t>
                      </a: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3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871603"/>
                  </a:ext>
                </a:extLst>
              </a:tr>
              <a:tr h="1482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cs-CZ" sz="3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Podnět k přezkumnému řízení</a:t>
                      </a: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3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892946"/>
                  </a:ext>
                </a:extLst>
              </a:tr>
              <a:tr h="10119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cs-CZ" sz="3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Celkem podání</a:t>
                      </a: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3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j-ea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>
                    <a:lnL w="12700" cmpd="sng">
                      <a:solidFill>
                        <a:srgbClr val="ED7D31"/>
                      </a:solidFill>
                    </a:lnL>
                    <a:lnR w="12700" cmpd="sng">
                      <a:solidFill>
                        <a:srgbClr val="ED7D31"/>
                      </a:solidFill>
                    </a:lnR>
                    <a:lnT w="12700" cmpd="sng">
                      <a:solidFill>
                        <a:srgbClr val="ED7D31"/>
                      </a:solidFill>
                    </a:lnT>
                    <a:lnB w="12700" cmpd="sng">
                      <a:solidFill>
                        <a:srgbClr val="ED7D3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22311"/>
                  </a:ext>
                </a:extLst>
              </a:tr>
            </a:tbl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136" y="2212849"/>
            <a:ext cx="5191503" cy="346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792640"/>
              </p:ext>
            </p:extLst>
          </p:nvPr>
        </p:nvGraphicFramePr>
        <p:xfrm>
          <a:off x="541960" y="1663858"/>
          <a:ext cx="10768770" cy="4647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4231">
                  <a:extLst>
                    <a:ext uri="{9D8B030D-6E8A-4147-A177-3AD203B41FA5}">
                      <a16:colId xmlns:a16="http://schemas.microsoft.com/office/drawing/2014/main" val="3796825462"/>
                    </a:ext>
                  </a:extLst>
                </a:gridCol>
                <a:gridCol w="1564539">
                  <a:extLst>
                    <a:ext uri="{9D8B030D-6E8A-4147-A177-3AD203B41FA5}">
                      <a16:colId xmlns:a16="http://schemas.microsoft.com/office/drawing/2014/main" val="332674080"/>
                    </a:ext>
                  </a:extLst>
                </a:gridCol>
              </a:tblGrid>
              <a:tr h="6693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58/1 a)       ŽZ                </a:t>
                      </a:r>
                      <a:r>
                        <a:rPr lang="cs-CZ" sz="2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(nesplnění všeobecných podmínek)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056785"/>
                  </a:ext>
                </a:extLst>
              </a:tr>
              <a:tr h="723498"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§ 58/1 c)       ŽZ                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(na žádost)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72330"/>
                  </a:ext>
                </a:extLst>
              </a:tr>
              <a:tr h="720520"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§ 58/1 d)       ŽZ               </a:t>
                      </a: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(neprokáže právní důvod užívání prostor)</a:t>
                      </a:r>
                      <a:endParaRPr lang="cs-CZ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958877"/>
                  </a:ext>
                </a:extLst>
              </a:tr>
              <a:tr h="723498"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§ 61/3 b)</a:t>
                      </a:r>
                      <a:r>
                        <a:rPr lang="pl-PL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cs-CZ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ŽZ               </a:t>
                      </a:r>
                      <a:r>
                        <a:rPr lang="cs-CZ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(neoprávněné podnikání)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42168"/>
                  </a:ext>
                </a:extLst>
              </a:tr>
              <a:tr h="90511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 62/1 g)      </a:t>
                      </a:r>
                      <a:r>
                        <a:rPr lang="cs-CZ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ŽZ                </a:t>
                      </a:r>
                      <a:r>
                        <a:rPr lang="cs-CZ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(neoznačení provozovny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781060"/>
                  </a:ext>
                </a:extLst>
              </a:tr>
              <a:tr h="905119"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§ 4/1             Zákon</a:t>
                      </a:r>
                      <a:r>
                        <a:rPr lang="cs-CZ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 </a:t>
                      </a:r>
                      <a:r>
                        <a:rPr lang="cs-CZ" sz="24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někt</a:t>
                      </a:r>
                      <a:r>
                        <a:rPr lang="cs-CZ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přestup.    </a:t>
                      </a:r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(tržní řád)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686115"/>
                  </a:ext>
                </a:extLst>
              </a:tr>
            </a:tbl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1. Odvolání</a:t>
            </a: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Výsledek</a:t>
            </a:r>
          </a:p>
        </p:txBody>
      </p:sp>
      <p:graphicFrame>
        <p:nvGraphicFramePr>
          <p:cNvPr id="15" name="Zástupný obsah 14">
            <a:extLst>
              <a:ext uri="{FF2B5EF4-FFF2-40B4-BE49-F238E27FC236}">
                <a16:creationId xmlns:a16="http://schemas.microsoft.com/office/drawing/2014/main" id="{C4410C44-7AD7-B0FF-7AFA-2B31FCA420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111856"/>
              </p:ext>
            </p:extLst>
          </p:nvPr>
        </p:nvGraphicFramePr>
        <p:xfrm>
          <a:off x="932688" y="1897547"/>
          <a:ext cx="9985250" cy="40538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8046720">
                  <a:extLst>
                    <a:ext uri="{9D8B030D-6E8A-4147-A177-3AD203B41FA5}">
                      <a16:colId xmlns:a16="http://schemas.microsoft.com/office/drawing/2014/main" val="1519560419"/>
                    </a:ext>
                  </a:extLst>
                </a:gridCol>
                <a:gridCol w="1938530">
                  <a:extLst>
                    <a:ext uri="{9D8B030D-6E8A-4147-A177-3AD203B41FA5}">
                      <a16:colId xmlns:a16="http://schemas.microsoft.com/office/drawing/2014/main" val="942125352"/>
                    </a:ext>
                  </a:extLst>
                </a:gridCol>
              </a:tblGrid>
              <a:tr h="1063648">
                <a:tc>
                  <a:txBody>
                    <a:bodyPr/>
                    <a:lstStyle/>
                    <a:p>
                      <a:r>
                        <a:rPr lang="cs-CZ" sz="2800" dirty="0"/>
                        <a:t>Potvrzení rozhodnutí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967413"/>
                  </a:ext>
                </a:extLst>
              </a:tr>
              <a:tr h="1067091">
                <a:tc>
                  <a:txBody>
                    <a:bodyPr/>
                    <a:lstStyle/>
                    <a:p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Vrácení správnímu orgánu k novému projednání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2056568"/>
                  </a:ext>
                </a:extLst>
              </a:tr>
              <a:tr h="1009043">
                <a:tc>
                  <a:txBody>
                    <a:bodyPr/>
                    <a:lstStyle/>
                    <a:p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Změna rozhodnutí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0174296"/>
                  </a:ext>
                </a:extLst>
              </a:tr>
              <a:tr h="914058">
                <a:tc>
                  <a:txBody>
                    <a:bodyPr/>
                    <a:lstStyle/>
                    <a:p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Opožděné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4640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2D5CD1-C030-CB4F-BC30-A6C5FA53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1690C-AAC7-F342-88F3-6582FEDB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729" y="3832167"/>
            <a:ext cx="422225" cy="582670"/>
          </a:xfrm>
          <a:prstGeom prst="rect">
            <a:avLst/>
          </a:prstGeom>
        </p:spPr>
      </p:pic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35378985-CED5-B65F-BC92-1C357AF9CC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400106"/>
              </p:ext>
            </p:extLst>
          </p:nvPr>
        </p:nvGraphicFramePr>
        <p:xfrm>
          <a:off x="422275" y="1679575"/>
          <a:ext cx="10916285" cy="413600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8983475">
                  <a:extLst>
                    <a:ext uri="{9D8B030D-6E8A-4147-A177-3AD203B41FA5}">
                      <a16:colId xmlns:a16="http://schemas.microsoft.com/office/drawing/2014/main" val="3738564156"/>
                    </a:ext>
                  </a:extLst>
                </a:gridCol>
                <a:gridCol w="1932810">
                  <a:extLst>
                    <a:ext uri="{9D8B030D-6E8A-4147-A177-3AD203B41FA5}">
                      <a16:colId xmlns:a16="http://schemas.microsoft.com/office/drawing/2014/main" val="2373601998"/>
                    </a:ext>
                  </a:extLst>
                </a:gridCol>
              </a:tblGrid>
              <a:tr h="810037">
                <a:tc>
                  <a:txBody>
                    <a:bodyPr/>
                    <a:lstStyle/>
                    <a:p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Podnět k přezkumu k MPO 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57911"/>
                  </a:ext>
                </a:extLst>
              </a:tr>
              <a:tr h="810037">
                <a:tc>
                  <a:txBody>
                    <a:bodyPr/>
                    <a:lstStyle/>
                    <a:p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§ 58 odst. 1 písm. a) ŽZ -  bezúhonnost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892091"/>
                  </a:ext>
                </a:extLst>
              </a:tr>
              <a:tr h="810037">
                <a:tc>
                  <a:txBody>
                    <a:bodyPr/>
                    <a:lstStyle/>
                    <a:p>
                      <a:r>
                        <a:rPr lang="pl-PL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§ 61 odst. 3 písm. b) ŽZ - neoprávněné podnikání</a:t>
                      </a:r>
                      <a:endParaRPr lang="cs-CZ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55617"/>
                  </a:ext>
                </a:extLst>
              </a:tr>
              <a:tr h="89585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§ 4/1    Zákon o </a:t>
                      </a:r>
                      <a:r>
                        <a:rPr lang="cs-CZ" sz="2800" b="1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někt</a:t>
                      </a:r>
                      <a:r>
                        <a:rPr lang="cs-CZ" sz="2800" b="1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přestup.    (tržní řád)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840898"/>
                  </a:ext>
                </a:extLst>
              </a:tr>
              <a:tr h="810037">
                <a:tc>
                  <a:txBody>
                    <a:bodyPr/>
                    <a:lstStyle/>
                    <a:p>
                      <a:pPr algn="l"/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§ 62 odst. 1 písm. t) ŽZ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75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80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126469"/>
              </p:ext>
            </p:extLst>
          </p:nvPr>
        </p:nvGraphicFramePr>
        <p:xfrm>
          <a:off x="422026" y="2789489"/>
          <a:ext cx="11264900" cy="2219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7829">
                  <a:extLst>
                    <a:ext uri="{9D8B030D-6E8A-4147-A177-3AD203B41FA5}">
                      <a16:colId xmlns:a16="http://schemas.microsoft.com/office/drawing/2014/main" val="843123677"/>
                    </a:ext>
                  </a:extLst>
                </a:gridCol>
                <a:gridCol w="1907071">
                  <a:extLst>
                    <a:ext uri="{9D8B030D-6E8A-4147-A177-3AD203B41FA5}">
                      <a16:colId xmlns:a16="http://schemas.microsoft.com/office/drawing/2014/main" val="1873010460"/>
                    </a:ext>
                  </a:extLst>
                </a:gridCol>
              </a:tblGrid>
              <a:tr h="1109916"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Zrušení rozhodnutí </a:t>
                      </a:r>
                    </a:p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a vrácení správnímu orgánu k novému projednání</a:t>
                      </a: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548083"/>
                  </a:ext>
                </a:extLst>
              </a:tr>
              <a:tr h="1109916">
                <a:tc>
                  <a:txBody>
                    <a:bodyPr/>
                    <a:lstStyle/>
                    <a:p>
                      <a:r>
                        <a:rPr lang="cs-CZ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Zrušení rozhodnutí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22368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</a:t>
            </a:r>
          </a:p>
        </p:txBody>
      </p:sp>
    </p:spTree>
    <p:extLst>
      <p:ext uri="{BB962C8B-B14F-4D97-AF65-F5344CB8AC3E}">
        <p14:creationId xmlns:p14="http://schemas.microsoft.com/office/powerpoint/2010/main" val="3092330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9792</TotalTime>
  <Words>220</Words>
  <Application>Microsoft Office PowerPoint</Application>
  <PresentationFormat>Širokoúhlá obrazovka</PresentationFormat>
  <Paragraphs>63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Degular</vt:lpstr>
      <vt:lpstr>Wingdings</vt:lpstr>
      <vt:lpstr>Motiv Office</vt:lpstr>
      <vt:lpstr>Odvolací a přezkumné řízení v roce 2023</vt:lpstr>
      <vt:lpstr>Obsah</vt:lpstr>
      <vt:lpstr>Počet podání</vt:lpstr>
      <vt:lpstr>1. Odvolání</vt:lpstr>
      <vt:lpstr>Výsledek</vt:lpstr>
      <vt:lpstr>Přezkum</vt:lpstr>
      <vt:lpstr>Výsledek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Slobodian Sandra</cp:lastModifiedBy>
  <cp:revision>36</cp:revision>
  <dcterms:created xsi:type="dcterms:W3CDTF">2021-08-21T22:30:26Z</dcterms:created>
  <dcterms:modified xsi:type="dcterms:W3CDTF">2024-03-04T11:43:28Z</dcterms:modified>
</cp:coreProperties>
</file>