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sldIdLst>
    <p:sldId id="256" r:id="rId5"/>
    <p:sldId id="261" r:id="rId6"/>
    <p:sldId id="266" r:id="rId7"/>
    <p:sldId id="267" r:id="rId8"/>
    <p:sldId id="268" r:id="rId9"/>
    <p:sldId id="270" r:id="rId10"/>
    <p:sldId id="269" r:id="rId11"/>
    <p:sldId id="264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00"/>
    <a:srgbClr val="FEE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E7A193-EC03-4F38-8CE3-0C84E1E02827}" v="54" dt="2024-03-06T13:18:41.6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73"/>
    <p:restoredTop sz="96327"/>
  </p:normalViewPr>
  <p:slideViewPr>
    <p:cSldViewPr snapToGrid="0" snapToObjects="1">
      <p:cViewPr varScale="1">
        <p:scale>
          <a:sx n="82" d="100"/>
          <a:sy n="82" d="100"/>
        </p:scale>
        <p:origin x="8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stinger Petr" userId="7e450f8b-975b-442e-bffe-3318df701ccf" providerId="ADAL" clId="{4EE7A193-EC03-4F38-8CE3-0C84E1E02827}"/>
    <pc:docChg chg="undo redo custSel delSld modSld">
      <pc:chgData name="Gistinger Petr" userId="7e450f8b-975b-442e-bffe-3318df701ccf" providerId="ADAL" clId="{4EE7A193-EC03-4F38-8CE3-0C84E1E02827}" dt="2024-03-06T13:18:41.626" v="86" actId="113"/>
      <pc:docMkLst>
        <pc:docMk/>
      </pc:docMkLst>
      <pc:sldChg chg="modSp mod">
        <pc:chgData name="Gistinger Petr" userId="7e450f8b-975b-442e-bffe-3318df701ccf" providerId="ADAL" clId="{4EE7A193-EC03-4F38-8CE3-0C84E1E02827}" dt="2024-03-05T09:38:16.144" v="17" actId="6549"/>
        <pc:sldMkLst>
          <pc:docMk/>
          <pc:sldMk cId="2134653494" sldId="256"/>
        </pc:sldMkLst>
        <pc:spChg chg="mod">
          <ac:chgData name="Gistinger Petr" userId="7e450f8b-975b-442e-bffe-3318df701ccf" providerId="ADAL" clId="{4EE7A193-EC03-4F38-8CE3-0C84E1E02827}" dt="2024-03-05T09:38:16.144" v="17" actId="6549"/>
          <ac:spMkLst>
            <pc:docMk/>
            <pc:sldMk cId="2134653494" sldId="256"/>
            <ac:spMk id="2" creationId="{6A464F62-C66D-7747-AE1D-B98617324826}"/>
          </ac:spMkLst>
        </pc:spChg>
        <pc:spChg chg="mod">
          <ac:chgData name="Gistinger Petr" userId="7e450f8b-975b-442e-bffe-3318df701ccf" providerId="ADAL" clId="{4EE7A193-EC03-4F38-8CE3-0C84E1E02827}" dt="2024-03-05T09:36:43.294" v="15" actId="20577"/>
          <ac:spMkLst>
            <pc:docMk/>
            <pc:sldMk cId="2134653494" sldId="256"/>
            <ac:spMk id="3" creationId="{A470C84C-FA25-4B48-8EA5-40D03BC15649}"/>
          </ac:spMkLst>
        </pc:spChg>
      </pc:sldChg>
      <pc:sldChg chg="del">
        <pc:chgData name="Gistinger Petr" userId="7e450f8b-975b-442e-bffe-3318df701ccf" providerId="ADAL" clId="{4EE7A193-EC03-4F38-8CE3-0C84E1E02827}" dt="2024-03-05T09:38:58.307" v="18" actId="2696"/>
        <pc:sldMkLst>
          <pc:docMk/>
          <pc:sldMk cId="4193525154" sldId="259"/>
        </pc:sldMkLst>
      </pc:sldChg>
      <pc:sldChg chg="addSp delSp modSp mod">
        <pc:chgData name="Gistinger Petr" userId="7e450f8b-975b-442e-bffe-3318df701ccf" providerId="ADAL" clId="{4EE7A193-EC03-4F38-8CE3-0C84E1E02827}" dt="2024-03-06T12:57:53.717" v="59"/>
        <pc:sldMkLst>
          <pc:docMk/>
          <pc:sldMk cId="1308633698" sldId="261"/>
        </pc:sldMkLst>
        <pc:spChg chg="add del mod">
          <ac:chgData name="Gistinger Petr" userId="7e450f8b-975b-442e-bffe-3318df701ccf" providerId="ADAL" clId="{4EE7A193-EC03-4F38-8CE3-0C84E1E02827}" dt="2024-03-06T11:22:55.089" v="32"/>
          <ac:spMkLst>
            <pc:docMk/>
            <pc:sldMk cId="1308633698" sldId="261"/>
            <ac:spMk id="5" creationId="{BD6CDC71-DBFA-8999-2724-D7C6E9504D07}"/>
          </ac:spMkLst>
        </pc:spChg>
        <pc:graphicFrameChg chg="add mod">
          <ac:chgData name="Gistinger Petr" userId="7e450f8b-975b-442e-bffe-3318df701ccf" providerId="ADAL" clId="{4EE7A193-EC03-4F38-8CE3-0C84E1E02827}" dt="2024-03-06T12:57:53.717" v="59"/>
          <ac:graphicFrameMkLst>
            <pc:docMk/>
            <pc:sldMk cId="1308633698" sldId="261"/>
            <ac:graphicFrameMk id="6" creationId="{00000000-0008-0000-0100-000002000000}"/>
          </ac:graphicFrameMkLst>
        </pc:graphicFrameChg>
        <pc:graphicFrameChg chg="add del">
          <ac:chgData name="Gistinger Petr" userId="7e450f8b-975b-442e-bffe-3318df701ccf" providerId="ADAL" clId="{4EE7A193-EC03-4F38-8CE3-0C84E1E02827}" dt="2024-03-06T11:22:06.392" v="31" actId="21"/>
          <ac:graphicFrameMkLst>
            <pc:docMk/>
            <pc:sldMk cId="1308633698" sldId="261"/>
            <ac:graphicFrameMk id="8" creationId="{00000000-0000-0000-0000-000000000000}"/>
          </ac:graphicFrameMkLst>
        </pc:graphicFrameChg>
      </pc:sldChg>
      <pc:sldChg chg="addSp delSp modSp mod">
        <pc:chgData name="Gistinger Petr" userId="7e450f8b-975b-442e-bffe-3318df701ccf" providerId="ADAL" clId="{4EE7A193-EC03-4F38-8CE3-0C84E1E02827}" dt="2024-03-06T13:16:37.935" v="82" actId="113"/>
        <pc:sldMkLst>
          <pc:docMk/>
          <pc:sldMk cId="753677484" sldId="266"/>
        </pc:sldMkLst>
        <pc:spChg chg="mod">
          <ac:chgData name="Gistinger Petr" userId="7e450f8b-975b-442e-bffe-3318df701ccf" providerId="ADAL" clId="{4EE7A193-EC03-4F38-8CE3-0C84E1E02827}" dt="2024-03-05T09:39:28.644" v="20" actId="20577"/>
          <ac:spMkLst>
            <pc:docMk/>
            <pc:sldMk cId="753677484" sldId="266"/>
            <ac:spMk id="4" creationId="{00000000-0000-0000-0000-000000000000}"/>
          </ac:spMkLst>
        </pc:spChg>
        <pc:spChg chg="add del mod">
          <ac:chgData name="Gistinger Petr" userId="7e450f8b-975b-442e-bffe-3318df701ccf" providerId="ADAL" clId="{4EE7A193-EC03-4F38-8CE3-0C84E1E02827}" dt="2024-03-06T11:27:17.925" v="47"/>
          <ac:spMkLst>
            <pc:docMk/>
            <pc:sldMk cId="753677484" sldId="266"/>
            <ac:spMk id="6" creationId="{626B2196-8F88-7A5E-66A0-27EAC2A483B2}"/>
          </ac:spMkLst>
        </pc:spChg>
        <pc:graphicFrameChg chg="del">
          <ac:chgData name="Gistinger Petr" userId="7e450f8b-975b-442e-bffe-3318df701ccf" providerId="ADAL" clId="{4EE7A193-EC03-4F38-8CE3-0C84E1E02827}" dt="2024-03-06T11:27:00.493" v="46" actId="21"/>
          <ac:graphicFrameMkLst>
            <pc:docMk/>
            <pc:sldMk cId="753677484" sldId="266"/>
            <ac:graphicFrameMk id="5" creationId="{00000000-0000-0000-0000-000000000000}"/>
          </ac:graphicFrameMkLst>
        </pc:graphicFrameChg>
        <pc:graphicFrameChg chg="add mod">
          <ac:chgData name="Gistinger Petr" userId="7e450f8b-975b-442e-bffe-3318df701ccf" providerId="ADAL" clId="{4EE7A193-EC03-4F38-8CE3-0C84E1E02827}" dt="2024-03-06T13:16:37.935" v="82" actId="113"/>
          <ac:graphicFrameMkLst>
            <pc:docMk/>
            <pc:sldMk cId="753677484" sldId="266"/>
            <ac:graphicFrameMk id="7" creationId="{C0746739-C59F-EA68-A2C2-2217A31C5A64}"/>
          </ac:graphicFrameMkLst>
        </pc:graphicFrameChg>
      </pc:sldChg>
      <pc:sldChg chg="addSp delSp modSp mod">
        <pc:chgData name="Gistinger Petr" userId="7e450f8b-975b-442e-bffe-3318df701ccf" providerId="ADAL" clId="{4EE7A193-EC03-4F38-8CE3-0C84E1E02827}" dt="2024-03-06T13:16:23.735" v="81" actId="113"/>
        <pc:sldMkLst>
          <pc:docMk/>
          <pc:sldMk cId="2710276944" sldId="267"/>
        </pc:sldMkLst>
        <pc:spChg chg="add del mod">
          <ac:chgData name="Gistinger Petr" userId="7e450f8b-975b-442e-bffe-3318df701ccf" providerId="ADAL" clId="{4EE7A193-EC03-4F38-8CE3-0C84E1E02827}" dt="2024-03-06T11:33:20.268" v="49"/>
          <ac:spMkLst>
            <pc:docMk/>
            <pc:sldMk cId="2710276944" sldId="267"/>
            <ac:spMk id="6" creationId="{904A98F8-C9D1-AD8A-6E06-969CCD6ECDB0}"/>
          </ac:spMkLst>
        </pc:spChg>
        <pc:graphicFrameChg chg="del">
          <ac:chgData name="Gistinger Petr" userId="7e450f8b-975b-442e-bffe-3318df701ccf" providerId="ADAL" clId="{4EE7A193-EC03-4F38-8CE3-0C84E1E02827}" dt="2024-03-06T11:32:57.842" v="48" actId="21"/>
          <ac:graphicFrameMkLst>
            <pc:docMk/>
            <pc:sldMk cId="2710276944" sldId="267"/>
            <ac:graphicFrameMk id="5" creationId="{00000000-0000-0000-0000-000000000000}"/>
          </ac:graphicFrameMkLst>
        </pc:graphicFrameChg>
        <pc:graphicFrameChg chg="add mod">
          <ac:chgData name="Gistinger Petr" userId="7e450f8b-975b-442e-bffe-3318df701ccf" providerId="ADAL" clId="{4EE7A193-EC03-4F38-8CE3-0C84E1E02827}" dt="2024-03-06T13:16:23.735" v="81" actId="113"/>
          <ac:graphicFrameMkLst>
            <pc:docMk/>
            <pc:sldMk cId="2710276944" sldId="267"/>
            <ac:graphicFrameMk id="7" creationId="{CA2A80EF-0158-820B-6C8F-4EE01D334825}"/>
          </ac:graphicFrameMkLst>
        </pc:graphicFrameChg>
      </pc:sldChg>
      <pc:sldChg chg="addSp delSp modSp mod">
        <pc:chgData name="Gistinger Petr" userId="7e450f8b-975b-442e-bffe-3318df701ccf" providerId="ADAL" clId="{4EE7A193-EC03-4F38-8CE3-0C84E1E02827}" dt="2024-03-06T13:15:57.982" v="78" actId="113"/>
        <pc:sldMkLst>
          <pc:docMk/>
          <pc:sldMk cId="808605068" sldId="268"/>
        </pc:sldMkLst>
        <pc:spChg chg="mod">
          <ac:chgData name="Gistinger Petr" userId="7e450f8b-975b-442e-bffe-3318df701ccf" providerId="ADAL" clId="{4EE7A193-EC03-4F38-8CE3-0C84E1E02827}" dt="2024-03-05T09:39:36.255" v="22" actId="6549"/>
          <ac:spMkLst>
            <pc:docMk/>
            <pc:sldMk cId="808605068" sldId="268"/>
            <ac:spMk id="4" creationId="{00000000-0000-0000-0000-000000000000}"/>
          </ac:spMkLst>
        </pc:spChg>
        <pc:spChg chg="add del mod">
          <ac:chgData name="Gistinger Petr" userId="7e450f8b-975b-442e-bffe-3318df701ccf" providerId="ADAL" clId="{4EE7A193-EC03-4F38-8CE3-0C84E1E02827}" dt="2024-03-06T12:55:33.991" v="51"/>
          <ac:spMkLst>
            <pc:docMk/>
            <pc:sldMk cId="808605068" sldId="268"/>
            <ac:spMk id="6" creationId="{EE5813E2-70E0-F689-24FB-87B94F674FAB}"/>
          </ac:spMkLst>
        </pc:spChg>
        <pc:graphicFrameChg chg="del">
          <ac:chgData name="Gistinger Petr" userId="7e450f8b-975b-442e-bffe-3318df701ccf" providerId="ADAL" clId="{4EE7A193-EC03-4F38-8CE3-0C84E1E02827}" dt="2024-03-06T12:55:16.067" v="50" actId="21"/>
          <ac:graphicFrameMkLst>
            <pc:docMk/>
            <pc:sldMk cId="808605068" sldId="268"/>
            <ac:graphicFrameMk id="5" creationId="{00000000-0000-0000-0000-000000000000}"/>
          </ac:graphicFrameMkLst>
        </pc:graphicFrameChg>
        <pc:graphicFrameChg chg="add mod">
          <ac:chgData name="Gistinger Petr" userId="7e450f8b-975b-442e-bffe-3318df701ccf" providerId="ADAL" clId="{4EE7A193-EC03-4F38-8CE3-0C84E1E02827}" dt="2024-03-06T13:15:57.982" v="78" actId="113"/>
          <ac:graphicFrameMkLst>
            <pc:docMk/>
            <pc:sldMk cId="808605068" sldId="268"/>
            <ac:graphicFrameMk id="7" creationId="{00000000-0008-0000-0200-000004000000}"/>
          </ac:graphicFrameMkLst>
        </pc:graphicFrameChg>
      </pc:sldChg>
      <pc:sldChg chg="addSp delSp modSp mod">
        <pc:chgData name="Gistinger Petr" userId="7e450f8b-975b-442e-bffe-3318df701ccf" providerId="ADAL" clId="{4EE7A193-EC03-4F38-8CE3-0C84E1E02827}" dt="2024-03-06T13:18:41.626" v="86" actId="113"/>
        <pc:sldMkLst>
          <pc:docMk/>
          <pc:sldMk cId="37977452" sldId="269"/>
        </pc:sldMkLst>
        <pc:spChg chg="mod">
          <ac:chgData name="Gistinger Petr" userId="7e450f8b-975b-442e-bffe-3318df701ccf" providerId="ADAL" clId="{4EE7A193-EC03-4F38-8CE3-0C84E1E02827}" dt="2024-03-05T09:39:58.805" v="28" actId="20577"/>
          <ac:spMkLst>
            <pc:docMk/>
            <pc:sldMk cId="37977452" sldId="269"/>
            <ac:spMk id="4" creationId="{00000000-0000-0000-0000-000000000000}"/>
          </ac:spMkLst>
        </pc:spChg>
        <pc:spChg chg="add del mod">
          <ac:chgData name="Gistinger Petr" userId="7e450f8b-975b-442e-bffe-3318df701ccf" providerId="ADAL" clId="{4EE7A193-EC03-4F38-8CE3-0C84E1E02827}" dt="2024-03-06T13:06:54.031" v="67"/>
          <ac:spMkLst>
            <pc:docMk/>
            <pc:sldMk cId="37977452" sldId="269"/>
            <ac:spMk id="6" creationId="{4D55CA5A-AD11-DBD4-E5F9-9C6F10731302}"/>
          </ac:spMkLst>
        </pc:spChg>
        <pc:graphicFrameChg chg="del">
          <ac:chgData name="Gistinger Petr" userId="7e450f8b-975b-442e-bffe-3318df701ccf" providerId="ADAL" clId="{4EE7A193-EC03-4F38-8CE3-0C84E1E02827}" dt="2024-03-06T13:06:39.352" v="66" actId="21"/>
          <ac:graphicFrameMkLst>
            <pc:docMk/>
            <pc:sldMk cId="37977452" sldId="269"/>
            <ac:graphicFrameMk id="5" creationId="{00000000-0000-0000-0000-000000000000}"/>
          </ac:graphicFrameMkLst>
        </pc:graphicFrameChg>
        <pc:graphicFrameChg chg="add mod">
          <ac:chgData name="Gistinger Petr" userId="7e450f8b-975b-442e-bffe-3318df701ccf" providerId="ADAL" clId="{4EE7A193-EC03-4F38-8CE3-0C84E1E02827}" dt="2024-03-06T13:18:41.626" v="86" actId="113"/>
          <ac:graphicFrameMkLst>
            <pc:docMk/>
            <pc:sldMk cId="37977452" sldId="269"/>
            <ac:graphicFrameMk id="7" creationId="{00000000-0008-0000-0200-000006000000}"/>
          </ac:graphicFrameMkLst>
        </pc:graphicFrameChg>
      </pc:sldChg>
      <pc:sldChg chg="addSp delSp modSp mod">
        <pc:chgData name="Gistinger Petr" userId="7e450f8b-975b-442e-bffe-3318df701ccf" providerId="ADAL" clId="{4EE7A193-EC03-4F38-8CE3-0C84E1E02827}" dt="2024-03-06T13:18:32.486" v="85" actId="113"/>
        <pc:sldMkLst>
          <pc:docMk/>
          <pc:sldMk cId="2802694098" sldId="270"/>
        </pc:sldMkLst>
        <pc:spChg chg="add del mod">
          <ac:chgData name="Gistinger Petr" userId="7e450f8b-975b-442e-bffe-3318df701ccf" providerId="ADAL" clId="{4EE7A193-EC03-4F38-8CE3-0C84E1E02827}" dt="2024-03-06T12:58:51.481" v="62"/>
          <ac:spMkLst>
            <pc:docMk/>
            <pc:sldMk cId="2802694098" sldId="270"/>
            <ac:spMk id="6" creationId="{69B4E9CB-73E9-FA42-B1F3-1BE12930791F}"/>
          </ac:spMkLst>
        </pc:spChg>
        <pc:graphicFrameChg chg="del">
          <ac:chgData name="Gistinger Petr" userId="7e450f8b-975b-442e-bffe-3318df701ccf" providerId="ADAL" clId="{4EE7A193-EC03-4F38-8CE3-0C84E1E02827}" dt="2024-03-06T12:58:40.715" v="61" actId="21"/>
          <ac:graphicFrameMkLst>
            <pc:docMk/>
            <pc:sldMk cId="2802694098" sldId="270"/>
            <ac:graphicFrameMk id="5" creationId="{00000000-0000-0000-0000-000000000000}"/>
          </ac:graphicFrameMkLst>
        </pc:graphicFrameChg>
        <pc:graphicFrameChg chg="add mod">
          <ac:chgData name="Gistinger Petr" userId="7e450f8b-975b-442e-bffe-3318df701ccf" providerId="ADAL" clId="{4EE7A193-EC03-4F38-8CE3-0C84E1E02827}" dt="2024-03-06T13:18:32.486" v="85" actId="113"/>
          <ac:graphicFrameMkLst>
            <pc:docMk/>
            <pc:sldMk cId="2802694098" sldId="270"/>
            <ac:graphicFrameMk id="7" creationId="{00000000-0008-0000-0200-000005000000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krzlinsky-my.sharepoint.com/personal/petr_gistinger_zlinskykraj_cz/Documents/Dokumenty/1_KZU/Porady%20a%20semin&#225;&#345;e/Porady%20s%20Ob&#381;&#218;%20a%20ostatn&#237;mi%20K&#381;&#218;/2024/2024_03_07_porada_vedoucich/ND_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krzlinsky-my.sharepoint.com/personal/petr_gistinger_zlinskykraj_cz/Documents/Dokumenty/1_KZU/Porady%20a%20semin&#225;&#345;e/Porady%20s%20Ob&#381;&#218;%20a%20ostatn&#237;mi%20K&#381;&#218;/2024/2024_03_07_porada_vedoucich/ND_202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3821871476888386E-3"/>
                  <c:y val="-4.416839199447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BF7-4FD6-8365-4D8CB4635934}"/>
                </c:ext>
              </c:extLst>
            </c:dLbl>
            <c:dLbl>
              <c:idx val="1"/>
              <c:layout>
                <c:manualLayout>
                  <c:x val="6.7643742953776365E-3"/>
                  <c:y val="-2.76052449965493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BF7-4FD6-8365-4D8CB4635934}"/>
                </c:ext>
              </c:extLst>
            </c:dLbl>
            <c:dLbl>
              <c:idx val="2"/>
              <c:layout>
                <c:manualLayout>
                  <c:x val="1.2401352874859075E-2"/>
                  <c:y val="-3.58868184955142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BF7-4FD6-8365-4D8CB4635934}"/>
                </c:ext>
              </c:extLst>
            </c:dLbl>
            <c:dLbl>
              <c:idx val="3"/>
              <c:layout>
                <c:manualLayout>
                  <c:x val="9.0191657271702363E-3"/>
                  <c:y val="-3.0365769496204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BF7-4FD6-8365-4D8CB4635934}"/>
                </c:ext>
              </c:extLst>
            </c:dLbl>
            <c:dLbl>
              <c:idx val="4"/>
              <c:layout>
                <c:manualLayout>
                  <c:x val="5.6369785794813977E-3"/>
                  <c:y val="-3.58868184955141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BF7-4FD6-8365-4D8CB4635934}"/>
                </c:ext>
              </c:extLst>
            </c:dLbl>
            <c:dLbl>
              <c:idx val="5"/>
              <c:layout>
                <c:manualLayout>
                  <c:x val="3.3821871476887562E-3"/>
                  <c:y val="-3.0365769496204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BF7-4FD6-8365-4D8CB4635934}"/>
                </c:ext>
              </c:extLst>
            </c:dLbl>
            <c:dLbl>
              <c:idx val="6"/>
              <c:layout>
                <c:manualLayout>
                  <c:x val="2.2547914317925591E-3"/>
                  <c:y val="-3.588681849551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BF7-4FD6-8365-4D8CB4635934}"/>
                </c:ext>
              </c:extLst>
            </c:dLbl>
            <c:dLbl>
              <c:idx val="7"/>
              <c:layout>
                <c:manualLayout>
                  <c:x val="4.5095828635851182E-3"/>
                  <c:y val="-3.58868184955141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BF7-4FD6-8365-4D8CB46359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[ND_2023.xlsx]List2!$C$3:$J$3</c:f>
              <c:numCache>
                <c:formatCode>General</c:formatCode>
                <c:ptCount val="8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</c:numCache>
            </c:numRef>
          </c:cat>
          <c:val>
            <c:numRef>
              <c:f>[ND_2023.xlsx]List2!$C$4:$J$4</c:f>
              <c:numCache>
                <c:formatCode>General</c:formatCode>
                <c:ptCount val="8"/>
                <c:pt idx="0">
                  <c:v>102</c:v>
                </c:pt>
                <c:pt idx="1">
                  <c:v>71</c:v>
                </c:pt>
                <c:pt idx="2">
                  <c:v>49</c:v>
                </c:pt>
                <c:pt idx="3">
                  <c:v>43</c:v>
                </c:pt>
                <c:pt idx="4">
                  <c:v>39</c:v>
                </c:pt>
                <c:pt idx="5">
                  <c:v>41</c:v>
                </c:pt>
                <c:pt idx="6">
                  <c:v>62</c:v>
                </c:pt>
                <c:pt idx="7">
                  <c:v>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F7-4FD6-8365-4D8CB46359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95135112"/>
        <c:axId val="595136096"/>
        <c:axId val="0"/>
      </c:bar3DChart>
      <c:catAx>
        <c:axId val="595135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95136096"/>
        <c:crosses val="autoZero"/>
        <c:auto val="1"/>
        <c:lblAlgn val="ctr"/>
        <c:lblOffset val="100"/>
        <c:noMultiLvlLbl val="0"/>
      </c:catAx>
      <c:valAx>
        <c:axId val="595136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95135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[ND_2023.xlsx]List3!$A$38:$A$50</c:f>
              <c:strCache>
                <c:ptCount val="13"/>
                <c:pt idx="0">
                  <c:v>Zlín</c:v>
                </c:pt>
                <c:pt idx="1">
                  <c:v>Vsetín</c:v>
                </c:pt>
                <c:pt idx="2">
                  <c:v>Vizovice</c:v>
                </c:pt>
                <c:pt idx="3">
                  <c:v>Valašské Meziříčí</c:v>
                </c:pt>
                <c:pt idx="4">
                  <c:v>Valašské Klobouky</c:v>
                </c:pt>
                <c:pt idx="5">
                  <c:v>Uherský Brod</c:v>
                </c:pt>
                <c:pt idx="6">
                  <c:v>Uherské Hradiště</c:v>
                </c:pt>
                <c:pt idx="7">
                  <c:v>Rožnov pod Radhoštěm</c:v>
                </c:pt>
                <c:pt idx="8">
                  <c:v>Otrokovice</c:v>
                </c:pt>
                <c:pt idx="9">
                  <c:v>Luhačovice</c:v>
                </c:pt>
                <c:pt idx="10">
                  <c:v>Kroměříž</c:v>
                </c:pt>
                <c:pt idx="11">
                  <c:v>Holešov</c:v>
                </c:pt>
                <c:pt idx="12">
                  <c:v>Bystřice pod Hostýnem</c:v>
                </c:pt>
              </c:strCache>
            </c:strRef>
          </c:cat>
          <c:val>
            <c:numRef>
              <c:f>[ND_2023.xlsx]List3!$B$38:$B$50</c:f>
              <c:numCache>
                <c:formatCode>General</c:formatCode>
                <c:ptCount val="13"/>
                <c:pt idx="0">
                  <c:v>13</c:v>
                </c:pt>
                <c:pt idx="1">
                  <c:v>4</c:v>
                </c:pt>
                <c:pt idx="2">
                  <c:v>1</c:v>
                </c:pt>
                <c:pt idx="3">
                  <c:v>6</c:v>
                </c:pt>
                <c:pt idx="4">
                  <c:v>12</c:v>
                </c:pt>
                <c:pt idx="5">
                  <c:v>10</c:v>
                </c:pt>
                <c:pt idx="6">
                  <c:v>6</c:v>
                </c:pt>
                <c:pt idx="7">
                  <c:v>4</c:v>
                </c:pt>
                <c:pt idx="8">
                  <c:v>11</c:v>
                </c:pt>
                <c:pt idx="9">
                  <c:v>4</c:v>
                </c:pt>
                <c:pt idx="10">
                  <c:v>4</c:v>
                </c:pt>
                <c:pt idx="11">
                  <c:v>3</c:v>
                </c:pt>
                <c:pt idx="1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5D-4C38-A341-4E0346EC12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971967247"/>
        <c:axId val="1484129167"/>
      </c:barChart>
      <c:catAx>
        <c:axId val="97196724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484129167"/>
        <c:crosses val="autoZero"/>
        <c:auto val="1"/>
        <c:lblAlgn val="ctr"/>
        <c:lblOffset val="100"/>
        <c:noMultiLvlLbl val="0"/>
      </c:catAx>
      <c:valAx>
        <c:axId val="148412916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9719672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[ND_2023.xlsx]List4!$B$2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[ND_2023.xlsx]List4!$A$3:$A$15</c:f>
              <c:strCache>
                <c:ptCount val="13"/>
                <c:pt idx="0">
                  <c:v>Bystřice pod Hostýnem</c:v>
                </c:pt>
                <c:pt idx="1">
                  <c:v>Holešov</c:v>
                </c:pt>
                <c:pt idx="2">
                  <c:v>Kroměříž</c:v>
                </c:pt>
                <c:pt idx="3">
                  <c:v>Luhačovice</c:v>
                </c:pt>
                <c:pt idx="4">
                  <c:v>Otrokovice</c:v>
                </c:pt>
                <c:pt idx="5">
                  <c:v>Rožnov pod Radhoštěm</c:v>
                </c:pt>
                <c:pt idx="6">
                  <c:v>Uherské Hradiště</c:v>
                </c:pt>
                <c:pt idx="7">
                  <c:v>Uherský Brod</c:v>
                </c:pt>
                <c:pt idx="8">
                  <c:v>Valašské Klobouky</c:v>
                </c:pt>
                <c:pt idx="9">
                  <c:v>Valašské Meziříčí</c:v>
                </c:pt>
                <c:pt idx="10">
                  <c:v>Vizovice</c:v>
                </c:pt>
                <c:pt idx="11">
                  <c:v>Vsetín</c:v>
                </c:pt>
                <c:pt idx="12">
                  <c:v>Zlín</c:v>
                </c:pt>
              </c:strCache>
            </c:strRef>
          </c:cat>
          <c:val>
            <c:numRef>
              <c:f>[ND_2023.xlsx]List4!$B$3:$B$15</c:f>
              <c:numCache>
                <c:formatCode>General</c:formatCode>
                <c:ptCount val="13"/>
                <c:pt idx="0">
                  <c:v>0</c:v>
                </c:pt>
                <c:pt idx="1">
                  <c:v>3</c:v>
                </c:pt>
                <c:pt idx="2">
                  <c:v>4</c:v>
                </c:pt>
                <c:pt idx="3">
                  <c:v>0</c:v>
                </c:pt>
                <c:pt idx="4">
                  <c:v>4</c:v>
                </c:pt>
                <c:pt idx="5">
                  <c:v>0</c:v>
                </c:pt>
                <c:pt idx="6">
                  <c:v>6</c:v>
                </c:pt>
                <c:pt idx="7">
                  <c:v>2</c:v>
                </c:pt>
                <c:pt idx="8">
                  <c:v>2</c:v>
                </c:pt>
                <c:pt idx="9">
                  <c:v>4</c:v>
                </c:pt>
                <c:pt idx="10">
                  <c:v>1</c:v>
                </c:pt>
                <c:pt idx="11">
                  <c:v>7</c:v>
                </c:pt>
                <c:pt idx="1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00-4E0C-BD2A-004A60A3EA39}"/>
            </c:ext>
          </c:extLst>
        </c:ser>
        <c:ser>
          <c:idx val="1"/>
          <c:order val="1"/>
          <c:tx>
            <c:strRef>
              <c:f>[ND_2023.xlsx]List4!$C$2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[ND_2023.xlsx]List4!$A$3:$A$15</c:f>
              <c:strCache>
                <c:ptCount val="13"/>
                <c:pt idx="0">
                  <c:v>Bystřice pod Hostýnem</c:v>
                </c:pt>
                <c:pt idx="1">
                  <c:v>Holešov</c:v>
                </c:pt>
                <c:pt idx="2">
                  <c:v>Kroměříž</c:v>
                </c:pt>
                <c:pt idx="3">
                  <c:v>Luhačovice</c:v>
                </c:pt>
                <c:pt idx="4">
                  <c:v>Otrokovice</c:v>
                </c:pt>
                <c:pt idx="5">
                  <c:v>Rožnov pod Radhoštěm</c:v>
                </c:pt>
                <c:pt idx="6">
                  <c:v>Uherské Hradiště</c:v>
                </c:pt>
                <c:pt idx="7">
                  <c:v>Uherský Brod</c:v>
                </c:pt>
                <c:pt idx="8">
                  <c:v>Valašské Klobouky</c:v>
                </c:pt>
                <c:pt idx="9">
                  <c:v>Valašské Meziříčí</c:v>
                </c:pt>
                <c:pt idx="10">
                  <c:v>Vizovice</c:v>
                </c:pt>
                <c:pt idx="11">
                  <c:v>Vsetín</c:v>
                </c:pt>
                <c:pt idx="12">
                  <c:v>Zlín</c:v>
                </c:pt>
              </c:strCache>
            </c:strRef>
          </c:cat>
          <c:val>
            <c:numRef>
              <c:f>[ND_2023.xlsx]List4!$C$3:$C$15</c:f>
              <c:numCache>
                <c:formatCode>General</c:formatCode>
                <c:ptCount val="13"/>
                <c:pt idx="0">
                  <c:v>5</c:v>
                </c:pt>
                <c:pt idx="1">
                  <c:v>0</c:v>
                </c:pt>
                <c:pt idx="2">
                  <c:v>6</c:v>
                </c:pt>
                <c:pt idx="3">
                  <c:v>3</c:v>
                </c:pt>
                <c:pt idx="4">
                  <c:v>2</c:v>
                </c:pt>
                <c:pt idx="5">
                  <c:v>0</c:v>
                </c:pt>
                <c:pt idx="6">
                  <c:v>3</c:v>
                </c:pt>
                <c:pt idx="7">
                  <c:v>2</c:v>
                </c:pt>
                <c:pt idx="8">
                  <c:v>1</c:v>
                </c:pt>
                <c:pt idx="9">
                  <c:v>8</c:v>
                </c:pt>
                <c:pt idx="10">
                  <c:v>4</c:v>
                </c:pt>
                <c:pt idx="11">
                  <c:v>2</c:v>
                </c:pt>
                <c:pt idx="1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00-4E0C-BD2A-004A60A3EA39}"/>
            </c:ext>
          </c:extLst>
        </c:ser>
        <c:ser>
          <c:idx val="2"/>
          <c:order val="2"/>
          <c:tx>
            <c:strRef>
              <c:f>[ND_2023.xlsx]List4!$D$2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[ND_2023.xlsx]List4!$A$3:$A$15</c:f>
              <c:strCache>
                <c:ptCount val="13"/>
                <c:pt idx="0">
                  <c:v>Bystřice pod Hostýnem</c:v>
                </c:pt>
                <c:pt idx="1">
                  <c:v>Holešov</c:v>
                </c:pt>
                <c:pt idx="2">
                  <c:v>Kroměříž</c:v>
                </c:pt>
                <c:pt idx="3">
                  <c:v>Luhačovice</c:v>
                </c:pt>
                <c:pt idx="4">
                  <c:v>Otrokovice</c:v>
                </c:pt>
                <c:pt idx="5">
                  <c:v>Rožnov pod Radhoštěm</c:v>
                </c:pt>
                <c:pt idx="6">
                  <c:v>Uherské Hradiště</c:v>
                </c:pt>
                <c:pt idx="7">
                  <c:v>Uherský Brod</c:v>
                </c:pt>
                <c:pt idx="8">
                  <c:v>Valašské Klobouky</c:v>
                </c:pt>
                <c:pt idx="9">
                  <c:v>Valašské Meziříčí</c:v>
                </c:pt>
                <c:pt idx="10">
                  <c:v>Vizovice</c:v>
                </c:pt>
                <c:pt idx="11">
                  <c:v>Vsetín</c:v>
                </c:pt>
                <c:pt idx="12">
                  <c:v>Zlín</c:v>
                </c:pt>
              </c:strCache>
            </c:strRef>
          </c:cat>
          <c:val>
            <c:numRef>
              <c:f>[ND_2023.xlsx]List4!$D$3:$D$15</c:f>
              <c:numCache>
                <c:formatCode>General</c:formatCode>
                <c:ptCount val="13"/>
                <c:pt idx="0">
                  <c:v>5</c:v>
                </c:pt>
                <c:pt idx="1">
                  <c:v>0</c:v>
                </c:pt>
                <c:pt idx="2">
                  <c:v>6</c:v>
                </c:pt>
                <c:pt idx="3">
                  <c:v>4</c:v>
                </c:pt>
                <c:pt idx="4">
                  <c:v>4</c:v>
                </c:pt>
                <c:pt idx="5">
                  <c:v>5</c:v>
                </c:pt>
                <c:pt idx="6">
                  <c:v>8</c:v>
                </c:pt>
                <c:pt idx="7">
                  <c:v>2</c:v>
                </c:pt>
                <c:pt idx="8">
                  <c:v>4</c:v>
                </c:pt>
                <c:pt idx="9">
                  <c:v>1</c:v>
                </c:pt>
                <c:pt idx="10">
                  <c:v>4</c:v>
                </c:pt>
                <c:pt idx="11">
                  <c:v>3</c:v>
                </c:pt>
                <c:pt idx="12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800-4E0C-BD2A-004A60A3EA39}"/>
            </c:ext>
          </c:extLst>
        </c:ser>
        <c:ser>
          <c:idx val="3"/>
          <c:order val="3"/>
          <c:tx>
            <c:strRef>
              <c:f>[ND_2023.xlsx]List4!$E$2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[ND_2023.xlsx]List4!$A$3:$A$15</c:f>
              <c:strCache>
                <c:ptCount val="13"/>
                <c:pt idx="0">
                  <c:v>Bystřice pod Hostýnem</c:v>
                </c:pt>
                <c:pt idx="1">
                  <c:v>Holešov</c:v>
                </c:pt>
                <c:pt idx="2">
                  <c:v>Kroměříž</c:v>
                </c:pt>
                <c:pt idx="3">
                  <c:v>Luhačovice</c:v>
                </c:pt>
                <c:pt idx="4">
                  <c:v>Otrokovice</c:v>
                </c:pt>
                <c:pt idx="5">
                  <c:v>Rožnov pod Radhoštěm</c:v>
                </c:pt>
                <c:pt idx="6">
                  <c:v>Uherské Hradiště</c:v>
                </c:pt>
                <c:pt idx="7">
                  <c:v>Uherský Brod</c:v>
                </c:pt>
                <c:pt idx="8">
                  <c:v>Valašské Klobouky</c:v>
                </c:pt>
                <c:pt idx="9">
                  <c:v>Valašské Meziříčí</c:v>
                </c:pt>
                <c:pt idx="10">
                  <c:v>Vizovice</c:v>
                </c:pt>
                <c:pt idx="11">
                  <c:v>Vsetín</c:v>
                </c:pt>
                <c:pt idx="12">
                  <c:v>Zlín</c:v>
                </c:pt>
              </c:strCache>
            </c:strRef>
          </c:cat>
          <c:val>
            <c:numRef>
              <c:f>[ND_2023.xlsx]List4!$E$3:$E$15</c:f>
              <c:numCache>
                <c:formatCode>General</c:formatCode>
                <c:ptCount val="13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4</c:v>
                </c:pt>
                <c:pt idx="4">
                  <c:v>11</c:v>
                </c:pt>
                <c:pt idx="5">
                  <c:v>4</c:v>
                </c:pt>
                <c:pt idx="6">
                  <c:v>6</c:v>
                </c:pt>
                <c:pt idx="7">
                  <c:v>10</c:v>
                </c:pt>
                <c:pt idx="8">
                  <c:v>12</c:v>
                </c:pt>
                <c:pt idx="9">
                  <c:v>6</c:v>
                </c:pt>
                <c:pt idx="10">
                  <c:v>1</c:v>
                </c:pt>
                <c:pt idx="11">
                  <c:v>4</c:v>
                </c:pt>
                <c:pt idx="12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800-4E0C-BD2A-004A60A3EA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45137615"/>
        <c:axId val="1248938015"/>
      </c:barChart>
      <c:catAx>
        <c:axId val="12451376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48938015"/>
        <c:crosses val="autoZero"/>
        <c:auto val="1"/>
        <c:lblAlgn val="ctr"/>
        <c:lblOffset val="100"/>
        <c:noMultiLvlLbl val="0"/>
      </c:catAx>
      <c:valAx>
        <c:axId val="12489380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245137615"/>
        <c:crosses val="autoZero"/>
        <c:crossBetween val="between"/>
      </c:valAx>
      <c:sp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D07-4479-AA37-8182689DB10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D07-4479-AA37-8182689DB10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D07-4479-AA37-8182689DB10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[ND_2023.xlsx]List3!$B$57:$D$57</c:f>
              <c:strCache>
                <c:ptCount val="3"/>
                <c:pt idx="0">
                  <c:v>Zpětvzetí ohlášení</c:v>
                </c:pt>
                <c:pt idx="1">
                  <c:v>Překlep, opomenutí, neobvyklý postup</c:v>
                </c:pt>
                <c:pt idx="2">
                  <c:v>Technické problémy s aplikací</c:v>
                </c:pt>
              </c:strCache>
            </c:strRef>
          </c:cat>
          <c:val>
            <c:numRef>
              <c:f>[ND_2023.xlsx]List3!$B$58:$D$58</c:f>
              <c:numCache>
                <c:formatCode>General</c:formatCode>
                <c:ptCount val="3"/>
                <c:pt idx="0">
                  <c:v>20</c:v>
                </c:pt>
                <c:pt idx="1">
                  <c:v>48</c:v>
                </c:pt>
                <c:pt idx="2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D07-4479-AA37-8182689DB1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gradFill>
          <a:gsLst>
            <a:gs pos="0">
              <a:schemeClr val="accent1">
                <a:lumMod val="1000"/>
                <a:lumOff val="99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  <a:sp3d/>
      </c:spPr>
    </c:sideWall>
    <c:backWall>
      <c:thickness val="0"/>
      <c:spPr>
        <a:gradFill>
          <a:gsLst>
            <a:gs pos="0">
              <a:schemeClr val="accent1">
                <a:lumMod val="1000"/>
                <a:lumOff val="99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[ND_2023.xlsx]List3!$B$2</c:f>
              <c:strCache>
                <c:ptCount val="1"/>
                <c:pt idx="0">
                  <c:v>Zpětvzetí ohlášení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[ND_2023.xlsx]List3!$A$3:$A$15</c:f>
              <c:strCache>
                <c:ptCount val="13"/>
                <c:pt idx="0">
                  <c:v>Bystřice pod Hostýnem</c:v>
                </c:pt>
                <c:pt idx="1">
                  <c:v>Holešov</c:v>
                </c:pt>
                <c:pt idx="2">
                  <c:v>Kroměříž</c:v>
                </c:pt>
                <c:pt idx="3">
                  <c:v>Luhačovice</c:v>
                </c:pt>
                <c:pt idx="4">
                  <c:v>Otrokovice</c:v>
                </c:pt>
                <c:pt idx="5">
                  <c:v>Rožnov pod Radhoštěm</c:v>
                </c:pt>
                <c:pt idx="6">
                  <c:v>Uherské Hradiště</c:v>
                </c:pt>
                <c:pt idx="7">
                  <c:v>Uherský Brod</c:v>
                </c:pt>
                <c:pt idx="8">
                  <c:v>Valašské Klobouky</c:v>
                </c:pt>
                <c:pt idx="9">
                  <c:v>Valašské Meziříčí</c:v>
                </c:pt>
                <c:pt idx="10">
                  <c:v>Vizovice</c:v>
                </c:pt>
                <c:pt idx="11">
                  <c:v>Vsetín</c:v>
                </c:pt>
                <c:pt idx="12">
                  <c:v>Zlín</c:v>
                </c:pt>
              </c:strCache>
            </c:strRef>
          </c:cat>
          <c:val>
            <c:numRef>
              <c:f>[ND_2023.xlsx]List3!$B$3:$B$15</c:f>
              <c:numCache>
                <c:formatCode>General</c:formatCode>
                <c:ptCount val="13"/>
                <c:pt idx="1">
                  <c:v>2</c:v>
                </c:pt>
                <c:pt idx="2">
                  <c:v>2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  <c:pt idx="7">
                  <c:v>3</c:v>
                </c:pt>
                <c:pt idx="9">
                  <c:v>2</c:v>
                </c:pt>
                <c:pt idx="11">
                  <c:v>2</c:v>
                </c:pt>
                <c:pt idx="1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5D-4CA1-A414-7AAEBEF4CE36}"/>
            </c:ext>
          </c:extLst>
        </c:ser>
        <c:ser>
          <c:idx val="1"/>
          <c:order val="1"/>
          <c:tx>
            <c:strRef>
              <c:f>[ND_2023.xlsx]List3!$C$2</c:f>
              <c:strCache>
                <c:ptCount val="1"/>
                <c:pt idx="0">
                  <c:v>Překlep, opomenutí, neobvyklý postup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[ND_2023.xlsx]List3!$A$3:$A$15</c:f>
              <c:strCache>
                <c:ptCount val="13"/>
                <c:pt idx="0">
                  <c:v>Bystřice pod Hostýnem</c:v>
                </c:pt>
                <c:pt idx="1">
                  <c:v>Holešov</c:v>
                </c:pt>
                <c:pt idx="2">
                  <c:v>Kroměříž</c:v>
                </c:pt>
                <c:pt idx="3">
                  <c:v>Luhačovice</c:v>
                </c:pt>
                <c:pt idx="4">
                  <c:v>Otrokovice</c:v>
                </c:pt>
                <c:pt idx="5">
                  <c:v>Rožnov pod Radhoštěm</c:v>
                </c:pt>
                <c:pt idx="6">
                  <c:v>Uherské Hradiště</c:v>
                </c:pt>
                <c:pt idx="7">
                  <c:v>Uherský Brod</c:v>
                </c:pt>
                <c:pt idx="8">
                  <c:v>Valašské Klobouky</c:v>
                </c:pt>
                <c:pt idx="9">
                  <c:v>Valašské Meziříčí</c:v>
                </c:pt>
                <c:pt idx="10">
                  <c:v>Vizovice</c:v>
                </c:pt>
                <c:pt idx="11">
                  <c:v>Vsetín</c:v>
                </c:pt>
                <c:pt idx="12">
                  <c:v>Zlín</c:v>
                </c:pt>
              </c:strCache>
            </c:strRef>
          </c:cat>
          <c:val>
            <c:numRef>
              <c:f>[ND_2023.xlsx]List3!$C$3:$C$15</c:f>
              <c:numCache>
                <c:formatCode>General</c:formatCode>
                <c:ptCount val="13"/>
                <c:pt idx="0">
                  <c:v>3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5</c:v>
                </c:pt>
                <c:pt idx="5">
                  <c:v>1</c:v>
                </c:pt>
                <c:pt idx="6">
                  <c:v>3</c:v>
                </c:pt>
                <c:pt idx="7">
                  <c:v>7</c:v>
                </c:pt>
                <c:pt idx="8">
                  <c:v>11</c:v>
                </c:pt>
                <c:pt idx="9">
                  <c:v>2</c:v>
                </c:pt>
                <c:pt idx="10">
                  <c:v>1</c:v>
                </c:pt>
                <c:pt idx="11">
                  <c:v>2</c:v>
                </c:pt>
                <c:pt idx="1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5D-4CA1-A414-7AAEBEF4CE36}"/>
            </c:ext>
          </c:extLst>
        </c:ser>
        <c:ser>
          <c:idx val="2"/>
          <c:order val="2"/>
          <c:tx>
            <c:strRef>
              <c:f>[ND_2023.xlsx]List3!$D$2</c:f>
              <c:strCache>
                <c:ptCount val="1"/>
                <c:pt idx="0">
                  <c:v>Technické problémy s aplikací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[ND_2023.xlsx]List3!$A$3:$A$15</c:f>
              <c:strCache>
                <c:ptCount val="13"/>
                <c:pt idx="0">
                  <c:v>Bystřice pod Hostýnem</c:v>
                </c:pt>
                <c:pt idx="1">
                  <c:v>Holešov</c:v>
                </c:pt>
                <c:pt idx="2">
                  <c:v>Kroměříž</c:v>
                </c:pt>
                <c:pt idx="3">
                  <c:v>Luhačovice</c:v>
                </c:pt>
                <c:pt idx="4">
                  <c:v>Otrokovice</c:v>
                </c:pt>
                <c:pt idx="5">
                  <c:v>Rožnov pod Radhoštěm</c:v>
                </c:pt>
                <c:pt idx="6">
                  <c:v>Uherské Hradiště</c:v>
                </c:pt>
                <c:pt idx="7">
                  <c:v>Uherský Brod</c:v>
                </c:pt>
                <c:pt idx="8">
                  <c:v>Valašské Klobouky</c:v>
                </c:pt>
                <c:pt idx="9">
                  <c:v>Valašské Meziříčí</c:v>
                </c:pt>
                <c:pt idx="10">
                  <c:v>Vizovice</c:v>
                </c:pt>
                <c:pt idx="11">
                  <c:v>Vsetín</c:v>
                </c:pt>
                <c:pt idx="12">
                  <c:v>Zlín</c:v>
                </c:pt>
              </c:strCache>
            </c:strRef>
          </c:cat>
          <c:val>
            <c:numRef>
              <c:f>[ND_2023.xlsx]List3!$D$3:$D$15</c:f>
              <c:numCache>
                <c:formatCode>General</c:formatCode>
                <c:ptCount val="13"/>
                <c:pt idx="2">
                  <c:v>1</c:v>
                </c:pt>
                <c:pt idx="3">
                  <c:v>2</c:v>
                </c:pt>
                <c:pt idx="4">
                  <c:v>4</c:v>
                </c:pt>
                <c:pt idx="5">
                  <c:v>1</c:v>
                </c:pt>
                <c:pt idx="8">
                  <c:v>1</c:v>
                </c:pt>
                <c:pt idx="9">
                  <c:v>2</c:v>
                </c:pt>
                <c:pt idx="1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B5D-4CA1-A414-7AAEBEF4CE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95142624"/>
        <c:axId val="595142952"/>
        <c:axId val="0"/>
      </c:bar3DChart>
      <c:catAx>
        <c:axId val="595142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95142952"/>
        <c:crosses val="autoZero"/>
        <c:auto val="1"/>
        <c:lblAlgn val="ctr"/>
        <c:lblOffset val="100"/>
        <c:noMultiLvlLbl val="0"/>
      </c:catAx>
      <c:valAx>
        <c:axId val="595142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95142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0721622029489831E-2"/>
          <c:y val="3.3126293995859216E-2"/>
          <c:w val="0.96025921224333988"/>
          <c:h val="0.82356488047689691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[ND_2023.xlsx]List3!$B$72</c:f>
              <c:strCache>
                <c:ptCount val="1"/>
                <c:pt idx="0">
                  <c:v>Zpětvzetí ohlášení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[ND_2023.xlsx]List3!$A$73:$A$76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[ND_2023.xlsx]List3!$B$73:$B$76</c:f>
              <c:numCache>
                <c:formatCode>General</c:formatCode>
                <c:ptCount val="4"/>
                <c:pt idx="0">
                  <c:v>4</c:v>
                </c:pt>
                <c:pt idx="1">
                  <c:v>8</c:v>
                </c:pt>
                <c:pt idx="2">
                  <c:v>7</c:v>
                </c:pt>
                <c:pt idx="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75-48BB-96A0-D3C7615EEB21}"/>
            </c:ext>
          </c:extLst>
        </c:ser>
        <c:ser>
          <c:idx val="1"/>
          <c:order val="1"/>
          <c:tx>
            <c:strRef>
              <c:f>[ND_2023.xlsx]List3!$C$72</c:f>
              <c:strCache>
                <c:ptCount val="1"/>
                <c:pt idx="0">
                  <c:v>Překlep, opomenutí, neobvyklý postup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[ND_2023.xlsx]List3!$A$73:$A$76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[ND_2023.xlsx]List3!$C$73:$C$76</c:f>
              <c:numCache>
                <c:formatCode>General</c:formatCode>
                <c:ptCount val="4"/>
                <c:pt idx="0">
                  <c:v>27</c:v>
                </c:pt>
                <c:pt idx="1">
                  <c:v>30</c:v>
                </c:pt>
                <c:pt idx="2">
                  <c:v>32</c:v>
                </c:pt>
                <c:pt idx="3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75-48BB-96A0-D3C7615EEB21}"/>
            </c:ext>
          </c:extLst>
        </c:ser>
        <c:ser>
          <c:idx val="2"/>
          <c:order val="2"/>
          <c:tx>
            <c:strRef>
              <c:f>[ND_2023.xlsx]List3!$D$72</c:f>
              <c:strCache>
                <c:ptCount val="1"/>
                <c:pt idx="0">
                  <c:v>Technické problémy s aplikací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1"/>
              <c:layout>
                <c:manualLayout>
                  <c:x val="1.0300782859497397E-2"/>
                  <c:y val="1.1587485515643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C75-48BB-96A0-D3C7615EEB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[ND_2023.xlsx]List3!$A$73:$A$76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[ND_2023.xlsx]List3!$D$73:$D$76</c:f>
              <c:numCache>
                <c:formatCode>General</c:formatCode>
                <c:ptCount val="4"/>
                <c:pt idx="0">
                  <c:v>7</c:v>
                </c:pt>
                <c:pt idx="1">
                  <c:v>2</c:v>
                </c:pt>
                <c:pt idx="2">
                  <c:v>23</c:v>
                </c:pt>
                <c:pt idx="3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C75-48BB-96A0-D3C7615EEB21}"/>
            </c:ext>
          </c:extLst>
        </c:ser>
        <c:ser>
          <c:idx val="3"/>
          <c:order val="3"/>
          <c:tx>
            <c:strRef>
              <c:f>[ND_2023.xlsx]List3!$E$72</c:f>
              <c:strCache>
                <c:ptCount val="1"/>
                <c:pt idx="0">
                  <c:v>Nestandardní dotaz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1203131437988535E-3"/>
                  <c:y val="-1.93124758594051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C75-48BB-96A0-D3C7615EEB21}"/>
                </c:ext>
              </c:extLst>
            </c:dLbl>
            <c:dLbl>
              <c:idx val="1"/>
              <c:layout>
                <c:manualLayout>
                  <c:x val="6.180469715698393E-3"/>
                  <c:y val="-3.08999613750483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C75-48BB-96A0-D3C7615EEB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[ND_2023.xlsx]List3!$A$73:$A$76</c:f>
              <c:numCache>
                <c:formatCode>General</c:formatCode>
                <c:ptCount val="4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</c:numCache>
            </c:numRef>
          </c:cat>
          <c:val>
            <c:numRef>
              <c:f>[ND_2023.xlsx]List3!$E$73:$E$76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C75-48BB-96A0-D3C7615EEB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25910968"/>
        <c:axId val="725912608"/>
        <c:axId val="0"/>
      </c:bar3DChart>
      <c:catAx>
        <c:axId val="725910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25912608"/>
        <c:crosses val="autoZero"/>
        <c:auto val="1"/>
        <c:lblAlgn val="ctr"/>
        <c:lblOffset val="100"/>
        <c:noMultiLvlLbl val="0"/>
      </c:catAx>
      <c:valAx>
        <c:axId val="725912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25910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6DCAC-CE6C-F34D-BB40-15ED19D929C0}" type="datetimeFigureOut">
              <a:rPr lang="cs-CZ" smtClean="0"/>
              <a:t>06.03.2024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DD35B-1E30-6B4F-BA7A-178A1A8012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58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66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1651C8-0589-0A4E-A648-43E7970689D8}" type="datetime1">
              <a:rPr lang="cs-CZ" smtClean="0"/>
              <a:t>06.03.2024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2E07EA-F260-7549-976E-B5A77B1A6F8B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3017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660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8EB467B-1B72-0844-8B4A-9B97214D320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98322F3-296F-D94B-BA69-5E3C08C45827}" type="datetime1">
              <a:rPr lang="cs-CZ" smtClean="0"/>
              <a:pPr/>
              <a:t>06.03.2024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414610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A4094-DA60-0047-89AF-3ECD26EBCBC6}" type="datetime1">
              <a:rPr lang="cs-CZ" smtClean="0"/>
              <a:t>06.03.2024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40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144E17-280E-3341-A412-19E1FCCEF808}" type="datetime1">
              <a:rPr lang="cs-CZ" smtClean="0"/>
              <a:t>06.03.2024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83C6B9-51BF-354A-813E-1E819CCC41A1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59856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85617-9B28-DF47-BAEC-26C747C8C48A}" type="datetime1">
              <a:rPr lang="cs-CZ" smtClean="0"/>
              <a:t>06.03.2024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F809C9-6CD1-224D-B38B-D9054EF10F1C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7690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9F845A-1646-B040-9BDE-B0949ABAA815}" type="datetime1">
              <a:rPr lang="cs-CZ" smtClean="0"/>
              <a:t>06.03.2024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4FD313-B4A8-0A46-A50D-B31C9DA87A8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66573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0C0A0B-5067-DE47-AFC8-F97D18BD4B1F}" type="datetime1">
              <a:rPr lang="cs-CZ" smtClean="0"/>
              <a:t>06.03.2024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97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67CFD3-BCAB-884C-9D47-4C8AA78F6E8C}" type="datetime1">
              <a:rPr lang="cs-CZ" smtClean="0"/>
              <a:t>06.03.2024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8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05ACCB-DF1B-A540-A5D2-32650422C0FD}" type="datetime1">
              <a:rPr lang="cs-CZ" smtClean="0"/>
              <a:t>06.03.2024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74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7EFC59B-10BD-D14D-AB9A-171FF071635D}" type="datetime1">
              <a:rPr lang="cs-CZ" smtClean="0"/>
              <a:pPr/>
              <a:t>06.03.2024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5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64F62-C66D-7747-AE1D-B98617324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938" y="1662146"/>
            <a:ext cx="10681878" cy="3027135"/>
          </a:xfrm>
        </p:spPr>
        <p:txBody>
          <a:bodyPr anchor="t">
            <a:normAutofit/>
          </a:bodyPr>
          <a:lstStyle/>
          <a:p>
            <a:pPr algn="ctr">
              <a:lnSpc>
                <a:spcPct val="70000"/>
              </a:lnSpc>
            </a:pPr>
            <a:r>
              <a:rPr lang="cs-CZ" altLang="cs-CZ" sz="6600" b="1" spc="50" dirty="0">
                <a:latin typeface="+mj-lt"/>
              </a:rPr>
              <a:t>Nestandardní dotazy v roce 2023</a:t>
            </a:r>
            <a:endParaRPr lang="cs-CZ" sz="6600" b="1" spc="50" dirty="0">
              <a:latin typeface="+mj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70C84C-FA25-4B48-8EA5-40D03BC15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60" y="4328523"/>
            <a:ext cx="9144000" cy="1243998"/>
          </a:xfrm>
        </p:spPr>
        <p:txBody>
          <a:bodyPr anchor="t"/>
          <a:lstStyle/>
          <a:p>
            <a:pPr algn="l"/>
            <a:r>
              <a:rPr lang="cs-CZ" altLang="cs-CZ" dirty="0">
                <a:latin typeface="+mj-lt"/>
              </a:rPr>
              <a:t>Zlín, 7. března 2024</a:t>
            </a:r>
            <a:endParaRPr lang="cs-CZ" dirty="0">
              <a:latin typeface="+mj-lt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B0ABEF9-ECA7-5A40-B7C6-1FD962DE9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653494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dirty="0"/>
              <a:t>Vývoj počtu nestandardních dotazů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2521375"/>
              </p:ext>
            </p:extLst>
          </p:nvPr>
        </p:nvGraphicFramePr>
        <p:xfrm>
          <a:off x="422275" y="1679575"/>
          <a:ext cx="11264900" cy="4600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08633698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/>
              <a:t>Nestandardní dotazy v roce 2023 dle </a:t>
            </a:r>
            <a:r>
              <a:rPr lang="cs-CZ" sz="3200" dirty="0" err="1"/>
              <a:t>ObŽÚ</a:t>
            </a:r>
            <a:endParaRPr lang="cs-CZ" sz="3200" dirty="0"/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C0746739-C59F-EA68-A2C2-2217A31C5A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6701971"/>
              </p:ext>
            </p:extLst>
          </p:nvPr>
        </p:nvGraphicFramePr>
        <p:xfrm>
          <a:off x="422275" y="1679575"/>
          <a:ext cx="11264900" cy="4600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367748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200" dirty="0"/>
              <a:t>Vývoj počtu nestandardních dotazů dle </a:t>
            </a:r>
            <a:r>
              <a:rPr lang="cs-CZ" sz="3200" dirty="0" err="1"/>
              <a:t>ObŽÚ</a:t>
            </a:r>
            <a:endParaRPr lang="cs-CZ" sz="3200" dirty="0"/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CA2A80EF-0158-820B-6C8F-4EE01D3348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3771341"/>
              </p:ext>
            </p:extLst>
          </p:nvPr>
        </p:nvGraphicFramePr>
        <p:xfrm>
          <a:off x="422275" y="1679575"/>
          <a:ext cx="11264900" cy="4600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0276944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/>
              <a:t>Struktura nestandardních dotazů v roce 2023</a:t>
            </a:r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00000000-0008-0000-0200-000004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1216958"/>
              </p:ext>
            </p:extLst>
          </p:nvPr>
        </p:nvGraphicFramePr>
        <p:xfrm>
          <a:off x="422275" y="1679575"/>
          <a:ext cx="11264900" cy="4600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860506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200" dirty="0"/>
              <a:t>Struktura nestandardních dotazů dle </a:t>
            </a:r>
            <a:r>
              <a:rPr lang="cs-CZ" sz="3200" dirty="0" err="1"/>
              <a:t>ObŽÚ</a:t>
            </a:r>
            <a:endParaRPr lang="cs-CZ" sz="3200" dirty="0"/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00000000-0008-0000-0200-000005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8189045"/>
              </p:ext>
            </p:extLst>
          </p:nvPr>
        </p:nvGraphicFramePr>
        <p:xfrm>
          <a:off x="422275" y="1679575"/>
          <a:ext cx="11264900" cy="4600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02694098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200" dirty="0"/>
              <a:t>Vývoj počtu a struktury nestandardních dotazů v </a:t>
            </a:r>
            <a:r>
              <a:rPr lang="cs-CZ" sz="3200"/>
              <a:t>letech 2020 - 2023</a:t>
            </a:r>
            <a:endParaRPr lang="cs-CZ" sz="3200" dirty="0"/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00000000-0008-0000-0200-000006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0759992"/>
              </p:ext>
            </p:extLst>
          </p:nvPr>
        </p:nvGraphicFramePr>
        <p:xfrm>
          <a:off x="422275" y="1679575"/>
          <a:ext cx="11264900" cy="4600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977452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52FA94F-0539-5D48-AA3C-3C74ED624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299" y="406400"/>
            <a:ext cx="11268075" cy="3022600"/>
          </a:xfrm>
        </p:spPr>
        <p:txBody>
          <a:bodyPr/>
          <a:lstStyle/>
          <a:p>
            <a:pPr algn="ctr"/>
            <a:br>
              <a:rPr lang="cs-CZ" sz="5400" dirty="0"/>
            </a:br>
            <a:br>
              <a:rPr lang="cs-CZ" sz="5400" dirty="0"/>
            </a:br>
            <a:br>
              <a:rPr lang="cs-CZ" sz="5400" dirty="0"/>
            </a:br>
            <a:r>
              <a:rPr lang="cs-CZ" sz="5400" dirty="0"/>
              <a:t>Děkuji za pozornost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D410835F-0A28-BD49-B480-AA3D6E59BF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Krajský úřad ZK</a:t>
            </a:r>
          </a:p>
          <a:p>
            <a:r>
              <a:rPr lang="cs-CZ" dirty="0"/>
              <a:t>Třída Tomáš Bati 21</a:t>
            </a:r>
          </a:p>
          <a:p>
            <a:r>
              <a:rPr lang="cs-CZ" dirty="0"/>
              <a:t>Zlín 761 90</a:t>
            </a:r>
          </a:p>
        </p:txBody>
      </p:sp>
    </p:spTree>
    <p:extLst>
      <p:ext uri="{BB962C8B-B14F-4D97-AF65-F5344CB8AC3E}">
        <p14:creationId xmlns:p14="http://schemas.microsoft.com/office/powerpoint/2010/main" val="745454274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C176AD870A0C448B7EF302593BEBDDA" ma:contentTypeVersion="11" ma:contentTypeDescription="Vytvoří nový dokument" ma:contentTypeScope="" ma:versionID="aa4f96ba11c0c64026bfaefe179d3b63">
  <xsd:schema xmlns:xsd="http://www.w3.org/2001/XMLSchema" xmlns:xs="http://www.w3.org/2001/XMLSchema" xmlns:p="http://schemas.microsoft.com/office/2006/metadata/properties" xmlns:ns3="e9488e27-62b4-47cf-9353-e24b519013c0" targetNamespace="http://schemas.microsoft.com/office/2006/metadata/properties" ma:root="true" ma:fieldsID="53840251bb5ac0e08388e398b2d467d4" ns3:_="">
    <xsd:import namespace="e9488e27-62b4-47cf-9353-e24b519013c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488e27-62b4-47cf-9353-e24b519013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FF153ED-CF13-4D01-8149-43204BF3D3E4}">
  <ds:schemaRefs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e9488e27-62b4-47cf-9353-e24b519013c0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10BF4729-DB95-4369-BB7D-5F3BCE736D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488e27-62b4-47cf-9353-e24b519013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88CF2D0-AF2E-4B28-9014-882187DE561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2736</TotalTime>
  <Words>84</Words>
  <Application>Microsoft Office PowerPoint</Application>
  <PresentationFormat>Širokoúhlá obrazovka</PresentationFormat>
  <Paragraphs>29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Calibri</vt:lpstr>
      <vt:lpstr>Degular</vt:lpstr>
      <vt:lpstr>Wingdings</vt:lpstr>
      <vt:lpstr>Motiv Office</vt:lpstr>
      <vt:lpstr>Nestandardní dotazy v roce 2023</vt:lpstr>
      <vt:lpstr>Vývoj počtu nestandardních dotazů </vt:lpstr>
      <vt:lpstr>Nestandardní dotazy v roce 2023 dle ObŽÚ</vt:lpstr>
      <vt:lpstr>Vývoj počtu nestandardních dotazů dle ObŽÚ</vt:lpstr>
      <vt:lpstr>Struktura nestandardních dotazů v roce 2023</vt:lpstr>
      <vt:lpstr>Struktura nestandardních dotazů dle ObŽÚ</vt:lpstr>
      <vt:lpstr>Vývoj počtu a struktury nestandardních dotazů v letech 2020 - 2023</vt:lpstr>
      <vt:lpstr>   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Zajištění veřejné dopravy ZK od 15.12.2019</dc:title>
  <dc:creator>Quang Milan Nguyen</dc:creator>
  <cp:lastModifiedBy>Gistinger Petr</cp:lastModifiedBy>
  <cp:revision>21</cp:revision>
  <dcterms:created xsi:type="dcterms:W3CDTF">2021-08-21T22:30:26Z</dcterms:created>
  <dcterms:modified xsi:type="dcterms:W3CDTF">2024-03-06T15:09:51Z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0x0101001C176AD870A0C448B7EF302593BEBDDA</vt:lpwstr>
  </property>
</Properties>
</file>