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omments/modernComment_12E_43B3EA05.xml" ContentType="application/vnd.ms-powerpoint.comments+xml"/>
  <Override PartName="/ppt/authors.xml" ContentType="application/vnd.ms-powerpoint.author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0"/>
  </p:notesMasterIdLst>
  <p:sldIdLst>
    <p:sldId id="287" r:id="rId2"/>
    <p:sldId id="463" r:id="rId3"/>
    <p:sldId id="462" r:id="rId4"/>
    <p:sldId id="302" r:id="rId5"/>
    <p:sldId id="311" r:id="rId6"/>
    <p:sldId id="299" r:id="rId7"/>
    <p:sldId id="314" r:id="rId8"/>
    <p:sldId id="283" r:id="rId9"/>
    <p:sldId id="309" r:id="rId10"/>
    <p:sldId id="461" r:id="rId11"/>
    <p:sldId id="281" r:id="rId12"/>
    <p:sldId id="313" r:id="rId13"/>
    <p:sldId id="300" r:id="rId14"/>
    <p:sldId id="460" r:id="rId15"/>
    <p:sldId id="305" r:id="rId16"/>
    <p:sldId id="304" r:id="rId17"/>
    <p:sldId id="310" r:id="rId18"/>
    <p:sldId id="264" r:id="rId19"/>
  </p:sldIdLst>
  <p:sldSz cx="12192000" cy="6858000"/>
  <p:notesSz cx="6797675" cy="9926638"/>
  <p:embeddedFontLst>
    <p:embeddedFont>
      <p:font typeface="Arial Black" panose="020B0A04020102020204" pitchFamily="3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Degular" panose="04040406060303040305" pitchFamily="82" charset="-18"/>
      <p:regular r:id="rId27"/>
      <p:bold r:id="rId28"/>
      <p:italic r:id="rId29"/>
      <p:boldItalic r:id="rId30"/>
    </p:embeddedFont>
    <p:embeddedFont>
      <p:font typeface="Degular Light Italic" panose="040403060603030B0305" pitchFamily="82" charset="-18"/>
      <p: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jk5HdnfLhgfRB4/Y0nvF4yXcs1E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0F4EC6-01D0-E7FE-9151-B3E63F9A9E59}" name="Bernatík Tomáš" initials="TB" userId="S::tomas.bernatik@zlinskykraj.cz::06b8ebc7-0dea-46c4-a8a7-0e82ce82165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tášová Martina" initials="" lastIdx="2" clrIdx="1"/>
  <p:cmAuthor id="1" name="Mitášová Martina" initials="MM" lastIdx="5" clrIdx="0">
    <p:extLst>
      <p:ext uri="{19B8F6BF-5375-455C-9EA6-DF929625EA0E}">
        <p15:presenceInfo xmlns:p15="http://schemas.microsoft.com/office/powerpoint/2012/main" userId="Mitášová Mart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00"/>
    <a:srgbClr val="EE8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16A0A06-CC88-4BF1-91F1-3E4C482A97EF}">
  <a:tblStyle styleId="{816A0A06-CC88-4BF1-91F1-3E4C482A97E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7D1B89A-1C33-4F39-970F-157F745D960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natík Tomáš" userId="06b8ebc7-0dea-46c4-a8a7-0e82ce821652" providerId="ADAL" clId="{36E2B5F0-3B35-43B9-82BA-3A72B09C4AFC}"/>
    <pc:docChg chg="undo custSel addSld modSld">
      <pc:chgData name="Bernatík Tomáš" userId="06b8ebc7-0dea-46c4-a8a7-0e82ce821652" providerId="ADAL" clId="{36E2B5F0-3B35-43B9-82BA-3A72B09C4AFC}" dt="2024-04-09T06:05:54.437" v="85" actId="404"/>
      <pc:docMkLst>
        <pc:docMk/>
      </pc:docMkLst>
      <pc:sldChg chg="addSp delSp modSp new mod setBg">
        <pc:chgData name="Bernatík Tomáš" userId="06b8ebc7-0dea-46c4-a8a7-0e82ce821652" providerId="ADAL" clId="{36E2B5F0-3B35-43B9-82BA-3A72B09C4AFC}" dt="2024-04-09T06:05:54.437" v="85" actId="404"/>
        <pc:sldMkLst>
          <pc:docMk/>
          <pc:sldMk cId="1493510862" sldId="461"/>
        </pc:sldMkLst>
        <pc:spChg chg="del">
          <ac:chgData name="Bernatík Tomáš" userId="06b8ebc7-0dea-46c4-a8a7-0e82ce821652" providerId="ADAL" clId="{36E2B5F0-3B35-43B9-82BA-3A72B09C4AFC}" dt="2024-04-09T06:05:22.836" v="54" actId="22"/>
          <ac:spMkLst>
            <pc:docMk/>
            <pc:sldMk cId="1493510862" sldId="461"/>
            <ac:spMk id="2" creationId="{DB94D4E4-2E81-C9C5-6F37-6F0D6AEC9BAB}"/>
          </ac:spMkLst>
        </pc:spChg>
        <pc:spChg chg="mod">
          <ac:chgData name="Bernatík Tomáš" userId="06b8ebc7-0dea-46c4-a8a7-0e82ce821652" providerId="ADAL" clId="{36E2B5F0-3B35-43B9-82BA-3A72B09C4AFC}" dt="2024-04-09T06:05:36.282" v="56" actId="26606"/>
          <ac:spMkLst>
            <pc:docMk/>
            <pc:sldMk cId="1493510862" sldId="461"/>
            <ac:spMk id="3" creationId="{A17A60BB-A4F6-1031-40F0-9089158FA869}"/>
          </ac:spMkLst>
        </pc:spChg>
        <pc:spChg chg="mod ord">
          <ac:chgData name="Bernatík Tomáš" userId="06b8ebc7-0dea-46c4-a8a7-0e82ce821652" providerId="ADAL" clId="{36E2B5F0-3B35-43B9-82BA-3A72B09C4AFC}" dt="2024-04-09T06:05:54.437" v="85" actId="404"/>
          <ac:spMkLst>
            <pc:docMk/>
            <pc:sldMk cId="1493510862" sldId="461"/>
            <ac:spMk id="4" creationId="{D0BE9B92-0B89-8323-E8E4-17CD80DC12E8}"/>
          </ac:spMkLst>
        </pc:spChg>
        <pc:spChg chg="add del">
          <ac:chgData name="Bernatík Tomáš" userId="06b8ebc7-0dea-46c4-a8a7-0e82ce821652" providerId="ADAL" clId="{36E2B5F0-3B35-43B9-82BA-3A72B09C4AFC}" dt="2024-04-09T06:05:36.282" v="56" actId="26606"/>
          <ac:spMkLst>
            <pc:docMk/>
            <pc:sldMk cId="1493510862" sldId="461"/>
            <ac:spMk id="10" creationId="{3B3178D0-DD7B-1B1C-75AB-F2E231832BD9}"/>
          </ac:spMkLst>
        </pc:spChg>
        <pc:spChg chg="add del">
          <ac:chgData name="Bernatík Tomáš" userId="06b8ebc7-0dea-46c4-a8a7-0e82ce821652" providerId="ADAL" clId="{36E2B5F0-3B35-43B9-82BA-3A72B09C4AFC}" dt="2024-04-09T06:05:36.282" v="56" actId="26606"/>
          <ac:spMkLst>
            <pc:docMk/>
            <pc:sldMk cId="1493510862" sldId="461"/>
            <ac:spMk id="13" creationId="{9427AF5F-9A0E-42B7-A252-FD64C9885F9C}"/>
          </ac:spMkLst>
        </pc:spChg>
        <pc:picChg chg="add mod ord">
          <ac:chgData name="Bernatík Tomáš" userId="06b8ebc7-0dea-46c4-a8a7-0e82ce821652" providerId="ADAL" clId="{36E2B5F0-3B35-43B9-82BA-3A72B09C4AFC}" dt="2024-04-09T06:05:36.282" v="56" actId="26606"/>
          <ac:picMkLst>
            <pc:docMk/>
            <pc:sldMk cId="1493510862" sldId="461"/>
            <ac:picMk id="6" creationId="{A99BD144-2F2C-6B76-2371-F349D4FE248E}"/>
          </ac:picMkLst>
        </pc:picChg>
      </pc:sldChg>
    </pc:docChg>
  </pc:docChgLst>
</pc:chgInfo>
</file>

<file path=ppt/comments/modernComment_12E_43B3EA0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AA05836-2653-4E68-8A78-6F82C7110DCB}" authorId="{790F4EC6-01D0-E7FE-9151-B3E63F9A9E59}" created="2024-04-08T05:25:40.701">
    <pc:sldMkLst xmlns:pc="http://schemas.microsoft.com/office/powerpoint/2013/main/command">
      <pc:docMk/>
      <pc:sldMk cId="1135864325" sldId="302"/>
    </pc:sldMkLst>
    <p188:txBody>
      <a:bodyPr/>
      <a:lstStyle/>
      <a:p>
        <a:r>
          <a:rPr lang="cs-CZ"/>
          <a:t>Celkově podporujeme rodinnou a seniorskou politiku. Pro roky 2024-2030 je posledním ZZK schválena nová koncepce rozvoje rodinné a seniorské politiky ve ZK.</a:t>
        </a:r>
      </a:p>
    </p188:txBody>
  </p188:cm>
</p188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Pozn.: Z první tabulky je patrný růst podílu zdroje ZLK na celkových zdrojích v roce 2023 na 3 % ( z původních 1,2 % v roce 2015). U zdroje OBCE jde o pokles z původního 4,3% podílu na celkových zdrojích financování SSL v roce 2015 na 3,2 % v roce 2022, což můžeme vysvětlit opět rychlejším růstem nákladovosti sítí.</a:t>
            </a:r>
          </a:p>
          <a:p>
            <a:endParaRPr lang="cs-CZ" dirty="0"/>
          </a:p>
          <a:p>
            <a:r>
              <a:rPr lang="cs-CZ" dirty="0"/>
              <a:t>Mezi lety 2015 – 2023 je z druhé tabulky výše patrný nárůst zdroje ZLK o více než pětinásobek (téměř šestinásobek) částky z roku 2015, u obcí jde o nárůst tohoto zdroje ve srovnání s rokem 2015 o 164,6 % pro rok 2023.</a:t>
            </a:r>
          </a:p>
          <a:p>
            <a:endParaRPr lang="cs-CZ" dirty="0"/>
          </a:p>
          <a:p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Zdrojem představovaných dat je webová aplikace </a:t>
            </a:r>
            <a:r>
              <a:rPr lang="cs-CZ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KISSoS</a:t>
            </a: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Data za zdroj Zlínský kraj a Obce jsou počítána včetně vratek za všechny podporované SSL ve ZLK.</a:t>
            </a:r>
            <a:endParaRPr lang="cs-CZ" dirty="0"/>
          </a:p>
          <a:p>
            <a:endParaRPr lang="cs-CZ" dirty="0"/>
          </a:p>
          <a:p>
            <a:r>
              <a:rPr lang="cs-CZ" dirty="0"/>
              <a:t>Zdrojem ÚSC jsou finanční zdroje od Zlínského kraje a Obcí. Podíl těchto zdrojů naleznete v Podmínkách pro stanovení vyrovnávací platby a finanční podpory sociálních služeb ve ZK. Pokud hovoříme o zdroji Obce, máme namysli souhrn zdrojů od všech obcí podílejících se na spolufinancování. Z tohoto důvodu je podporován přístup obcí k spolufinancování přes fondy zřizované SO ORP nebo jinak nastavené modely (dohody) v území podílející se na spolufinancování.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DD35B-1E30-6B4F-BA7A-178A1A8012AE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617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1078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6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51C8-0589-0A4E-A648-43E7970689D8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964316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276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98322F3-296F-D94B-BA69-5E3C08C45827}" type="datetime1">
              <a:rPr lang="cs-CZ" smtClean="0"/>
              <a:pPr/>
              <a:t>10.04.2024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298802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A4094-DA60-0047-89AF-3ECD26EBCBC6}" type="datetime1">
              <a:rPr lang="cs-CZ" smtClean="0"/>
              <a:t>10.04.2024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464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44E17-280E-3341-A412-19E1FCCEF808}" type="datetime1">
              <a:rPr lang="cs-CZ" smtClean="0"/>
              <a:t>10.04.2024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70994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85617-9B28-DF47-BAEC-26C747C8C48A}" type="datetime1">
              <a:rPr lang="cs-CZ" smtClean="0"/>
              <a:t>10.04.2024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2307038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F845A-1646-B040-9BDE-B0949ABAA815}" type="datetime1">
              <a:rPr lang="cs-CZ" smtClean="0"/>
              <a:t>10.04.2024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64615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C0A0B-5067-DE47-AFC8-F97D18BD4B1F}" type="datetime1">
              <a:rPr lang="cs-CZ" smtClean="0"/>
              <a:t>10.04.2024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67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7CFD3-BCAB-884C-9D47-4C8AA78F6E8C}" type="datetime1">
              <a:rPr lang="cs-CZ" smtClean="0"/>
              <a:t>10.04.2024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0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5ACCB-DF1B-A540-A5D2-32650422C0FD}" type="datetime1">
              <a:rPr lang="cs-CZ" smtClean="0"/>
              <a:t>10.04.2024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314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EFC59B-10BD-D14D-AB9A-171FF071635D}" type="datetime1">
              <a:rPr lang="cs-CZ" smtClean="0"/>
              <a:pPr/>
              <a:t>10.04.2024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449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rezentace_aplikace_Microsoft_PowerPoint.ppt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E_43B3EA0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nejstenatosamizk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D410AB-6435-680F-3672-CD1CAC4EE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768709"/>
            <a:ext cx="10977832" cy="3022600"/>
          </a:xfrm>
        </p:spPr>
        <p:txBody>
          <a:bodyPr/>
          <a:lstStyle/>
          <a:p>
            <a:pPr lvl="0">
              <a:lnSpc>
                <a:spcPct val="100000"/>
              </a:lnSpc>
              <a:buClrTx/>
            </a:pPr>
            <a:r>
              <a:rPr lang="cs-CZ" sz="6000" dirty="0">
                <a:latin typeface="+mj-lt"/>
              </a:rPr>
              <a:t>Setkání starostů měst a obcí Zlínského kraje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87AE174-5340-A1F5-42D6-E43FBD234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2696009"/>
            <a:ext cx="9144000" cy="1655762"/>
          </a:xfrm>
        </p:spPr>
        <p:txBody>
          <a:bodyPr>
            <a:normAutofit/>
          </a:bodyPr>
          <a:lstStyle/>
          <a:p>
            <a:r>
              <a:rPr lang="cs-CZ" sz="4800" dirty="0" smtClean="0">
                <a:latin typeface="Degular Light Italic" panose="040403060603030B0305" pitchFamily="82" charset="-18"/>
              </a:rPr>
              <a:t>ŽIVOTNÍ PROSTŘEDÍ </a:t>
            </a:r>
          </a:p>
          <a:p>
            <a:r>
              <a:rPr lang="cs-CZ" sz="4800" dirty="0" smtClean="0">
                <a:latin typeface="Degular Light Italic" panose="040403060603030B0305" pitchFamily="82" charset="-18"/>
              </a:rPr>
              <a:t>SOCIÁLNÍ </a:t>
            </a:r>
            <a:r>
              <a:rPr lang="cs-CZ" sz="4800" dirty="0">
                <a:latin typeface="Degular Light Italic" panose="040403060603030B0305" pitchFamily="82" charset="-18"/>
              </a:rPr>
              <a:t>OBLAST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C2A865E5-5B15-4FBB-18C0-610DD44F05CA}"/>
              </a:ext>
            </a:extLst>
          </p:cNvPr>
          <p:cNvSpPr txBox="1">
            <a:spLocks/>
          </p:cNvSpPr>
          <p:nvPr/>
        </p:nvSpPr>
        <p:spPr>
          <a:xfrm>
            <a:off x="495300" y="504789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+mn-lt"/>
              </a:rPr>
              <a:t>Bc. Hana Ančincová</a:t>
            </a:r>
          </a:p>
          <a:p>
            <a:r>
              <a:rPr lang="cs-CZ" dirty="0">
                <a:latin typeface="+mn-lt"/>
              </a:rPr>
              <a:t>11.4. 2024</a:t>
            </a:r>
          </a:p>
        </p:txBody>
      </p:sp>
    </p:spTree>
    <p:extLst>
      <p:ext uri="{BB962C8B-B14F-4D97-AF65-F5344CB8AC3E}">
        <p14:creationId xmlns:p14="http://schemas.microsoft.com/office/powerpoint/2010/main" val="1732338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A99BD144-2F2C-6B76-2371-F349D4FE2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1263" y="1679575"/>
            <a:ext cx="6526924" cy="4600575"/>
          </a:xfr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7A60BB-A4F6-1031-40F0-9089158FA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BE9B92-0B89-8323-E8E4-17CD80DC1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dirty="0"/>
              <a:t>Katalog poskytovatelů sociálních služeb v ZK – www.socialnisluzbyzk.cz</a:t>
            </a:r>
          </a:p>
        </p:txBody>
      </p:sp>
    </p:spTree>
    <p:extLst>
      <p:ext uri="{BB962C8B-B14F-4D97-AF65-F5344CB8AC3E}">
        <p14:creationId xmlns:p14="http://schemas.microsoft.com/office/powerpoint/2010/main" val="1493510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2026" y="1679353"/>
            <a:ext cx="9437966" cy="4600272"/>
          </a:xfrm>
        </p:spPr>
        <p:txBody>
          <a:bodyPr>
            <a:normAutofit/>
          </a:bodyPr>
          <a:lstStyle/>
          <a:p>
            <a:r>
              <a:rPr lang="cs-CZ" sz="2000" dirty="0"/>
              <a:t>Pro rok 2024 plánujeme poskytovatelům sociálních služeb z rozpočtu Zlínského kraje poskytnout návratnou finanční výpomoc na překlenutí prvního ¼ roku do doby než, bude vyplacena dotace ze státního rozpočtu ČR ve výši </a:t>
            </a:r>
            <a:r>
              <a:rPr lang="cs-CZ" sz="2000" b="1" dirty="0"/>
              <a:t>449.100.000,- Kč</a:t>
            </a:r>
            <a:r>
              <a:rPr lang="cs-CZ" sz="2000" dirty="0"/>
              <a:t>. Tato pomoc je nabídnuta všem organizacím zařazeným v Základní síti sociálních služeb Zlínského kraje.</a:t>
            </a:r>
          </a:p>
          <a:p>
            <a:r>
              <a:rPr lang="cs-CZ" sz="2000" dirty="0"/>
              <a:t>Pro rok 2024 plánujeme vyčlenit z rozpočtu Zlínského kraje na financování sociálních služeb částku ve výši </a:t>
            </a:r>
            <a:r>
              <a:rPr lang="cs-CZ" sz="2000" b="1" dirty="0"/>
              <a:t>131.368.000,- Kč</a:t>
            </a:r>
            <a:r>
              <a:rPr lang="cs-CZ" sz="2000" dirty="0"/>
              <a:t>. Z těchto financí je připraveno 38.000.000,- Kč na podporu terénních sociálních služeb, které pečují o seniory a osoby se zdravotním postižením.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Financování sociálních služeb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9122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74D4652-94F1-EA48-C1F4-B38A07B27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0" y="1413164"/>
            <a:ext cx="11264900" cy="4866461"/>
          </a:xfrm>
        </p:spPr>
        <p:txBody>
          <a:bodyPr/>
          <a:lstStyle/>
          <a:p>
            <a:pPr marL="0" indent="0" eaLnBrk="0" hangingPunct="0">
              <a:lnSpc>
                <a:spcPct val="120000"/>
              </a:lnSpc>
              <a:spcBef>
                <a:spcPts val="1200"/>
              </a:spcBef>
              <a:buClr>
                <a:schemeClr val="tx1"/>
              </a:buClr>
              <a:buSzPct val="110000"/>
              <a:buNone/>
              <a:tabLst>
                <a:tab pos="1168400" algn="l"/>
              </a:tabLst>
              <a:defRPr/>
            </a:pPr>
            <a:r>
              <a:rPr lang="cs-CZ" sz="2000" b="1" dirty="0">
                <a:solidFill>
                  <a:schemeClr val="bg1"/>
                </a:solidFill>
                <a:highlight>
                  <a:srgbClr val="0000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Vývoj podílu zdroje Obce a Zlínský kraj na celkových zdrojích SSL v letech 2015 – 2023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Obce 4,3% → 3,2 %		Zlínský kraj 1,2% → 3,0 %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365647-979F-CCA3-DC33-19FE032E7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7D43A2-98E4-B24E-9228-7624BE346F8E}" type="slidenum">
              <a:rPr kumimoji="0" lang="cs-CZ" sz="2000" b="0" i="1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BA5111B-A83E-388C-091D-72C117CCE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kern="0" dirty="0">
                <a:latin typeface="Degular" panose="04040406060303040305" pitchFamily="82" charset="-18"/>
              </a:rPr>
              <a:t>Zdroj Obce a Zlínský kraj </a:t>
            </a:r>
            <a:br>
              <a:rPr lang="cs-CZ" sz="2800" kern="0" dirty="0">
                <a:latin typeface="Degular" panose="04040406060303040305" pitchFamily="82" charset="-18"/>
              </a:rPr>
            </a:br>
            <a:r>
              <a:rPr lang="cs-CZ" sz="2800" kern="0" dirty="0">
                <a:latin typeface="Degular" panose="04040406060303040305" pitchFamily="82" charset="-18"/>
              </a:rPr>
              <a:t>Vývoj financování SSL 2015 – 2023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BBE2BFE-2BE8-69CA-DAB3-596FCAC5B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74" y="2356507"/>
            <a:ext cx="9474005" cy="1261981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2FA91FA-71B2-E4C4-B615-CF1173B3C9C7}"/>
              </a:ext>
            </a:extLst>
          </p:cNvPr>
          <p:cNvSpPr txBox="1"/>
          <p:nvPr/>
        </p:nvSpPr>
        <p:spPr>
          <a:xfrm>
            <a:off x="406400" y="3870502"/>
            <a:ext cx="9918123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Pct val="110000"/>
              <a:buFontTx/>
              <a:buNone/>
              <a:tabLst>
                <a:tab pos="1168400" algn="l"/>
              </a:tabLst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/>
                </a:highlight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Růst objemu finančních prostředků zdroje Obce a Zlínský kraj v letech 2015 – 2023 podílejících se na financování SSL (2015 = 100%)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Obce → 164,6 %			Zlínský kraj → 591,4 %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2DD2435-2EE1-061B-F34E-B59762852C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74" y="5056015"/>
            <a:ext cx="9474005" cy="1182727"/>
          </a:xfrm>
          <a:prstGeom prst="rect">
            <a:avLst/>
          </a:prstGeom>
        </p:spPr>
      </p:pic>
      <p:sp>
        <p:nvSpPr>
          <p:cNvPr id="11" name="Zástupný symbol pro obsah 8">
            <a:extLst>
              <a:ext uri="{FF2B5EF4-FFF2-40B4-BE49-F238E27FC236}">
                <a16:creationId xmlns:a16="http://schemas.microsoft.com/office/drawing/2014/main" id="{0EBE5019-310C-4D92-EA41-CCEA7A7012C5}"/>
              </a:ext>
            </a:extLst>
          </p:cNvPr>
          <p:cNvSpPr txBox="1">
            <a:spLocks/>
          </p:cNvSpPr>
          <p:nvPr/>
        </p:nvSpPr>
        <p:spPr>
          <a:xfrm>
            <a:off x="422026" y="6279625"/>
            <a:ext cx="11264900" cy="311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2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Zdroj dat: </a:t>
            </a:r>
            <a:r>
              <a:rPr kumimoji="0" lang="cs-CZ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KISSoS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Data za zdroj Zlínský kraj a Obce jsou počítána včetně vratek za všechny podporované SSL ve ZLK.</a:t>
            </a:r>
          </a:p>
        </p:txBody>
      </p:sp>
    </p:spTree>
    <p:extLst>
      <p:ext uri="{BB962C8B-B14F-4D97-AF65-F5344CB8AC3E}">
        <p14:creationId xmlns:p14="http://schemas.microsoft.com/office/powerpoint/2010/main" val="1063965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t>13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3550" y="17232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sz="4000" b="0" dirty="0"/>
              <a:t>Vývoj financování SSL z rozpočtu Zlínského kraje v letech 2018 - 2028 (v Kč)</a:t>
            </a:r>
            <a:r>
              <a:rPr lang="cs-CZ" b="0" dirty="0">
                <a:solidFill>
                  <a:prstClr val="black">
                    <a:lumMod val="65000"/>
                    <a:lumOff val="35000"/>
                  </a:prstClr>
                </a:solidFill>
              </a:rPr>
              <a:t/>
            </a:r>
            <a:br>
              <a:rPr lang="cs-CZ" b="0" dirty="0">
                <a:solidFill>
                  <a:prstClr val="black">
                    <a:lumMod val="65000"/>
                    <a:lumOff val="35000"/>
                  </a:prstClr>
                </a:solidFill>
              </a:rPr>
            </a:br>
            <a:endParaRPr lang="cs-CZ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43709" y="1625600"/>
            <a:ext cx="9319487" cy="461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86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1381B67-311F-DEA1-68C6-D49651E6D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68FD40-B0DC-978B-BD95-12C1AE5244D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84353D3-51D4-D9C5-14AC-B84091EAE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A64233-7020-7BAC-37FA-6A19C1A7CA7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4978B0D-28FD-F189-6A74-4A1E3F9FE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t>14</a:t>
            </a:fld>
            <a:endParaRPr 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6C587384-DA77-CFCB-D216-1F5583F9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8" name="Objekt 7">
            <a:hlinkClick r:id="" action="ppaction://ole?verb=0"/>
            <a:extLst>
              <a:ext uri="{FF2B5EF4-FFF2-40B4-BE49-F238E27FC236}">
                <a16:creationId xmlns:a16="http://schemas.microsoft.com/office/drawing/2014/main" id="{3E442CBD-12E4-5738-0FE8-0969075FF2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5686" y="136525"/>
          <a:ext cx="11713028" cy="6588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sentation" r:id="rId3" imgW="6096088" imgH="3429060" progId="PowerPoint.Show.12">
                  <p:embed/>
                </p:oleObj>
              </mc:Choice>
              <mc:Fallback>
                <p:oleObj name="Presentation" r:id="rId3" imgW="6096088" imgH="3429060" progId="PowerPoint.Show.12">
                  <p:embed/>
                  <p:pic>
                    <p:nvPicPr>
                      <p:cNvPr id="8" name="Objekt 7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E442CBD-12E4-5738-0FE8-0969075FF2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686" y="136525"/>
                        <a:ext cx="11713028" cy="6588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3127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1F8818F-6370-F284-FE9A-5284DDCF9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 přes nepříznivou situaci ve financování sociálních služeb dochází k jejich rozvoji. Důvodem rozvoje je nedostatečná kapacita stávajících sociálních služeb a vysoká poptávka.</a:t>
            </a:r>
          </a:p>
          <a:p>
            <a:r>
              <a:rPr lang="cs-CZ" b="1" dirty="0"/>
              <a:t>Rozvíjíme především terénní sociální služby péče, pobytové sociální služby v rámci Národního plánu obnovy, transformujeme služby pro osoby s mentálním a zdravotním postižením, dochází k rozvoji sociálních služeb pro lidi s duševním onemocněním.</a:t>
            </a:r>
          </a:p>
          <a:p>
            <a:r>
              <a:rPr lang="cs-CZ" dirty="0"/>
              <a:t>Zaměřujeme se také na to, aby sociální služby ve Zlínském kraji plnily svůj účel. Tzn., že nastavujeme parametry, za jakých mají být poskytovány a sledujeme jejich efektivitu.</a:t>
            </a:r>
          </a:p>
          <a:p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50A1D2-5D6D-DE90-7FAA-85E7275A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B52B99F-92FF-C39C-BFF2-C12AF30F4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 sociálních služeb</a:t>
            </a:r>
          </a:p>
        </p:txBody>
      </p:sp>
    </p:spTree>
    <p:extLst>
      <p:ext uri="{BB962C8B-B14F-4D97-AF65-F5344CB8AC3E}">
        <p14:creationId xmlns:p14="http://schemas.microsoft.com/office/powerpoint/2010/main" val="1236244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Situace nyní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Financování na jeden rok</a:t>
            </a:r>
          </a:p>
          <a:p>
            <a:r>
              <a:rPr lang="cs-CZ" dirty="0"/>
              <a:t>Nevymezené role ve financování </a:t>
            </a:r>
          </a:p>
          <a:p>
            <a:r>
              <a:rPr lang="cs-CZ" dirty="0"/>
              <a:t>Finance nereflektují potřeby a rozvoj</a:t>
            </a:r>
          </a:p>
          <a:p>
            <a:r>
              <a:rPr lang="cs-CZ" dirty="0"/>
              <a:t>Sledování efektivity - ZLK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Návrhy na změny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cs-CZ" dirty="0"/>
              <a:t>Víceleté financování, mandatorní?</a:t>
            </a:r>
          </a:p>
          <a:p>
            <a:r>
              <a:rPr lang="cs-CZ" dirty="0"/>
              <a:t>Pravidla financování stát/obec/kraj</a:t>
            </a:r>
          </a:p>
          <a:p>
            <a:r>
              <a:rPr lang="cs-CZ" dirty="0"/>
              <a:t>Finanční prostředky nasedají na potřeby</a:t>
            </a:r>
          </a:p>
          <a:p>
            <a:r>
              <a:rPr lang="cs-CZ" dirty="0"/>
              <a:t>Plošně i na úrovni MPSV</a:t>
            </a:r>
          </a:p>
          <a:p>
            <a:r>
              <a:rPr lang="cs-CZ" dirty="0"/>
              <a:t>Testování majetku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t>16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oblast 2030+</a:t>
            </a:r>
          </a:p>
        </p:txBody>
      </p:sp>
    </p:spTree>
    <p:extLst>
      <p:ext uri="{BB962C8B-B14F-4D97-AF65-F5344CB8AC3E}">
        <p14:creationId xmlns:p14="http://schemas.microsoft.com/office/powerpoint/2010/main" val="232204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91" y="1679575"/>
            <a:ext cx="7470194" cy="4600575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Společnou silou se to podaří</a:t>
            </a:r>
            <a:r>
              <a:rPr lang="cs-CZ" dirty="0">
                <a:sym typeface="Wingdings" panose="05000000000000000000" pitchFamily="2" charset="2"/>
              </a:rPr>
              <a:t>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049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1165524"/>
            <a:ext cx="9144000" cy="3022600"/>
          </a:xfrm>
        </p:spPr>
        <p:txBody>
          <a:bodyPr/>
          <a:lstStyle/>
          <a:p>
            <a:r>
              <a:rPr lang="cs-CZ" sz="6600" dirty="0">
                <a:latin typeface="+mn-lt"/>
              </a:rPr>
              <a:t>Děkuji 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+mn-lt"/>
              </a:rPr>
              <a:t>Krajský úřad ZK</a:t>
            </a:r>
          </a:p>
          <a:p>
            <a:r>
              <a:rPr lang="cs-CZ" sz="2000" dirty="0">
                <a:latin typeface="+mn-lt"/>
              </a:rPr>
              <a:t>Třída Tomáš Bati 21</a:t>
            </a:r>
          </a:p>
          <a:p>
            <a:r>
              <a:rPr lang="cs-CZ" sz="2000" dirty="0">
                <a:latin typeface="+mn-lt"/>
              </a:rPr>
              <a:t>Zlín 761 90</a:t>
            </a:r>
          </a:p>
        </p:txBody>
      </p:sp>
    </p:spTree>
    <p:extLst>
      <p:ext uri="{BB962C8B-B14F-4D97-AF65-F5344CB8AC3E}">
        <p14:creationId xmlns:p14="http://schemas.microsoft.com/office/powerpoint/2010/main" val="74545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894AA03-ABD5-7017-3F48-0C2EBA06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 smtClean="0"/>
              <a:t>1</a:t>
            </a:r>
            <a:endParaRPr lang="cs-CZ" dirty="0"/>
          </a:p>
        </p:txBody>
      </p:sp>
      <p:graphicFrame>
        <p:nvGraphicFramePr>
          <p:cNvPr id="2" name="Zástupný obsah 1">
            <a:extLst>
              <a:ext uri="{FF2B5EF4-FFF2-40B4-BE49-F238E27FC236}">
                <a16:creationId xmlns:a16="http://schemas.microsoft.com/office/drawing/2014/main" id="{A89F93D8-4987-C9B5-B1DB-14C4BD95DC0A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621903" y="2565918"/>
          <a:ext cx="6960636" cy="2808515"/>
        </p:xfrm>
        <a:graphic>
          <a:graphicData uri="http://schemas.openxmlformats.org/drawingml/2006/table">
            <a:tbl>
              <a:tblPr firstRow="1" firstCol="1" bandRow="1"/>
              <a:tblGrid>
                <a:gridCol w="880665">
                  <a:extLst>
                    <a:ext uri="{9D8B030D-6E8A-4147-A177-3AD203B41FA5}">
                      <a16:colId xmlns:a16="http://schemas.microsoft.com/office/drawing/2014/main" val="1524017981"/>
                    </a:ext>
                  </a:extLst>
                </a:gridCol>
                <a:gridCol w="1879879">
                  <a:extLst>
                    <a:ext uri="{9D8B030D-6E8A-4147-A177-3AD203B41FA5}">
                      <a16:colId xmlns:a16="http://schemas.microsoft.com/office/drawing/2014/main" val="236336020"/>
                    </a:ext>
                  </a:extLst>
                </a:gridCol>
                <a:gridCol w="1829072">
                  <a:extLst>
                    <a:ext uri="{9D8B030D-6E8A-4147-A177-3AD203B41FA5}">
                      <a16:colId xmlns:a16="http://schemas.microsoft.com/office/drawing/2014/main" val="1975142018"/>
                    </a:ext>
                  </a:extLst>
                </a:gridCol>
                <a:gridCol w="2371020">
                  <a:extLst>
                    <a:ext uri="{9D8B030D-6E8A-4147-A177-3AD203B41FA5}">
                      <a16:colId xmlns:a16="http://schemas.microsoft.com/office/drawing/2014/main" val="3308072771"/>
                    </a:ext>
                  </a:extLst>
                </a:gridCol>
              </a:tblGrid>
              <a:tr h="429874">
                <a:tc>
                  <a:txBody>
                    <a:bodyPr/>
                    <a:lstStyle/>
                    <a:p>
                      <a:pPr algn="ctr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Roky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Alokace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Schválené dotace (Kč)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Počet podpořených projektů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008552"/>
                  </a:ext>
                </a:extLst>
              </a:tr>
              <a:tr h="409405"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10 000 000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31 301 000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290100"/>
                  </a:ext>
                </a:extLst>
              </a:tr>
              <a:tr h="409405"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19 040 000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30 021 000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926035"/>
                  </a:ext>
                </a:extLst>
              </a:tr>
              <a:tr h="409405"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19 080 000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36 695 000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66529"/>
                  </a:ext>
                </a:extLst>
              </a:tr>
              <a:tr h="720552">
                <a:tc>
                  <a:txBody>
                    <a:bodyPr/>
                    <a:lstStyle/>
                    <a:p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2024 - DT3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5 000 000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14 395 000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009474"/>
                  </a:ext>
                </a:extLst>
              </a:tr>
              <a:tr h="429874">
                <a:tc>
                  <a:txBody>
                    <a:bodyPr/>
                    <a:lstStyle/>
                    <a:p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Suma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53 120 000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112 412 000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285512"/>
                  </a:ext>
                </a:extLst>
              </a:tr>
            </a:tbl>
          </a:graphicData>
        </a:graphic>
      </p:graphicFrame>
      <p:sp>
        <p:nvSpPr>
          <p:cNvPr id="6" name="Nadpis 3">
            <a:extLst>
              <a:ext uri="{FF2B5EF4-FFF2-40B4-BE49-F238E27FC236}">
                <a16:creationId xmlns:a16="http://schemas.microsoft.com/office/drawing/2014/main" id="{062D9B31-1DC0-B080-03A7-814545DC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Autofit/>
          </a:bodyPr>
          <a:lstStyle/>
          <a:p>
            <a:r>
              <a:rPr lang="cs-CZ" sz="3200" b="1" dirty="0"/>
              <a:t>Podpora vodohospodářské infrastruktury</a:t>
            </a:r>
            <a:endParaRPr lang="cs-CZ" sz="32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E397C17-D986-5320-88FD-3AB7864D6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52168" y="-291345"/>
            <a:ext cx="16258420" cy="982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017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/>
              <a:t>25.4. 2024</a:t>
            </a:r>
            <a:r>
              <a:rPr lang="cs-CZ" dirty="0"/>
              <a:t> – dva </a:t>
            </a:r>
            <a:r>
              <a:rPr lang="cs-CZ" b="1" dirty="0"/>
              <a:t>Semináře se zaměřením na problematiku ochrany ovzduší</a:t>
            </a:r>
            <a:r>
              <a:rPr lang="cs-CZ" dirty="0"/>
              <a:t>, kde budou mimo jiné představeny výsledky dvou projektů měření kvality ovzduší ve 12 a v 5 obcích Zlínského kraje, které byly zaměřeny na znečištění pocházející z lokálních topenišť. </a:t>
            </a:r>
          </a:p>
          <a:p>
            <a:r>
              <a:rPr lang="cs-CZ" b="1" dirty="0"/>
              <a:t>5.9. 2024</a:t>
            </a:r>
            <a:r>
              <a:rPr lang="cs-CZ" dirty="0"/>
              <a:t> v prostorách UTB – </a:t>
            </a:r>
            <a:r>
              <a:rPr lang="cs-CZ" b="1" dirty="0"/>
              <a:t>Konference se zaměřením na recyklaci odpadů, výrobky z odpadů využitelné zejména pro komunální sféru, systémy nakládání s odpady v obcích</a:t>
            </a:r>
            <a:r>
              <a:rPr lang="cs-CZ" dirty="0"/>
              <a:t>.</a:t>
            </a:r>
          </a:p>
          <a:p>
            <a:r>
              <a:rPr lang="cs-CZ" b="1" dirty="0"/>
              <a:t>říjen, listopad</a:t>
            </a:r>
            <a:r>
              <a:rPr lang="cs-CZ" dirty="0"/>
              <a:t> – </a:t>
            </a:r>
            <a:r>
              <a:rPr lang="cs-CZ" b="1" dirty="0"/>
              <a:t>Semináře pro obce nakládání s komunálními odpady.</a:t>
            </a:r>
            <a:r>
              <a:rPr lang="cs-CZ" dirty="0"/>
              <a:t> </a:t>
            </a:r>
          </a:p>
          <a:p>
            <a:r>
              <a:rPr lang="cs-CZ" b="1" dirty="0"/>
              <a:t>podzim </a:t>
            </a:r>
            <a:r>
              <a:rPr lang="cs-CZ" dirty="0"/>
              <a:t>– </a:t>
            </a:r>
            <a:r>
              <a:rPr lang="cs-CZ" b="1" dirty="0"/>
              <a:t>Seminář Aktualizace surovinové politiky Zlínského kraje.</a:t>
            </a:r>
            <a:endParaRPr lang="cs-CZ" dirty="0"/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Pozvánky </a:t>
            </a:r>
            <a:r>
              <a:rPr lang="cs-CZ" smtClean="0"/>
              <a:t>na akce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546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2026" y="1515451"/>
            <a:ext cx="11264900" cy="460027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cs-CZ" dirty="0"/>
              <a:t>Audit je rozšířením </a:t>
            </a:r>
            <a:r>
              <a:rPr lang="cs-CZ" b="1" dirty="0"/>
              <a:t>podpory spokojeného života všech generací v obcích </a:t>
            </a:r>
            <a:r>
              <a:rPr lang="cs-CZ" dirty="0"/>
              <a:t>ze strany krajů a má pomoci v realizaci těch opatření, která si obec na základě systematicky provedené analýzy sama zvolí a se souhlasem rady nebo zastupitelstva obce po dobu tří let realizuje a naplňuje.</a:t>
            </a:r>
          </a:p>
          <a:p>
            <a:pPr lvl="0">
              <a:lnSpc>
                <a:spcPct val="120000"/>
              </a:lnSpc>
            </a:pPr>
            <a:r>
              <a:rPr lang="cs-CZ" dirty="0"/>
              <a:t>Je jedním z nástrojů, jak rozvíjet v obcích </a:t>
            </a:r>
            <a:r>
              <a:rPr lang="cs-CZ" b="1" dirty="0"/>
              <a:t>prostředí a klima přívětivé rodině</a:t>
            </a:r>
            <a:r>
              <a:rPr lang="cs-CZ" dirty="0"/>
              <a:t>.</a:t>
            </a:r>
          </a:p>
          <a:p>
            <a:pPr lvl="0">
              <a:lnSpc>
                <a:spcPct val="120000"/>
              </a:lnSpc>
            </a:pPr>
            <a:r>
              <a:rPr lang="cs-CZ" dirty="0"/>
              <a:t>Od latinského slova</a:t>
            </a:r>
            <a:r>
              <a:rPr lang="cs-CZ" b="1" dirty="0"/>
              <a:t> </a:t>
            </a:r>
            <a:r>
              <a:rPr lang="cs-CZ" b="1" dirty="0" err="1"/>
              <a:t>audire</a:t>
            </a:r>
            <a:r>
              <a:rPr lang="cs-CZ" b="1" dirty="0"/>
              <a:t> </a:t>
            </a:r>
            <a:r>
              <a:rPr lang="cs-CZ" dirty="0"/>
              <a:t>(slyšet, naslouchat, konzultovat) – mezi obcí a občany s cílem zjistit, co potřebují pro to, aby se v obci nebo městě lépe žilo.</a:t>
            </a:r>
          </a:p>
          <a:p>
            <a:pPr lvl="0">
              <a:lnSpc>
                <a:spcPct val="120000"/>
              </a:lnSpc>
            </a:pPr>
            <a:r>
              <a:rPr lang="cs-CZ" dirty="0"/>
              <a:t>Prorodinný projekt audit </a:t>
            </a:r>
            <a:r>
              <a:rPr lang="cs-CZ" dirty="0" err="1"/>
              <a:t>familyfriendlycommunity</a:t>
            </a:r>
            <a:r>
              <a:rPr lang="cs-CZ" dirty="0"/>
              <a:t>, obec přátelská rodině, je iniciativou společnosti </a:t>
            </a:r>
            <a:r>
              <a:rPr lang="cs-CZ" b="1" dirty="0" err="1"/>
              <a:t>Familie</a:t>
            </a:r>
            <a:r>
              <a:rPr lang="cs-CZ" b="1" dirty="0"/>
              <a:t> and </a:t>
            </a:r>
            <a:r>
              <a:rPr lang="cs-CZ" b="1" dirty="0" err="1"/>
              <a:t>Beruf</a:t>
            </a:r>
            <a:r>
              <a:rPr lang="cs-CZ" b="1" dirty="0"/>
              <a:t> Management </a:t>
            </a:r>
            <a:r>
              <a:rPr lang="cs-CZ" b="1" dirty="0" err="1"/>
              <a:t>GmbH</a:t>
            </a:r>
            <a:r>
              <a:rPr lang="cs-CZ" b="1" dirty="0"/>
              <a:t>, Rakousko</a:t>
            </a:r>
            <a:r>
              <a:rPr lang="cs-CZ" dirty="0"/>
              <a:t>, tento projekt funguje v Rakousku od roku 2006, je v něm auditováno 460 obcí, více než ¼ všech Rakušanů žije v auditované obci.</a:t>
            </a:r>
          </a:p>
          <a:p>
            <a:pPr lvl="0">
              <a:lnSpc>
                <a:spcPct val="120000"/>
              </a:lnSpc>
            </a:pPr>
            <a:r>
              <a:rPr lang="cs-CZ" dirty="0"/>
              <a:t>Jihomoravský kraj získal licenci pro ČR a v roce 2015 zahájil jeho realizaci.</a:t>
            </a:r>
          </a:p>
          <a:p>
            <a:pPr lvl="0">
              <a:lnSpc>
                <a:spcPct val="120000"/>
              </a:lnSpc>
            </a:pPr>
            <a:r>
              <a:rPr lang="cs-CZ" dirty="0"/>
              <a:t>Do projektu je také zapojen Olomoucký a Ústecký kraj.</a:t>
            </a:r>
          </a:p>
          <a:p>
            <a:pPr lvl="0">
              <a:lnSpc>
                <a:spcPct val="120000"/>
              </a:lnSpc>
            </a:pPr>
            <a:r>
              <a:rPr lang="cs-CZ" b="1" dirty="0"/>
              <a:t>Další seminář se uskuteční na začátku zimy 2024</a:t>
            </a:r>
            <a:endParaRPr lang="cs-CZ" dirty="0"/>
          </a:p>
          <a:p>
            <a:pPr lvl="0">
              <a:lnSpc>
                <a:spcPct val="120000"/>
              </a:lnSpc>
            </a:pPr>
            <a:r>
              <a:rPr lang="cs-CZ" dirty="0"/>
              <a:t>Hlavní výhodou </a:t>
            </a:r>
            <a:r>
              <a:rPr lang="cs-CZ" dirty="0" err="1"/>
              <a:t>podlicenční</a:t>
            </a:r>
            <a:r>
              <a:rPr lang="cs-CZ" dirty="0"/>
              <a:t> smlouvy je možnost používat odzkoušené a zavedené </a:t>
            </a:r>
            <a:r>
              <a:rPr lang="cs-CZ" dirty="0" err="1"/>
              <a:t>know</a:t>
            </a:r>
            <a:r>
              <a:rPr lang="cs-CZ" dirty="0"/>
              <a:t> – </a:t>
            </a:r>
            <a:r>
              <a:rPr lang="cs-CZ" dirty="0" err="1"/>
              <a:t>how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Audit </a:t>
            </a:r>
            <a:r>
              <a:rPr lang="cs-CZ" dirty="0" err="1"/>
              <a:t>familyfriendlycommunity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5864325"/>
      </p:ext>
    </p:extLst>
  </p:cSld>
  <p:clrMapOvr>
    <a:masterClrMapping/>
  </p:clrMapOvr>
  <p:extLst>
    <p:ext uri="{6950BFC3-D8DA-4A85-94F7-54DA5524770B}">
      <p188:commentRel xmlns="" xmlns:p188="http://schemas.microsoft.com/office/powerpoint/2018/8/main" r:id="rId2"/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Budoucnost sociálních služeb pro seniory je podpora neformálních pečujících a podpora terénních služeb</a:t>
            </a:r>
          </a:p>
          <a:p>
            <a:r>
              <a:rPr lang="cs-CZ" dirty="0"/>
              <a:t>Setrvání klienta ve svém domácím prostředí</a:t>
            </a:r>
          </a:p>
          <a:p>
            <a:r>
              <a:rPr lang="cs-CZ" dirty="0"/>
              <a:t>Projekt Žít doma</a:t>
            </a:r>
          </a:p>
          <a:p>
            <a:r>
              <a:rPr lang="cs-CZ" dirty="0"/>
              <a:t>Na letos je připraveno 38.000.000,- Kč z rozpočtu kraje na podporu terénních sociálních služeb, které pečují o seniory a osoby se zdravotním postižením.</a:t>
            </a:r>
          </a:p>
          <a:p>
            <a:r>
              <a:rPr lang="cs-CZ" dirty="0"/>
              <a:t>Za každým úvazkem jsou ruce, které pomáhají 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Žít doma</a:t>
            </a:r>
          </a:p>
        </p:txBody>
      </p:sp>
    </p:spTree>
    <p:extLst>
      <p:ext uri="{BB962C8B-B14F-4D97-AF65-F5344CB8AC3E}">
        <p14:creationId xmlns:p14="http://schemas.microsoft.com/office/powerpoint/2010/main" val="24385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Ve Zlínském kraji jsou příklady dobré praxe obcí, které vystavěly a provozují sociální bydlení, bydlení pro seniory se zdravotním omezením.</a:t>
            </a:r>
          </a:p>
          <a:p>
            <a:r>
              <a:rPr lang="cs-CZ" sz="2000" dirty="0"/>
              <a:t>Budoucnost seniorských služeb je v podpoře seniorského bydlení,  </a:t>
            </a:r>
          </a:p>
          <a:p>
            <a:r>
              <a:rPr lang="cs-CZ" sz="2000" dirty="0"/>
              <a:t>Podpora terénních služeb, </a:t>
            </a:r>
          </a:p>
          <a:p>
            <a:pPr marL="457200" lvl="1" indent="0">
              <a:buNone/>
            </a:pPr>
            <a:endParaRPr lang="cs-CZ" sz="1800" i="1" dirty="0"/>
          </a:p>
          <a:p>
            <a:r>
              <a:rPr lang="cs-CZ" sz="2000" dirty="0"/>
              <a:t>Výzvy na bydlení z IROP 2021 – 2027.  </a:t>
            </a:r>
          </a:p>
          <a:p>
            <a:r>
              <a:rPr lang="cs-CZ" b="1" dirty="0"/>
              <a:t>Přijďte zítra! </a:t>
            </a:r>
            <a:r>
              <a:rPr lang="cs-CZ" b="1" dirty="0">
                <a:sym typeface="Wingdings" panose="05000000000000000000" pitchFamily="2" charset="2"/>
              </a:rPr>
              <a:t> </a:t>
            </a:r>
            <a:endParaRPr lang="cs-CZ" b="1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22026" y="112712"/>
            <a:ext cx="11264900" cy="931325"/>
          </a:xfrm>
        </p:spPr>
        <p:txBody>
          <a:bodyPr>
            <a:noAutofit/>
          </a:bodyPr>
          <a:lstStyle/>
          <a:p>
            <a:r>
              <a:rPr lang="cs-CZ" sz="4000" dirty="0"/>
              <a:t>Bydlení v obcích pro seniory,</a:t>
            </a:r>
            <a:br>
              <a:rPr lang="cs-CZ" sz="4000" dirty="0"/>
            </a:br>
            <a:r>
              <a:rPr lang="cs-CZ" sz="4000" dirty="0"/>
              <a:t>sociální bydlení</a:t>
            </a:r>
          </a:p>
        </p:txBody>
      </p:sp>
    </p:spTree>
    <p:extLst>
      <p:ext uri="{BB962C8B-B14F-4D97-AF65-F5344CB8AC3E}">
        <p14:creationId xmlns:p14="http://schemas.microsoft.com/office/powerpoint/2010/main" val="3897458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652" y="1544976"/>
            <a:ext cx="10126601" cy="4803573"/>
          </a:xfr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dirty="0"/>
              <a:t>5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Inovace v sociální oblasti </a:t>
            </a:r>
          </a:p>
        </p:txBody>
      </p:sp>
    </p:spTree>
    <p:extLst>
      <p:ext uri="{BB962C8B-B14F-4D97-AF65-F5344CB8AC3E}">
        <p14:creationId xmlns:p14="http://schemas.microsoft.com/office/powerpoint/2010/main" val="191676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22027" y="1679353"/>
            <a:ext cx="8471808" cy="4600272"/>
          </a:xfrm>
        </p:spPr>
        <p:txBody>
          <a:bodyPr>
            <a:normAutofit/>
          </a:bodyPr>
          <a:lstStyle/>
          <a:p>
            <a:r>
              <a:rPr lang="cs-CZ" sz="2000" dirty="0"/>
              <a:t>Pro výstavbu zařízení sociálních služeb </a:t>
            </a:r>
            <a:r>
              <a:rPr lang="cs-CZ" sz="2000" b="1" dirty="0"/>
              <a:t>hledáme pozemky</a:t>
            </a:r>
            <a:r>
              <a:rPr lang="cs-CZ" sz="2000" dirty="0"/>
              <a:t> o velikosti cca 2.500 m2, případně </a:t>
            </a:r>
            <a:r>
              <a:rPr lang="cs-CZ" sz="2000" b="1" dirty="0"/>
              <a:t>větší rodinné domy</a:t>
            </a:r>
            <a:r>
              <a:rPr lang="cs-CZ" sz="2000" dirty="0"/>
              <a:t> k rekonstrukci, </a:t>
            </a:r>
            <a:r>
              <a:rPr lang="cs-CZ" sz="2000" b="1" dirty="0"/>
              <a:t>byty</a:t>
            </a:r>
            <a:r>
              <a:rPr lang="cs-CZ" sz="2000" dirty="0"/>
              <a:t> k pronájmu nebo zakoupení. </a:t>
            </a:r>
          </a:p>
          <a:p>
            <a:r>
              <a:rPr lang="cs-CZ" sz="2000" dirty="0"/>
              <a:t>Ty využijeme pro výstavbu domovů pro osoby se zdravotním postižením, chráněná bydlení, domovy se zvláštním režimem do kapacity maximálně 18 lůžek.</a:t>
            </a:r>
          </a:p>
          <a:p>
            <a:r>
              <a:rPr lang="cs-CZ" sz="2000" dirty="0"/>
              <a:t>Zlínský kraj má </a:t>
            </a:r>
            <a:r>
              <a:rPr lang="cs-CZ" sz="2000" b="1" dirty="0"/>
              <a:t>alokovány finance z EU na výstavbu </a:t>
            </a:r>
            <a:r>
              <a:rPr lang="cs-CZ" sz="2000" dirty="0"/>
              <a:t>těchto zařízení.</a:t>
            </a:r>
          </a:p>
          <a:p>
            <a:r>
              <a:rPr lang="cs-CZ" sz="2000" dirty="0"/>
              <a:t>Zařízení bychom rádi provozovali v lokalitách, kde jsou dostupné veřejné služby.</a:t>
            </a:r>
          </a:p>
          <a:p>
            <a:r>
              <a:rPr lang="cs-CZ" sz="2000" dirty="0"/>
              <a:t>Sociální služby nabízí pracovní příležitost pro občany obce.</a:t>
            </a:r>
          </a:p>
          <a:p>
            <a:r>
              <a:rPr lang="cs-CZ" sz="2000" dirty="0">
                <a:solidFill>
                  <a:schemeClr val="bg1"/>
                </a:solidFill>
                <a:highlight>
                  <a:srgbClr val="008080"/>
                </a:highlight>
              </a:rPr>
              <a:t>Aktuálně připravujeme výstavbu zařízení Domov pro seniory Liptál, Domov pro seniory Hovězí, DOZP Uherský Ostroh, DOZP Uherský Brod, DZR Kelč.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/>
              <a:t>Investice pro sociální služby</a:t>
            </a:r>
            <a:endParaRPr lang="cs-CZ" sz="4000" dirty="0"/>
          </a:p>
        </p:txBody>
      </p:sp>
      <p:pic>
        <p:nvPicPr>
          <p:cNvPr id="6" name="Obrázek 5" descr="Obsah obrázku žlutá, design&#10;&#10;Popis byl vytvořen automaticky">
            <a:extLst>
              <a:ext uri="{FF2B5EF4-FFF2-40B4-BE49-F238E27FC236}">
                <a16:creationId xmlns:a16="http://schemas.microsoft.com/office/drawing/2014/main" id="{1AC4E8CC-B3B6-C1D1-7915-85D7D4ADB4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75" r="21875"/>
          <a:stretch/>
        </p:blipFill>
        <p:spPr>
          <a:xfrm>
            <a:off x="8893835" y="2051665"/>
            <a:ext cx="3146769" cy="314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7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dirty="0"/>
              <a:t>Předmětem projektu je zefektivnit využití sociálního systému a provázat zainteresované instituce, které pracují s osobami v nesnázích: </a:t>
            </a:r>
          </a:p>
          <a:p>
            <a:pPr algn="just">
              <a:spcBef>
                <a:spcPts val="0"/>
              </a:spcBef>
            </a:pPr>
            <a:r>
              <a:rPr lang="cs-CZ" dirty="0"/>
              <a:t>osoby s duševním onemocněním, </a:t>
            </a:r>
          </a:p>
          <a:p>
            <a:pPr algn="just">
              <a:spcBef>
                <a:spcPts val="0"/>
              </a:spcBef>
            </a:pPr>
            <a:r>
              <a:rPr lang="cs-CZ" dirty="0"/>
              <a:t>pečující osoby, </a:t>
            </a:r>
          </a:p>
          <a:p>
            <a:pPr algn="just">
              <a:spcBef>
                <a:spcPts val="0"/>
              </a:spcBef>
            </a:pPr>
            <a:r>
              <a:rPr lang="cs-CZ" dirty="0"/>
              <a:t>rodiny s dětmi s postižením, </a:t>
            </a:r>
          </a:p>
          <a:p>
            <a:pPr algn="just">
              <a:spcBef>
                <a:spcPts val="0"/>
              </a:spcBef>
            </a:pPr>
            <a:r>
              <a:rPr lang="cs-CZ" dirty="0"/>
              <a:t>osoby bez přístřeší. </a:t>
            </a:r>
          </a:p>
          <a:p>
            <a:pPr marL="0" indent="0">
              <a:spcBef>
                <a:spcPts val="0"/>
              </a:spcBef>
              <a:buNone/>
            </a:pPr>
            <a:endParaRPr lang="cs-CZ" b="1" dirty="0"/>
          </a:p>
          <a:p>
            <a:pPr marL="0" indent="0">
              <a:spcBef>
                <a:spcPts val="0"/>
              </a:spcBef>
              <a:buNone/>
            </a:pPr>
            <a:r>
              <a:rPr lang="cs-CZ" b="1" dirty="0"/>
              <a:t>V projektu dojde k:</a:t>
            </a:r>
          </a:p>
          <a:p>
            <a:pPr lvl="0" algn="just">
              <a:spcBef>
                <a:spcPts val="0"/>
              </a:spcBef>
            </a:pPr>
            <a:r>
              <a:rPr lang="cs-CZ" dirty="0"/>
              <a:t>Vzniku elektronické informační platformy </a:t>
            </a:r>
            <a:r>
              <a:rPr lang="pl-PL" dirty="0">
                <a:hlinkClick r:id="rId2"/>
              </a:rPr>
              <a:t>Nejste na to sami (nejstenatosamizk.cz)</a:t>
            </a:r>
            <a:endParaRPr lang="cs-CZ" dirty="0"/>
          </a:p>
          <a:p>
            <a:pPr lvl="0" algn="just">
              <a:spcBef>
                <a:spcPts val="0"/>
              </a:spcBef>
            </a:pPr>
            <a:r>
              <a:rPr lang="cs-CZ" dirty="0"/>
              <a:t>Informování odborné a laické veřejnosti ohledně možností podpory a pomoci skupinám osob v nesnázích. Osvětová a </a:t>
            </a:r>
            <a:r>
              <a:rPr lang="cs-CZ" dirty="0" err="1"/>
              <a:t>destigmatizační</a:t>
            </a:r>
            <a:r>
              <a:rPr lang="cs-CZ" dirty="0"/>
              <a:t> kampaň v médiích a veřejném prostoru.  </a:t>
            </a:r>
          </a:p>
          <a:p>
            <a:pPr lvl="0" algn="just">
              <a:spcBef>
                <a:spcPts val="0"/>
              </a:spcBef>
            </a:pPr>
            <a:r>
              <a:rPr lang="cs-CZ" dirty="0"/>
              <a:t>Prohloubení mezirezortní spolupráce zejména v oblasti sociální práce a zdravotnictví. </a:t>
            </a:r>
            <a:endParaRPr lang="cs-CZ" b="1" dirty="0"/>
          </a:p>
          <a:p>
            <a:pPr lvl="0">
              <a:spcBef>
                <a:spcPts val="0"/>
              </a:spcBef>
            </a:pPr>
            <a:r>
              <a:rPr lang="cs-CZ" dirty="0"/>
              <a:t>Realizaci podpůrných aktivit pro osoby v nesnázích. </a:t>
            </a:r>
          </a:p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Nejste na to sami</a:t>
            </a:r>
          </a:p>
        </p:txBody>
      </p:sp>
    </p:spTree>
    <p:extLst>
      <p:ext uri="{BB962C8B-B14F-4D97-AF65-F5344CB8AC3E}">
        <p14:creationId xmlns:p14="http://schemas.microsoft.com/office/powerpoint/2010/main" val="2721910851"/>
      </p:ext>
    </p:extLst>
  </p:cSld>
  <p:clrMapOvr>
    <a:masterClrMapping/>
  </p:clrMapOvr>
</p:sld>
</file>

<file path=ppt/theme/theme1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3906</TotalTime>
  <Words>1326</Words>
  <Application>Microsoft Office PowerPoint</Application>
  <PresentationFormat>Širokoúhlá obrazovka</PresentationFormat>
  <Paragraphs>134</Paragraphs>
  <Slides>18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6" baseType="lpstr">
      <vt:lpstr>Arial Black</vt:lpstr>
      <vt:lpstr>Arial</vt:lpstr>
      <vt:lpstr>Calibri</vt:lpstr>
      <vt:lpstr>Degular</vt:lpstr>
      <vt:lpstr>Degular Light Italic</vt:lpstr>
      <vt:lpstr>Wingdings</vt:lpstr>
      <vt:lpstr>1_Motiv Office</vt:lpstr>
      <vt:lpstr>Presentation</vt:lpstr>
      <vt:lpstr>Setkání starostů měst a obcí Zlínského kraje</vt:lpstr>
      <vt:lpstr>Podpora vodohospodářské infrastruktury</vt:lpstr>
      <vt:lpstr>Pozvánky na akce </vt:lpstr>
      <vt:lpstr>Audit familyfriendlycommunity </vt:lpstr>
      <vt:lpstr>Žít doma</vt:lpstr>
      <vt:lpstr>Bydlení v obcích pro seniory, sociální bydlení</vt:lpstr>
      <vt:lpstr>Inovace v sociální oblasti </vt:lpstr>
      <vt:lpstr>Investice pro sociální služby</vt:lpstr>
      <vt:lpstr>Nejste na to sami</vt:lpstr>
      <vt:lpstr>Katalog poskytovatelů sociálních služeb v ZK – www.socialnisluzbyzk.cz</vt:lpstr>
      <vt:lpstr>Financování sociálních služeb</vt:lpstr>
      <vt:lpstr>Zdroj Obce a Zlínský kraj  Vývoj financování SSL 2015 – 2023</vt:lpstr>
      <vt:lpstr>Vývoj financování SSL z rozpočtu Zlínského kraje v letech 2018 - 2028 (v Kč) </vt:lpstr>
      <vt:lpstr>Prezentace aplikace PowerPoint</vt:lpstr>
      <vt:lpstr>Rozvoj sociálních služeb</vt:lpstr>
      <vt:lpstr>Sociální oblast 2030+</vt:lpstr>
      <vt:lpstr>Společnou silou se to podaří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Řídící výbor</dc:title>
  <dc:creator>Quang Milan Nguyen</dc:creator>
  <cp:lastModifiedBy>Ančincová Hana</cp:lastModifiedBy>
  <cp:revision>137</cp:revision>
  <cp:lastPrinted>2022-10-12T05:38:48Z</cp:lastPrinted>
  <dcterms:created xsi:type="dcterms:W3CDTF">2021-08-21T22:30:26Z</dcterms:created>
  <dcterms:modified xsi:type="dcterms:W3CDTF">2024-04-10T07:40:29Z</dcterms:modified>
</cp:coreProperties>
</file>