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15"/>
  </p:notesMasterIdLst>
  <p:sldIdLst>
    <p:sldId id="256" r:id="rId5"/>
    <p:sldId id="278" r:id="rId6"/>
    <p:sldId id="258" r:id="rId7"/>
    <p:sldId id="259" r:id="rId8"/>
    <p:sldId id="279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B2F"/>
    <a:srgbClr val="FFFFFF"/>
    <a:srgbClr val="EBE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0"/>
    <p:restoredTop sz="95652"/>
  </p:normalViewPr>
  <p:slideViewPr>
    <p:cSldViewPr snapToGrid="0">
      <p:cViewPr>
        <p:scale>
          <a:sx n="170" d="100"/>
          <a:sy n="170" d="100"/>
        </p:scale>
        <p:origin x="181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03CC4-1398-A046-BD58-C295CB3DB13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1044E-E6D9-9F43-AA4E-22ED5B0592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47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2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49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90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41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79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36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46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3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96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312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57BF80F-F210-6E40-87AE-D970FBF4C146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39B3FCBB-567E-0049-B0A6-15CA0EA2C8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760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jpe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28048-11A5-DEEF-D5C1-9AE1CCBB9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EDFBA4-8943-E0B9-AEE7-1C136D8CBF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B3BA35D-01EA-1E91-EF09-B964123DE388}"/>
              </a:ext>
            </a:extLst>
          </p:cNvPr>
          <p:cNvSpPr/>
          <p:nvPr/>
        </p:nvSpPr>
        <p:spPr>
          <a:xfrm>
            <a:off x="0" y="0"/>
            <a:ext cx="12192000" cy="7031038"/>
          </a:xfrm>
          <a:prstGeom prst="rect">
            <a:avLst/>
          </a:prstGeom>
          <a:solidFill>
            <a:srgbClr val="ED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754380-155C-8136-54CD-00D4AD6B5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42" y="507226"/>
            <a:ext cx="2667000" cy="82550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547936E-4330-1A15-10F4-206EC4F409AA}"/>
              </a:ext>
            </a:extLst>
          </p:cNvPr>
          <p:cNvSpPr/>
          <p:nvPr/>
        </p:nvSpPr>
        <p:spPr>
          <a:xfrm>
            <a:off x="569642" y="4242318"/>
            <a:ext cx="81711" cy="27887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73BE99-F723-4657-D602-8671B70A25E4}"/>
              </a:ext>
            </a:extLst>
          </p:cNvPr>
          <p:cNvSpPr txBox="1">
            <a:spLocks/>
          </p:cNvSpPr>
          <p:nvPr/>
        </p:nvSpPr>
        <p:spPr>
          <a:xfrm>
            <a:off x="939026" y="2655636"/>
            <a:ext cx="1031394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b="1" dirty="0">
                <a:solidFill>
                  <a:schemeClr val="bg1"/>
                </a:solidFill>
                <a:latin typeface="Aptos" panose="020B0004020202020204" pitchFamily="34" charset="0"/>
              </a:rPr>
              <a:t>ZLIN REGION AGENCY</a:t>
            </a:r>
          </a:p>
        </p:txBody>
      </p:sp>
      <p:pic>
        <p:nvPicPr>
          <p:cNvPr id="9" name="Obrázek 8" descr="Obsah obrázku černá, tma, snímek obrazovky, černobílá&#10;&#10;Popis byl vytvořen automaticky">
            <a:extLst>
              <a:ext uri="{FF2B5EF4-FFF2-40B4-BE49-F238E27FC236}">
                <a16:creationId xmlns:a16="http://schemas.microsoft.com/office/drawing/2014/main" id="{6E8E5714-96DE-DFC9-88D6-8C7A37661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52" y="507227"/>
            <a:ext cx="1994957" cy="82549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13911D7-3DE3-ACB7-9B00-3DAD55A18178}"/>
              </a:ext>
            </a:extLst>
          </p:cNvPr>
          <p:cNvSpPr txBox="1"/>
          <p:nvPr/>
        </p:nvSpPr>
        <p:spPr>
          <a:xfrm>
            <a:off x="939026" y="4706141"/>
            <a:ext cx="7252570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36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Ing. David Vychytil</a:t>
            </a:r>
          </a:p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Náměstek hejtmana</a:t>
            </a:r>
          </a:p>
        </p:txBody>
      </p:sp>
    </p:spTree>
    <p:extLst>
      <p:ext uri="{BB962C8B-B14F-4D97-AF65-F5344CB8AC3E}">
        <p14:creationId xmlns:p14="http://schemas.microsoft.com/office/powerpoint/2010/main" val="220557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35794" y="636280"/>
            <a:ext cx="8143551" cy="196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/>
            <a:r>
              <a:rPr lang="en-US" sz="6370" b="1" spc="293" dirty="0">
                <a:solidFill>
                  <a:schemeClr val="bg1"/>
                </a:solidFill>
                <a:latin typeface="Aptos" panose="020B0004020202020204" pitchFamily="34" charset="0"/>
              </a:rPr>
              <a:t>START SMALL</a:t>
            </a:r>
          </a:p>
          <a:p>
            <a:pPr algn="r"/>
            <a:r>
              <a:rPr lang="en-US" sz="6370" b="1" spc="293" dirty="0">
                <a:solidFill>
                  <a:schemeClr val="bg1"/>
                </a:solidFill>
                <a:latin typeface="Aptos" panose="020B0004020202020204" pitchFamily="34" charset="0"/>
              </a:rPr>
              <a:t>THINK BIG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7714" y="3130003"/>
            <a:ext cx="8736571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spc="284" dirty="0">
                <a:solidFill>
                  <a:srgbClr val="FFFFFF"/>
                </a:solidFill>
                <a:latin typeface="Aptos" panose="020B0004020202020204" pitchFamily="34" charset="0"/>
              </a:rPr>
              <a:t>JSME PŘIPRAVENI INSPIROVAT SE MODELEM ÚSPĚŠNÝCH EVROPSKÝCH </a:t>
            </a:r>
          </a:p>
          <a:p>
            <a:pPr algn="ctr"/>
            <a:r>
              <a:rPr lang="en-US" sz="3200" b="1" spc="284" dirty="0">
                <a:solidFill>
                  <a:srgbClr val="FFFFFF"/>
                </a:solidFill>
                <a:latin typeface="Aptos" panose="020B0004020202020204" pitchFamily="34" charset="0"/>
              </a:rPr>
              <a:t>A SVĚTOVÝCH REGIONŮ. </a:t>
            </a:r>
          </a:p>
          <a:p>
            <a:pPr algn="ctr"/>
            <a:r>
              <a:rPr lang="en-US" sz="3200" b="1" spc="284" dirty="0">
                <a:solidFill>
                  <a:srgbClr val="FFFFFF"/>
                </a:solidFill>
                <a:latin typeface="Aptos" panose="020B0004020202020204" pitchFamily="34" charset="0"/>
              </a:rPr>
              <a:t>BOŘIT BARIÉRY. </a:t>
            </a:r>
          </a:p>
          <a:p>
            <a:pPr algn="ctr"/>
            <a:r>
              <a:rPr lang="en-US" sz="3200" b="1" spc="284" dirty="0">
                <a:solidFill>
                  <a:srgbClr val="FFFFFF"/>
                </a:solidFill>
                <a:latin typeface="Aptos" panose="020B0004020202020204" pitchFamily="34" charset="0"/>
              </a:rPr>
              <a:t>A ZE ZLÍNA SPOLUPRACOVAT </a:t>
            </a:r>
          </a:p>
          <a:p>
            <a:pPr algn="ctr"/>
            <a:r>
              <a:rPr lang="en-US" sz="3200" b="1" spc="284" dirty="0">
                <a:solidFill>
                  <a:srgbClr val="FFFFFF"/>
                </a:solidFill>
                <a:latin typeface="Aptos" panose="020B0004020202020204" pitchFamily="34" charset="0"/>
              </a:rPr>
              <a:t>S CELÝM SVĚTEM.</a:t>
            </a:r>
          </a:p>
        </p:txBody>
      </p:sp>
      <p:pic>
        <p:nvPicPr>
          <p:cNvPr id="5" name="Obrázek 4" descr="Obsah obrázku černá, tma, snímek obrazovky, černobílá&#10;&#10;Popis byl vytvořen automaticky">
            <a:extLst>
              <a:ext uri="{FF2B5EF4-FFF2-40B4-BE49-F238E27FC236}">
                <a16:creationId xmlns:a16="http://schemas.microsoft.com/office/drawing/2014/main" id="{2A1D89AB-E5BA-AE5B-4087-E4E9331CD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704" y="6217762"/>
            <a:ext cx="866973" cy="3587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28048-11A5-DEEF-D5C1-9AE1CCBB9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EDFBA4-8943-E0B9-AEE7-1C136D8CBF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B3BA35D-01EA-1E91-EF09-B964123DE388}"/>
              </a:ext>
            </a:extLst>
          </p:cNvPr>
          <p:cNvSpPr/>
          <p:nvPr/>
        </p:nvSpPr>
        <p:spPr>
          <a:xfrm>
            <a:off x="0" y="0"/>
            <a:ext cx="12192000" cy="7031038"/>
          </a:xfrm>
          <a:prstGeom prst="rect">
            <a:avLst/>
          </a:prstGeom>
          <a:solidFill>
            <a:srgbClr val="ED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 descr="Obsah obrázku černá, tma, snímek obrazovky, černobílá&#10;&#10;Popis byl vytvořen automaticky">
            <a:extLst>
              <a:ext uri="{FF2B5EF4-FFF2-40B4-BE49-F238E27FC236}">
                <a16:creationId xmlns:a16="http://schemas.microsoft.com/office/drawing/2014/main" id="{6E8E5714-96DE-DFC9-88D6-8C7A37661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704" y="6217762"/>
            <a:ext cx="866973" cy="358747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D6BA9B6-044F-3375-238A-FF844307AB02}"/>
              </a:ext>
            </a:extLst>
          </p:cNvPr>
          <p:cNvSpPr txBox="1"/>
          <p:nvPr/>
        </p:nvSpPr>
        <p:spPr>
          <a:xfrm>
            <a:off x="862790" y="987915"/>
            <a:ext cx="10256558" cy="488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1"/>
              </a:lnSpc>
            </a:pPr>
            <a:r>
              <a:rPr lang="en-US" sz="5400" i="1" spc="445" dirty="0">
                <a:solidFill>
                  <a:srgbClr val="FFFFFF"/>
                </a:solidFill>
                <a:latin typeface="Aptos" panose="020B0004020202020204" pitchFamily="34" charset="0"/>
              </a:rPr>
              <a:t>“NAŠÍM CÍLEM JE UMOŽNIT LIDEM </a:t>
            </a:r>
            <a:r>
              <a:rPr lang="en-US" sz="5400" i="1" spc="445" dirty="0">
                <a:solidFill>
                  <a:schemeClr val="bg1"/>
                </a:solidFill>
                <a:latin typeface="Aptos" panose="020B0004020202020204" pitchFamily="34" charset="0"/>
              </a:rPr>
              <a:t>ŽÍT LOKÁLNĚ </a:t>
            </a:r>
          </a:p>
          <a:p>
            <a:pPr algn="ctr">
              <a:lnSpc>
                <a:spcPts val="7651"/>
              </a:lnSpc>
            </a:pPr>
            <a:r>
              <a:rPr lang="en-US" sz="5400" i="1" spc="445" dirty="0">
                <a:solidFill>
                  <a:srgbClr val="FFFFFF"/>
                </a:solidFill>
                <a:latin typeface="Aptos" panose="020B0004020202020204" pitchFamily="34" charset="0"/>
              </a:rPr>
              <a:t>VE ZLÍNSKÉM KRAJI A PŘITOM PODNIKAT, PRACOVAT </a:t>
            </a:r>
          </a:p>
          <a:p>
            <a:pPr algn="ctr">
              <a:lnSpc>
                <a:spcPts val="7651"/>
              </a:lnSpc>
            </a:pPr>
            <a:r>
              <a:rPr lang="en-US" sz="5400" i="1" spc="445" dirty="0">
                <a:solidFill>
                  <a:srgbClr val="FFFFFF"/>
                </a:solidFill>
                <a:latin typeface="Aptos" panose="020B0004020202020204" pitchFamily="34" charset="0"/>
              </a:rPr>
              <a:t>A </a:t>
            </a:r>
            <a:r>
              <a:rPr lang="en-US" sz="5400" i="1" spc="445" dirty="0">
                <a:solidFill>
                  <a:schemeClr val="bg1"/>
                </a:solidFill>
                <a:latin typeface="Aptos" panose="020B0004020202020204" pitchFamily="34" charset="0"/>
              </a:rPr>
              <a:t>PŘEMÝŠLET GLOBÁLNĚ</a:t>
            </a:r>
            <a:r>
              <a:rPr lang="en-US" sz="5400" i="1" spc="445" dirty="0">
                <a:solidFill>
                  <a:srgbClr val="FFFFFF"/>
                </a:solidFill>
                <a:latin typeface="Aptos" panose="020B000402020202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2509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7223" y="1391423"/>
            <a:ext cx="876475" cy="531363"/>
          </a:xfrm>
          <a:custGeom>
            <a:avLst/>
            <a:gdLst/>
            <a:ahLst/>
            <a:cxnLst/>
            <a:rect l="l" t="t" r="r" b="b"/>
            <a:pathLst>
              <a:path w="1314712" h="797044">
                <a:moveTo>
                  <a:pt x="0" y="0"/>
                </a:moveTo>
                <a:lnTo>
                  <a:pt x="1314712" y="0"/>
                </a:lnTo>
                <a:lnTo>
                  <a:pt x="1314712" y="797045"/>
                </a:lnTo>
                <a:lnTo>
                  <a:pt x="0" y="7970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3210239" y="1384602"/>
            <a:ext cx="545007" cy="545007"/>
          </a:xfrm>
          <a:custGeom>
            <a:avLst/>
            <a:gdLst/>
            <a:ahLst/>
            <a:cxnLst/>
            <a:rect l="l" t="t" r="r" b="b"/>
            <a:pathLst>
              <a:path w="817511" h="817511">
                <a:moveTo>
                  <a:pt x="0" y="0"/>
                </a:moveTo>
                <a:lnTo>
                  <a:pt x="817511" y="0"/>
                </a:lnTo>
                <a:lnTo>
                  <a:pt x="817511" y="817511"/>
                </a:lnTo>
                <a:lnTo>
                  <a:pt x="0" y="81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366091" y="3136222"/>
            <a:ext cx="378739" cy="581558"/>
          </a:xfrm>
          <a:custGeom>
            <a:avLst/>
            <a:gdLst/>
            <a:ahLst/>
            <a:cxnLst/>
            <a:rect l="l" t="t" r="r" b="b"/>
            <a:pathLst>
              <a:path w="568109" h="872337">
                <a:moveTo>
                  <a:pt x="0" y="0"/>
                </a:moveTo>
                <a:lnTo>
                  <a:pt x="568110" y="0"/>
                </a:lnTo>
                <a:lnTo>
                  <a:pt x="568110" y="872337"/>
                </a:lnTo>
                <a:lnTo>
                  <a:pt x="0" y="872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3171730" y="3085479"/>
            <a:ext cx="622026" cy="632301"/>
          </a:xfrm>
          <a:custGeom>
            <a:avLst/>
            <a:gdLst/>
            <a:ahLst/>
            <a:cxnLst/>
            <a:rect l="l" t="t" r="r" b="b"/>
            <a:pathLst>
              <a:path w="933039" h="948451">
                <a:moveTo>
                  <a:pt x="0" y="0"/>
                </a:moveTo>
                <a:lnTo>
                  <a:pt x="933039" y="0"/>
                </a:lnTo>
                <a:lnTo>
                  <a:pt x="933039" y="948451"/>
                </a:lnTo>
                <a:lnTo>
                  <a:pt x="0" y="948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>
            <a:off x="6019907" y="1922786"/>
            <a:ext cx="1257808" cy="124084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758428" y="2727484"/>
            <a:ext cx="1257808" cy="124084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318428" y="354054"/>
            <a:ext cx="4748623" cy="942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4"/>
              </a:lnSpc>
            </a:pPr>
            <a:r>
              <a:rPr lang="en-US" sz="1803" b="1" spc="274" dirty="0">
                <a:solidFill>
                  <a:schemeClr val="bg1"/>
                </a:solidFill>
                <a:latin typeface="Aptos SemiBold" panose="020B0004020202020204" pitchFamily="34" charset="0"/>
              </a:rPr>
              <a:t>MÁME AMBICI TO ZASTAVIT.</a:t>
            </a:r>
          </a:p>
          <a:p>
            <a:pPr algn="ctr">
              <a:lnSpc>
                <a:spcPts val="2524"/>
              </a:lnSpc>
            </a:pPr>
            <a:r>
              <a:rPr lang="en-US" sz="1803" b="1" spc="274" dirty="0">
                <a:solidFill>
                  <a:schemeClr val="bg1"/>
                </a:solidFill>
                <a:latin typeface="Aptos SemiBold" panose="020B0004020202020204" pitchFamily="34" charset="0"/>
              </a:rPr>
              <a:t>ZAJISTIT LEPŠÍ ŽIVOT PRO NAŠE DĚTI A DĚTI NAŠICH DĚTÍ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998743" y="3481316"/>
            <a:ext cx="1257808" cy="124084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758428" y="4331101"/>
            <a:ext cx="1257808" cy="124084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66050" y="4861795"/>
            <a:ext cx="778821" cy="772007"/>
          </a:xfrm>
          <a:custGeom>
            <a:avLst/>
            <a:gdLst/>
            <a:ahLst/>
            <a:cxnLst/>
            <a:rect l="l" t="t" r="r" b="b"/>
            <a:pathLst>
              <a:path w="1168232" h="1158010">
                <a:moveTo>
                  <a:pt x="0" y="0"/>
                </a:moveTo>
                <a:lnTo>
                  <a:pt x="1168232" y="0"/>
                </a:lnTo>
                <a:lnTo>
                  <a:pt x="1168232" y="1158010"/>
                </a:lnTo>
                <a:lnTo>
                  <a:pt x="0" y="115801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6" name="Freeform 16"/>
          <p:cNvSpPr/>
          <p:nvPr/>
        </p:nvSpPr>
        <p:spPr>
          <a:xfrm>
            <a:off x="3093393" y="4902170"/>
            <a:ext cx="669771" cy="669771"/>
          </a:xfrm>
          <a:custGeom>
            <a:avLst/>
            <a:gdLst/>
            <a:ahLst/>
            <a:cxnLst/>
            <a:rect l="l" t="t" r="r" b="b"/>
            <a:pathLst>
              <a:path w="1004656" h="1004656">
                <a:moveTo>
                  <a:pt x="0" y="0"/>
                </a:moveTo>
                <a:lnTo>
                  <a:pt x="1004656" y="0"/>
                </a:lnTo>
                <a:lnTo>
                  <a:pt x="1004656" y="1004657"/>
                </a:lnTo>
                <a:lnTo>
                  <a:pt x="0" y="10046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TextBox 17"/>
          <p:cNvSpPr txBox="1"/>
          <p:nvPr/>
        </p:nvSpPr>
        <p:spPr>
          <a:xfrm>
            <a:off x="783239" y="2124653"/>
            <a:ext cx="1544443" cy="52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1"/>
              </a:lnSpc>
            </a:pP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3 ze 4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absolventů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VŠ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nevidí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ve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Zlíně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budoucnost</a:t>
            </a:r>
            <a:endParaRPr lang="en-US" sz="1023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>
              <a:lnSpc>
                <a:spcPts val="1431"/>
              </a:lnSpc>
            </a:pPr>
            <a:endParaRPr lang="en-US" sz="1023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710521" y="2124653"/>
            <a:ext cx="1544443" cy="350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1"/>
              </a:lnSpc>
            </a:pP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každý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rok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se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počet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obyvatel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kraje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sníží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o 1500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5330" y="3927330"/>
            <a:ext cx="1544443" cy="34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1"/>
              </a:lnSpc>
            </a:pP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Zlínský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kraj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stráne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rychleji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než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jiné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kraje</a:t>
            </a:r>
            <a:r>
              <a:rPr lang="en-US" sz="1023" dirty="0">
                <a:solidFill>
                  <a:schemeClr val="bg1"/>
                </a:solidFill>
                <a:latin typeface="Aptos" panose="020B0004020202020204" pitchFamily="34" charset="0"/>
              </a:rPr>
              <a:t> v </a:t>
            </a:r>
            <a:r>
              <a:rPr lang="en-US" sz="1023" dirty="0" err="1">
                <a:solidFill>
                  <a:schemeClr val="bg1"/>
                </a:solidFill>
                <a:latin typeface="Aptos" panose="020B0004020202020204" pitchFamily="34" charset="0"/>
              </a:rPr>
              <a:t>Česku</a:t>
            </a:r>
            <a:endParaRPr lang="en-US" sz="1023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76244" y="3927330"/>
            <a:ext cx="1544443" cy="34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1"/>
              </a:lnSpc>
            </a:pPr>
            <a:r>
              <a:rPr lang="en-US" sz="1023">
                <a:solidFill>
                  <a:schemeClr val="bg1"/>
                </a:solidFill>
                <a:latin typeface="Aptos" panose="020B0004020202020204" pitchFamily="34" charset="0"/>
              </a:rPr>
              <a:t>nejhorší poměr specialistů a vedoucích pracovníků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3239" y="5844585"/>
            <a:ext cx="1544443" cy="348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1"/>
              </a:lnSpc>
            </a:pPr>
            <a:r>
              <a:rPr lang="en-US" sz="1023">
                <a:solidFill>
                  <a:schemeClr val="bg1"/>
                </a:solidFill>
                <a:latin typeface="Aptos" panose="020B0004020202020204" pitchFamily="34" charset="0"/>
              </a:rPr>
              <a:t>pokulhávání v oblasti technologií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76244" y="5844585"/>
            <a:ext cx="1544443" cy="170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1"/>
              </a:lnSpc>
            </a:pPr>
            <a:r>
              <a:rPr lang="en-US" sz="1023">
                <a:solidFill>
                  <a:schemeClr val="bg1"/>
                </a:solidFill>
                <a:latin typeface="Aptos" panose="020B0004020202020204" pitchFamily="34" charset="0"/>
              </a:rPr>
              <a:t>nízká průměrná mzda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73037" y="2124653"/>
            <a:ext cx="2198776" cy="336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93"/>
              </a:lnSpc>
              <a:spcBef>
                <a:spcPct val="0"/>
              </a:spcBef>
            </a:pPr>
            <a:r>
              <a:rPr lang="en-US" sz="1709" dirty="0">
                <a:solidFill>
                  <a:schemeClr val="bg1"/>
                </a:solidFill>
                <a:latin typeface="Aptos" panose="020B0004020202020204" pitchFamily="34" charset="0"/>
              </a:rPr>
              <a:t>ZVÝŠIT KVALITU VZDĚLÁNÍ, PŘÍLEŽITOSTI </a:t>
            </a:r>
          </a:p>
          <a:p>
            <a:pPr algn="r">
              <a:lnSpc>
                <a:spcPts val="2393"/>
              </a:lnSpc>
              <a:spcBef>
                <a:spcPct val="0"/>
              </a:spcBef>
            </a:pPr>
            <a:r>
              <a:rPr lang="en-US" sz="1709" dirty="0">
                <a:solidFill>
                  <a:schemeClr val="bg1"/>
                </a:solidFill>
                <a:latin typeface="Aptos" panose="020B0004020202020204" pitchFamily="34" charset="0"/>
              </a:rPr>
              <a:t>K UPLATNĚNÍ, INVESTIČNÍ POTENCIÁL A KAŽDÝ JEDEN ASPEKT BĚŽNÉHO KAŽDODENNÍHO ŽIVOTA OBYVATEL ZLÍNSKÉHO KRAJE</a:t>
            </a:r>
          </a:p>
        </p:txBody>
      </p:sp>
      <p:sp>
        <p:nvSpPr>
          <p:cNvPr id="24" name="AutoShape 24"/>
          <p:cNvSpPr/>
          <p:nvPr/>
        </p:nvSpPr>
        <p:spPr>
          <a:xfrm flipV="1">
            <a:off x="5158871" y="-5087"/>
            <a:ext cx="0" cy="6198485"/>
          </a:xfrm>
          <a:prstGeom prst="line">
            <a:avLst/>
          </a:prstGeom>
          <a:ln w="1905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 dirty="0">
              <a:highlight>
                <a:srgbClr val="000000"/>
              </a:highlight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76655" y="417058"/>
            <a:ext cx="3580403" cy="876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54"/>
              </a:lnSpc>
            </a:pPr>
            <a:r>
              <a:rPr lang="en-US" sz="2699" b="1" spc="289" dirty="0">
                <a:solidFill>
                  <a:schemeClr val="bg1"/>
                </a:solidFill>
                <a:latin typeface="Aptos SemiBold" panose="020B0004020202020204" pitchFamily="34" charset="0"/>
              </a:rPr>
              <a:t>ČELEM K VÝZVÁM</a:t>
            </a:r>
          </a:p>
          <a:p>
            <a:pPr>
              <a:lnSpc>
                <a:spcPts val="3454"/>
              </a:lnSpc>
            </a:pPr>
            <a:endParaRPr lang="en-US" sz="2699" b="1" spc="289" dirty="0">
              <a:solidFill>
                <a:schemeClr val="bg1"/>
              </a:solidFill>
              <a:latin typeface="Aptos SemiBold" panose="020B0004020202020204" pitchFamily="34" charset="0"/>
            </a:endParaRPr>
          </a:p>
        </p:txBody>
      </p:sp>
      <p:pic>
        <p:nvPicPr>
          <p:cNvPr id="26" name="Obrázek 25" descr="Obsah obrázku černá, tma, snímek obrazovky, černobílá&#10;&#10;Popis byl vytvořen automaticky">
            <a:extLst>
              <a:ext uri="{FF2B5EF4-FFF2-40B4-BE49-F238E27FC236}">
                <a16:creationId xmlns:a16="http://schemas.microsoft.com/office/drawing/2014/main" id="{5F96DA89-B6A7-7B88-128E-5D78E3D703E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704" y="6217762"/>
            <a:ext cx="866973" cy="3587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4550" y="2841211"/>
            <a:ext cx="2293601" cy="1952428"/>
          </a:xfrm>
          <a:custGeom>
            <a:avLst/>
            <a:gdLst/>
            <a:ahLst/>
            <a:cxnLst/>
            <a:rect l="l" t="t" r="r" b="b"/>
            <a:pathLst>
              <a:path w="3440401" h="2928642">
                <a:moveTo>
                  <a:pt x="0" y="0"/>
                </a:moveTo>
                <a:lnTo>
                  <a:pt x="3440402" y="0"/>
                </a:lnTo>
                <a:lnTo>
                  <a:pt x="3440402" y="2928642"/>
                </a:lnTo>
                <a:lnTo>
                  <a:pt x="0" y="29286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4863372" y="2841211"/>
            <a:ext cx="2440535" cy="1952428"/>
          </a:xfrm>
          <a:custGeom>
            <a:avLst/>
            <a:gdLst/>
            <a:ahLst/>
            <a:cxnLst/>
            <a:rect l="l" t="t" r="r" b="b"/>
            <a:pathLst>
              <a:path w="3660802" h="2928642">
                <a:moveTo>
                  <a:pt x="0" y="0"/>
                </a:moveTo>
                <a:lnTo>
                  <a:pt x="3660802" y="0"/>
                </a:lnTo>
                <a:lnTo>
                  <a:pt x="3660802" y="2928642"/>
                </a:lnTo>
                <a:lnTo>
                  <a:pt x="0" y="2928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8427857" y="2841211"/>
            <a:ext cx="1968008" cy="1952428"/>
          </a:xfrm>
          <a:custGeom>
            <a:avLst/>
            <a:gdLst/>
            <a:ahLst/>
            <a:cxnLst/>
            <a:rect l="l" t="t" r="r" b="b"/>
            <a:pathLst>
              <a:path w="2952012" h="2928642">
                <a:moveTo>
                  <a:pt x="0" y="0"/>
                </a:moveTo>
                <a:lnTo>
                  <a:pt x="2952012" y="0"/>
                </a:lnTo>
                <a:lnTo>
                  <a:pt x="2952012" y="2928642"/>
                </a:lnTo>
                <a:lnTo>
                  <a:pt x="0" y="292864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979492" y="5389063"/>
            <a:ext cx="1223717" cy="26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591" b="1" dirty="0">
                <a:solidFill>
                  <a:schemeClr val="bg1"/>
                </a:solidFill>
                <a:latin typeface="Aptos" panose="020B0004020202020204" pitchFamily="34" charset="0"/>
              </a:rPr>
              <a:t>UNIVERZITA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86322" y="5389063"/>
            <a:ext cx="1867771" cy="26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591" b="1">
                <a:solidFill>
                  <a:schemeClr val="bg1"/>
                </a:solidFill>
                <a:latin typeface="Aptos" panose="020B0004020202020204" pitchFamily="34" charset="0"/>
              </a:rPr>
              <a:t>INFRASTRUKTURA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76271" y="5389063"/>
            <a:ext cx="2671179" cy="268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7"/>
              </a:lnSpc>
              <a:spcBef>
                <a:spcPct val="0"/>
              </a:spcBef>
            </a:pPr>
            <a:r>
              <a:rPr lang="en-US" sz="1591" b="1">
                <a:solidFill>
                  <a:schemeClr val="bg1"/>
                </a:solidFill>
                <a:latin typeface="Aptos" panose="020B0004020202020204" pitchFamily="34" charset="0"/>
              </a:rPr>
              <a:t>ATRAKTIVNÍ URBANISMUS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915" y="946999"/>
            <a:ext cx="1067299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66"/>
              </a:lnSpc>
            </a:pPr>
            <a:r>
              <a:rPr lang="en-US" sz="3600" b="1" spc="331" dirty="0">
                <a:solidFill>
                  <a:schemeClr val="bg1"/>
                </a:solidFill>
                <a:latin typeface="Aptos SemiBold" panose="020B0004020202020204" pitchFamily="34" charset="0"/>
              </a:rPr>
              <a:t>PILÍŘE, NA KTERÝCH </a:t>
            </a:r>
            <a:r>
              <a:rPr lang="en-US" sz="3600" b="1" spc="331" dirty="0">
                <a:latin typeface="Aptos SemiBold" panose="020B0004020202020204" pitchFamily="34" charset="0"/>
              </a:rPr>
              <a:t>STAVÍME BUDOUCNOST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728048-11A5-DEEF-D5C1-9AE1CCBB9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EDFBA4-8943-E0B9-AEE7-1C136D8CBF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B3BA35D-01EA-1E91-EF09-B964123DE388}"/>
              </a:ext>
            </a:extLst>
          </p:cNvPr>
          <p:cNvSpPr/>
          <p:nvPr/>
        </p:nvSpPr>
        <p:spPr>
          <a:xfrm>
            <a:off x="0" y="0"/>
            <a:ext cx="12192000" cy="7031038"/>
          </a:xfrm>
          <a:prstGeom prst="rect">
            <a:avLst/>
          </a:prstGeom>
          <a:solidFill>
            <a:srgbClr val="EDDB2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 descr="Obsah obrázku černá, tma, snímek obrazovky, černobílá&#10;&#10;Popis byl vytvořen automaticky">
            <a:extLst>
              <a:ext uri="{FF2B5EF4-FFF2-40B4-BE49-F238E27FC236}">
                <a16:creationId xmlns:a16="http://schemas.microsoft.com/office/drawing/2014/main" id="{6E8E5714-96DE-DFC9-88D6-8C7A376614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8704" y="6217762"/>
            <a:ext cx="866973" cy="35874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67BD80A-E0E7-1757-80FF-5BFD29BE6A05}"/>
              </a:ext>
            </a:extLst>
          </p:cNvPr>
          <p:cNvSpPr txBox="1"/>
          <p:nvPr/>
        </p:nvSpPr>
        <p:spPr>
          <a:xfrm>
            <a:off x="1218820" y="828576"/>
            <a:ext cx="10103370" cy="520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SPOLUPRÁCE SE ZLÍNSKOU UNIVERZITOU I TĚMI SVĚTOVÝMI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INPORT KNOW-HOW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STÁŽE, TWINNIG PEDAGOGŮ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LÁKÁNÍ TALENTŮ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PODPORA BUSINESSU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</a:rPr>
              <a:t>POTENCIÁL I ZÁZEMÍ PRO INVESTORY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2800" b="1" dirty="0">
                <a:latin typeface="Aptos" panose="020B0004020202020204" pitchFamily="34" charset="0"/>
              </a:rPr>
              <a:t>ZASTŘEŠENÍ STRATEGICKÝCH PROJEKTŮ KRAJE</a:t>
            </a:r>
          </a:p>
        </p:txBody>
      </p:sp>
    </p:spTree>
    <p:extLst>
      <p:ext uri="{BB962C8B-B14F-4D97-AF65-F5344CB8AC3E}">
        <p14:creationId xmlns:p14="http://schemas.microsoft.com/office/powerpoint/2010/main" val="342564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096000" cy="6858001"/>
            <a:chOff x="0" y="0"/>
            <a:chExt cx="1416645" cy="16158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6645" cy="1615846"/>
            </a:xfrm>
            <a:custGeom>
              <a:avLst/>
              <a:gdLst/>
              <a:ahLst/>
              <a:cxnLst/>
              <a:rect l="l" t="t" r="r" b="b"/>
              <a:pathLst>
                <a:path w="1416645" h="1615846">
                  <a:moveTo>
                    <a:pt x="0" y="0"/>
                  </a:moveTo>
                  <a:lnTo>
                    <a:pt x="1416645" y="0"/>
                  </a:lnTo>
                  <a:lnTo>
                    <a:pt x="1416645" y="1615846"/>
                  </a:lnTo>
                  <a:lnTo>
                    <a:pt x="0" y="1615846"/>
                  </a:ln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998528" y="0"/>
            <a:ext cx="6193472" cy="6858000"/>
            <a:chOff x="0" y="0"/>
            <a:chExt cx="1439296" cy="16339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9296" cy="1633948"/>
            </a:xfrm>
            <a:custGeom>
              <a:avLst/>
              <a:gdLst/>
              <a:ahLst/>
              <a:cxnLst/>
              <a:rect l="l" t="t" r="r" b="b"/>
              <a:pathLst>
                <a:path w="1439296" h="1633948">
                  <a:moveTo>
                    <a:pt x="0" y="0"/>
                  </a:moveTo>
                  <a:lnTo>
                    <a:pt x="1439296" y="0"/>
                  </a:lnTo>
                  <a:lnTo>
                    <a:pt x="1439296" y="1633948"/>
                  </a:lnTo>
                  <a:lnTo>
                    <a:pt x="0" y="1633948"/>
                  </a:ln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008682" y="364610"/>
            <a:ext cx="3579839" cy="771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43"/>
              </a:lnSpc>
            </a:pPr>
            <a:r>
              <a:rPr lang="en-US" sz="2245" b="1" spc="103" dirty="0">
                <a:solidFill>
                  <a:srgbClr val="FFFFFF"/>
                </a:solidFill>
                <a:latin typeface="Aptos" panose="020B0004020202020204" pitchFamily="34" charset="0"/>
              </a:rPr>
              <a:t>TECHNOLOGICKÝ PARK BŘEZNICKÁ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049053" y="6143615"/>
            <a:ext cx="2707203" cy="377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43"/>
              </a:lnSpc>
            </a:pPr>
            <a:r>
              <a:rPr lang="en-US" sz="2245" b="1" spc="103" dirty="0">
                <a:solidFill>
                  <a:srgbClr val="FFFFFF"/>
                </a:solidFill>
                <a:latin typeface="Aptos" panose="020B0004020202020204" pitchFamily="34" charset="0"/>
              </a:rPr>
              <a:t>DIGILAB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003713" y="0"/>
            <a:ext cx="6188287" cy="6857999"/>
            <a:chOff x="0" y="0"/>
            <a:chExt cx="1438091" cy="16051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8091" cy="1605123"/>
            </a:xfrm>
            <a:custGeom>
              <a:avLst/>
              <a:gdLst/>
              <a:ahLst/>
              <a:cxnLst/>
              <a:rect l="l" t="t" r="r" b="b"/>
              <a:pathLst>
                <a:path w="1438091" h="1605123">
                  <a:moveTo>
                    <a:pt x="0" y="0"/>
                  </a:moveTo>
                  <a:lnTo>
                    <a:pt x="1438091" y="0"/>
                  </a:lnTo>
                  <a:lnTo>
                    <a:pt x="1438091" y="1605123"/>
                  </a:lnTo>
                  <a:lnTo>
                    <a:pt x="0" y="1605123"/>
                  </a:ln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412913" y="6007377"/>
            <a:ext cx="3122019" cy="377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23"/>
              </a:lnSpc>
            </a:pPr>
            <a:r>
              <a:rPr lang="en-US" sz="2231" b="1" spc="102" dirty="0">
                <a:latin typeface="Aptos" panose="020B0004020202020204" pitchFamily="34" charset="0"/>
              </a:rPr>
              <a:t>EXPAT CENTRUM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6003713" cy="6858000"/>
            <a:chOff x="0" y="0"/>
            <a:chExt cx="1430049" cy="16011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0049" cy="1601104"/>
            </a:xfrm>
            <a:custGeom>
              <a:avLst/>
              <a:gdLst/>
              <a:ahLst/>
              <a:cxnLst/>
              <a:rect l="l" t="t" r="r" b="b"/>
              <a:pathLst>
                <a:path w="1430049" h="1601104">
                  <a:moveTo>
                    <a:pt x="0" y="0"/>
                  </a:moveTo>
                  <a:lnTo>
                    <a:pt x="1430049" y="0"/>
                  </a:lnTo>
                  <a:lnTo>
                    <a:pt x="1430049" y="1601104"/>
                  </a:lnTo>
                  <a:lnTo>
                    <a:pt x="0" y="1601104"/>
                  </a:ln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5197" y="350752"/>
            <a:ext cx="2952658" cy="377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43"/>
              </a:lnSpc>
            </a:pPr>
            <a:r>
              <a:rPr lang="en-US" sz="2245" b="1" spc="103" dirty="0">
                <a:latin typeface="Aptos" panose="020B0004020202020204" pitchFamily="34" charset="0"/>
              </a:rPr>
              <a:t>ZÓNA MALENOVICE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6089650" cy="6912811"/>
            <a:chOff x="0" y="0"/>
            <a:chExt cx="1416645" cy="1606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6645" cy="1606463"/>
            </a:xfrm>
            <a:custGeom>
              <a:avLst/>
              <a:gdLst/>
              <a:ahLst/>
              <a:cxnLst/>
              <a:rect l="l" t="t" r="r" b="b"/>
              <a:pathLst>
                <a:path w="1416645" h="1606463">
                  <a:moveTo>
                    <a:pt x="0" y="0"/>
                  </a:moveTo>
                  <a:lnTo>
                    <a:pt x="1416645" y="0"/>
                  </a:lnTo>
                  <a:lnTo>
                    <a:pt x="1416645" y="1606463"/>
                  </a:lnTo>
                  <a:lnTo>
                    <a:pt x="0" y="1606463"/>
                  </a:ln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089650" y="1"/>
            <a:ext cx="6188287" cy="6912811"/>
            <a:chOff x="0" y="0"/>
            <a:chExt cx="1438091" cy="16064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38091" cy="1606463"/>
            </a:xfrm>
            <a:custGeom>
              <a:avLst/>
              <a:gdLst/>
              <a:ahLst/>
              <a:cxnLst/>
              <a:rect l="l" t="t" r="r" b="b"/>
              <a:pathLst>
                <a:path w="1438091" h="1606463">
                  <a:moveTo>
                    <a:pt x="0" y="0"/>
                  </a:moveTo>
                  <a:lnTo>
                    <a:pt x="1438091" y="0"/>
                  </a:lnTo>
                  <a:lnTo>
                    <a:pt x="1438091" y="1606463"/>
                  </a:lnTo>
                  <a:lnTo>
                    <a:pt x="0" y="1606463"/>
                  </a:ln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912442" y="6104842"/>
            <a:ext cx="2827515" cy="377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23"/>
              </a:lnSpc>
            </a:pPr>
            <a:r>
              <a:rPr lang="en-US" sz="2231" b="1" spc="102" dirty="0">
                <a:latin typeface="Aptos" panose="020B0004020202020204" pitchFamily="34" charset="0"/>
              </a:rPr>
              <a:t>WEB3 HUB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6100" y="367804"/>
            <a:ext cx="2814241" cy="680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211" b="1" spc="101" dirty="0">
                <a:solidFill>
                  <a:schemeClr val="bg1"/>
                </a:solidFill>
                <a:latin typeface="Aptos" panose="020B0004020202020204" pitchFamily="34" charset="0"/>
              </a:rPr>
              <a:t>PRE-SEED </a:t>
            </a:r>
          </a:p>
          <a:p>
            <a:r>
              <a:rPr lang="en-US" sz="2211" b="1" spc="101" dirty="0">
                <a:solidFill>
                  <a:schemeClr val="bg1"/>
                </a:solidFill>
                <a:latin typeface="Aptos" panose="020B0004020202020204" pitchFamily="34" charset="0"/>
              </a:rPr>
              <a:t>FUND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D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90104" y="414499"/>
            <a:ext cx="3013777" cy="5521002"/>
            <a:chOff x="0" y="0"/>
            <a:chExt cx="700369" cy="12830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0369" cy="1283022"/>
            </a:xfrm>
            <a:custGeom>
              <a:avLst/>
              <a:gdLst/>
              <a:ahLst/>
              <a:cxnLst/>
              <a:rect l="l" t="t" r="r" b="b"/>
              <a:pathLst>
                <a:path w="700369" h="1283022">
                  <a:moveTo>
                    <a:pt x="0" y="0"/>
                  </a:moveTo>
                  <a:lnTo>
                    <a:pt x="700369" y="0"/>
                  </a:lnTo>
                  <a:lnTo>
                    <a:pt x="700369" y="1283022"/>
                  </a:lnTo>
                  <a:lnTo>
                    <a:pt x="0" y="1283022"/>
                  </a:lnTo>
                  <a:close/>
                </a:path>
              </a:pathLst>
            </a:cu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43196" y="414499"/>
            <a:ext cx="3737638" cy="2579851"/>
            <a:chOff x="0" y="0"/>
            <a:chExt cx="868587" cy="5995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8587" cy="599530"/>
            </a:xfrm>
            <a:custGeom>
              <a:avLst/>
              <a:gdLst/>
              <a:ahLst/>
              <a:cxnLst/>
              <a:rect l="l" t="t" r="r" b="b"/>
              <a:pathLst>
                <a:path w="868587" h="599530">
                  <a:moveTo>
                    <a:pt x="0" y="0"/>
                  </a:moveTo>
                  <a:lnTo>
                    <a:pt x="868587" y="0"/>
                  </a:lnTo>
                  <a:lnTo>
                    <a:pt x="868587" y="599530"/>
                  </a:lnTo>
                  <a:lnTo>
                    <a:pt x="0" y="599530"/>
                  </a:ln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" name="Freeform 6"/>
          <p:cNvSpPr/>
          <p:nvPr/>
        </p:nvSpPr>
        <p:spPr>
          <a:xfrm>
            <a:off x="7843196" y="3132273"/>
            <a:ext cx="3737638" cy="2803229"/>
          </a:xfrm>
          <a:custGeom>
            <a:avLst/>
            <a:gdLst/>
            <a:ahLst/>
            <a:cxnLst/>
            <a:rect l="l" t="t" r="r" b="b"/>
            <a:pathLst>
              <a:path w="5606457" h="4204843">
                <a:moveTo>
                  <a:pt x="0" y="0"/>
                </a:moveTo>
                <a:lnTo>
                  <a:pt x="5606458" y="0"/>
                </a:lnTo>
                <a:lnTo>
                  <a:pt x="5606458" y="4204843"/>
                </a:lnTo>
                <a:lnTo>
                  <a:pt x="0" y="42048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611166" y="414499"/>
            <a:ext cx="3737638" cy="2579851"/>
            <a:chOff x="0" y="0"/>
            <a:chExt cx="868587" cy="5995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8587" cy="599530"/>
            </a:xfrm>
            <a:custGeom>
              <a:avLst/>
              <a:gdLst/>
              <a:ahLst/>
              <a:cxnLst/>
              <a:rect l="l" t="t" r="r" b="b"/>
              <a:pathLst>
                <a:path w="868587" h="599530">
                  <a:moveTo>
                    <a:pt x="0" y="0"/>
                  </a:moveTo>
                  <a:lnTo>
                    <a:pt x="868587" y="0"/>
                  </a:lnTo>
                  <a:lnTo>
                    <a:pt x="868587" y="599530"/>
                  </a:lnTo>
                  <a:lnTo>
                    <a:pt x="0" y="599530"/>
                  </a:lnTo>
                  <a:close/>
                </a:path>
              </a:pathLst>
            </a:cu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Freeform 9"/>
          <p:cNvSpPr/>
          <p:nvPr/>
        </p:nvSpPr>
        <p:spPr>
          <a:xfrm>
            <a:off x="611166" y="3132273"/>
            <a:ext cx="3737638" cy="2803229"/>
          </a:xfrm>
          <a:custGeom>
            <a:avLst/>
            <a:gdLst/>
            <a:ahLst/>
            <a:cxnLst/>
            <a:rect l="l" t="t" r="r" b="b"/>
            <a:pathLst>
              <a:path w="5606457" h="4204843">
                <a:moveTo>
                  <a:pt x="0" y="0"/>
                </a:moveTo>
                <a:lnTo>
                  <a:pt x="5606458" y="0"/>
                </a:lnTo>
                <a:lnTo>
                  <a:pt x="5606458" y="4204843"/>
                </a:lnTo>
                <a:lnTo>
                  <a:pt x="0" y="420484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>
          <a:xfrm>
            <a:off x="5143684" y="6149715"/>
            <a:ext cx="1904632" cy="190463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cs-CZ"/>
          </a:p>
        </p:txBody>
      </p:sp>
      <p:sp>
        <p:nvSpPr>
          <p:cNvPr id="13" name="TextBox 13"/>
          <p:cNvSpPr txBox="1"/>
          <p:nvPr/>
        </p:nvSpPr>
        <p:spPr>
          <a:xfrm>
            <a:off x="5673429" y="6342608"/>
            <a:ext cx="845141" cy="34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sz="1025" b="1" spc="155" dirty="0">
                <a:solidFill>
                  <a:srgbClr val="EDDB2F"/>
                </a:solidFill>
                <a:latin typeface="Aptos" panose="020B0004020202020204" pitchFamily="34" charset="0"/>
              </a:rPr>
              <a:t>NAŠE ZAČÁTKY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6C4E2A5D733F4E8F2556EF5A713222" ma:contentTypeVersion="14" ma:contentTypeDescription="Vytvoří nový dokument" ma:contentTypeScope="" ma:versionID="dc51ffe51b36cb3c073966b97929d7f9">
  <xsd:schema xmlns:xsd="http://www.w3.org/2001/XMLSchema" xmlns:xs="http://www.w3.org/2001/XMLSchema" xmlns:p="http://schemas.microsoft.com/office/2006/metadata/properties" xmlns:ns2="a1f2942c-4cc7-4ffa-a40b-129651750996" xmlns:ns3="a1799d13-5e40-4179-b418-73d0dc329a01" targetNamespace="http://schemas.microsoft.com/office/2006/metadata/properties" ma:root="true" ma:fieldsID="4ecc0afaf4eb52e1228a6cdbcda31d9e" ns2:_="" ns3:_="">
    <xsd:import namespace="a1f2942c-4cc7-4ffa-a40b-129651750996"/>
    <xsd:import namespace="a1799d13-5e40-4179-b418-73d0dc329a0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f2942c-4cc7-4ffa-a40b-12965175099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4fd8822a-421a-4210-b553-b60062c25f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99d13-5e40-4179-b418-73d0dc329a0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795b5cb-411f-4b9d-83b8-257b15296ca6}" ma:internalName="TaxCatchAll" ma:showField="CatchAllData" ma:web="a1799d13-5e40-4179-b418-73d0dc329a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f2942c-4cc7-4ffa-a40b-129651750996">
      <Terms xmlns="http://schemas.microsoft.com/office/infopath/2007/PartnerControls"/>
    </lcf76f155ced4ddcb4097134ff3c332f>
    <TaxCatchAll xmlns="a1799d13-5e40-4179-b418-73d0dc329a01" xsi:nil="true"/>
  </documentManagement>
</p:properties>
</file>

<file path=customXml/itemProps1.xml><?xml version="1.0" encoding="utf-8"?>
<ds:datastoreItem xmlns:ds="http://schemas.openxmlformats.org/officeDocument/2006/customXml" ds:itemID="{131DA206-33C8-401D-B46C-685675A5D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f2942c-4cc7-4ffa-a40b-129651750996"/>
    <ds:schemaRef ds:uri="a1799d13-5e40-4179-b418-73d0dc329a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9D3A36-A5CD-40A6-A794-530ED623BC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21FCED-A221-4D35-8F4E-4EF564835483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a1799d13-5e40-4179-b418-73d0dc329a01"/>
    <ds:schemaRef ds:uri="a1f2942c-4cc7-4ffa-a40b-12965175099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4189</TotalTime>
  <Words>183</Words>
  <Application>Microsoft Macintosh PowerPoint</Application>
  <PresentationFormat>Širokoúhlá obrazovka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Aptos SemiBold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Vratislav Krejčíř</dc:creator>
  <cp:lastModifiedBy>Vratislav Krejčíř</cp:lastModifiedBy>
  <cp:revision>33</cp:revision>
  <dcterms:created xsi:type="dcterms:W3CDTF">2024-02-24T11:08:11Z</dcterms:created>
  <dcterms:modified xsi:type="dcterms:W3CDTF">2024-04-09T13:05:52Z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0x0101009B6C4E2A5D733F4E8F2556EF5A713222</vt:lpwstr>
  </property>
  <property fmtid="{D5CDD505-2E9C-101B-9397-08002B2CF9AE}" pid="3" name="MediaServiceImageTags">
    <vt:lpwstr/>
  </property>
</Properties>
</file>