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5" r:id="rId4"/>
    <p:sldId id="281" r:id="rId5"/>
    <p:sldId id="282" r:id="rId6"/>
    <p:sldId id="258" r:id="rId7"/>
    <p:sldId id="262" r:id="rId8"/>
    <p:sldId id="276" r:id="rId9"/>
    <p:sldId id="260" r:id="rId10"/>
    <p:sldId id="279" r:id="rId11"/>
    <p:sldId id="261" r:id="rId12"/>
    <p:sldId id="277" r:id="rId13"/>
    <p:sldId id="280" r:id="rId14"/>
    <p:sldId id="359" r:id="rId1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595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zlusevcikovav\Desktop\PERTUSSE%20ROK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zlusevcikovav\Downloads\Pertuse%20grafy%2010.4.2024%20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zlusevcikovav\Downloads\Pertuse%20grafy%2010.4.2024%20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1" i="0" u="none" strike="noStrike" kern="1200" cap="all" spc="1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cs-CZ" sz="1800" b="1" i="0" u="none" strike="noStrike" kern="1200" cap="all" spc="15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A37.0 PERTUSSE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Počty nemocných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List1!$A$4:$A$19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</c:numCache>
            </c:numRef>
          </c:cat>
          <c:val>
            <c:numRef>
              <c:f>List1!$B$4:$B$19</c:f>
              <c:numCache>
                <c:formatCode>General</c:formatCode>
                <c:ptCount val="16"/>
                <c:pt idx="0">
                  <c:v>62</c:v>
                </c:pt>
                <c:pt idx="1">
                  <c:v>194</c:v>
                </c:pt>
                <c:pt idx="2">
                  <c:v>14</c:v>
                </c:pt>
                <c:pt idx="3">
                  <c:v>7</c:v>
                </c:pt>
                <c:pt idx="4">
                  <c:v>21</c:v>
                </c:pt>
                <c:pt idx="5">
                  <c:v>12</c:v>
                </c:pt>
                <c:pt idx="6">
                  <c:v>40</c:v>
                </c:pt>
                <c:pt idx="7">
                  <c:v>21</c:v>
                </c:pt>
                <c:pt idx="8">
                  <c:v>10</c:v>
                </c:pt>
                <c:pt idx="9">
                  <c:v>92</c:v>
                </c:pt>
                <c:pt idx="10">
                  <c:v>64</c:v>
                </c:pt>
                <c:pt idx="11">
                  <c:v>50</c:v>
                </c:pt>
                <c:pt idx="12">
                  <c:v>26</c:v>
                </c:pt>
                <c:pt idx="13">
                  <c:v>9</c:v>
                </c:pt>
                <c:pt idx="14">
                  <c:v>7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3-489D-B0D8-595ABA8EE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94171104"/>
        <c:axId val="1"/>
      </c:barChart>
      <c:catAx>
        <c:axId val="1094171104"/>
        <c:scaling>
          <c:orientation val="minMax"/>
        </c:scaling>
        <c:delete val="0"/>
        <c:axPos val="b"/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cs-CZ" sz="10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ROK VYKÁZÁNÍ</a:t>
                </a:r>
              </a:p>
            </c:rich>
          </c:tx>
          <c:layout>
            <c:manualLayout>
              <c:xMode val="edge"/>
              <c:yMode val="edge"/>
              <c:x val="0.47190842505395325"/>
              <c:y val="0.94023563849812153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19046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8">
              <a:solidFill>
                <a:srgbClr val="D9D9D9"/>
              </a:solidFill>
              <a:prstDash val="solid"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cs-CZ" sz="1000" b="1" i="0" u="none" strike="noStrike" kern="1200" cap="none" spc="0" baseline="0">
                    <a:solidFill>
                      <a:srgbClr val="000000"/>
                    </a:solidFill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POČET NEMOCNÝCH</a:t>
                </a:r>
              </a:p>
            </c:rich>
          </c:tx>
          <c:layout>
            <c:manualLayout>
              <c:xMode val="edge"/>
              <c:yMode val="edge"/>
              <c:x val="6.6917947952168525E-3"/>
              <c:y val="0.3663455504723041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094171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cs-CZ" sz="900" b="0" i="0" u="none" strike="noStrike" kern="1200" baseline="0">
          <a:solidFill>
            <a:srgbClr val="000000"/>
          </a:solidFill>
          <a:latin typeface="Calibri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A37.0 - PERTUSE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07BD7">
                <a:alpha val="85000"/>
              </a:srgbClr>
            </a:solidFill>
            <a:ln w="9525" cap="flat" cmpd="sng" algn="ctr">
              <a:solidFill>
                <a:srgbClr val="B07BD7"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List1!$A$3:$A$6</c:f>
              <c:strCache>
                <c:ptCount val="4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</c:strCache>
            </c:strRef>
          </c:cat>
          <c:val>
            <c:numRef>
              <c:f>List1!$B$3:$B$6</c:f>
              <c:numCache>
                <c:formatCode>General</c:formatCode>
                <c:ptCount val="4"/>
                <c:pt idx="0">
                  <c:v>11</c:v>
                </c:pt>
                <c:pt idx="1">
                  <c:v>35</c:v>
                </c:pt>
                <c:pt idx="2">
                  <c:v>209</c:v>
                </c:pt>
                <c:pt idx="3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3-4F81-B78D-C980982770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333807"/>
        <c:axId val="1235333391"/>
      </c:barChart>
      <c:valAx>
        <c:axId val="12353333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POČET NEMOCNCÝCH</a:t>
                </a:r>
              </a:p>
            </c:rich>
          </c:tx>
          <c:layout>
            <c:manualLayout>
              <c:xMode val="edge"/>
              <c:yMode val="edge"/>
              <c:x val="2.4206583383794278E-3"/>
              <c:y val="0.376476670492684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235333807"/>
        <c:crosses val="autoZero"/>
        <c:crossBetween val="between"/>
      </c:valAx>
      <c:catAx>
        <c:axId val="1235333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100">
                    <a:latin typeface="Arial" panose="020B0604020202020204" pitchFamily="34" charset="0"/>
                    <a:cs typeface="Arial" panose="020B0604020202020204" pitchFamily="34" charset="0"/>
                  </a:rPr>
                  <a:t>MĚSÍC</a:t>
                </a:r>
              </a:p>
            </c:rich>
          </c:tx>
          <c:layout>
            <c:manualLayout>
              <c:xMode val="edge"/>
              <c:yMode val="edge"/>
              <c:x val="0.47716302480715467"/>
              <c:y val="0.952035748260241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2353333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A37.0 - PERTUSE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rgbClr val="0070C0">
                  <a:alpha val="50000"/>
                </a:srgb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List1!$A$38:$A$49</c:f>
              <c:strCache>
                <c:ptCount val="12"/>
                <c:pt idx="0">
                  <c:v>0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75+</c:v>
                </c:pt>
              </c:strCache>
            </c:strRef>
          </c:cat>
          <c:val>
            <c:numRef>
              <c:f>List1!$B$38:$B$49</c:f>
              <c:numCache>
                <c:formatCode>General</c:formatCode>
                <c:ptCount val="12"/>
                <c:pt idx="0">
                  <c:v>6</c:v>
                </c:pt>
                <c:pt idx="1">
                  <c:v>19</c:v>
                </c:pt>
                <c:pt idx="2">
                  <c:v>25</c:v>
                </c:pt>
                <c:pt idx="3">
                  <c:v>63</c:v>
                </c:pt>
                <c:pt idx="4">
                  <c:v>109</c:v>
                </c:pt>
                <c:pt idx="5">
                  <c:v>10</c:v>
                </c:pt>
                <c:pt idx="6">
                  <c:v>17</c:v>
                </c:pt>
                <c:pt idx="7">
                  <c:v>47</c:v>
                </c:pt>
                <c:pt idx="8">
                  <c:v>57</c:v>
                </c:pt>
                <c:pt idx="9">
                  <c:v>26</c:v>
                </c:pt>
                <c:pt idx="10">
                  <c:v>24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7-43E9-94A6-E45FEBF432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17808783"/>
        <c:axId val="1235329647"/>
      </c:barChart>
      <c:valAx>
        <c:axId val="123532964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>
                    <a:latin typeface="Arial" panose="020B0604020202020204" pitchFamily="34" charset="0"/>
                    <a:cs typeface="Arial" panose="020B0604020202020204" pitchFamily="34" charset="0"/>
                  </a:rPr>
                  <a:t>POČET NEMOCNCÝH</a:t>
                </a:r>
              </a:p>
            </c:rich>
          </c:tx>
          <c:layout>
            <c:manualLayout>
              <c:xMode val="edge"/>
              <c:yMode val="edge"/>
              <c:x val="9.3719813180252725E-3"/>
              <c:y val="0.377832401660226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317808783"/>
        <c:crosses val="autoZero"/>
        <c:crossBetween val="between"/>
      </c:valAx>
      <c:catAx>
        <c:axId val="13178087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>
                    <a:latin typeface="Arial" panose="020B0604020202020204" pitchFamily="34" charset="0"/>
                    <a:cs typeface="Arial" panose="020B0604020202020204" pitchFamily="34" charset="0"/>
                  </a:rPr>
                  <a:t>VĚKOVÁ SKUPINA</a:t>
                </a:r>
              </a:p>
            </c:rich>
          </c:tx>
          <c:layout>
            <c:manualLayout>
              <c:xMode val="edge"/>
              <c:yMode val="edge"/>
              <c:x val="0.47010959622476967"/>
              <c:y val="0.957743904064877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235329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CABF4D6-ADCB-4BEA-94A0-A0AAA54A4B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E0FEAE9-A024-4D8E-B013-B549C93E96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024-6957-4DE5-B045-934C8A25C831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E8ADC0-3F88-4256-B906-8387AB98F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C98EC1-E7CB-450C-9D35-6F91FFC53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983F8-C323-4107-8FCD-C41C2E9CCA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8007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0892B-B5F1-4282-B625-4DC25557E8C2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394E7-037A-46CD-B306-E5C7A1484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2185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94E7-037A-46CD-B306-E5C7A1484661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hlaví 4">
            <a:extLst>
              <a:ext uri="{FF2B5EF4-FFF2-40B4-BE49-F238E27FC236}">
                <a16:creationId xmlns:a16="http://schemas.microsoft.com/office/drawing/2014/main" id="{422C69E4-ACB2-4B6F-970B-DE7B1FE974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00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94E7-037A-46CD-B306-E5C7A14846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054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94E7-037A-46CD-B306-E5C7A148466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63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394E7-037A-46CD-B306-E5C7A1484661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záhlaví 4">
            <a:extLst>
              <a:ext uri="{FF2B5EF4-FFF2-40B4-BE49-F238E27FC236}">
                <a16:creationId xmlns:a16="http://schemas.microsoft.com/office/drawing/2014/main" id="{16A20712-028C-4BD8-AA44-960EA1BDA3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76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10EFA-7EF5-47E9-8C91-FA3B538EEAD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94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D1AFC-ADB4-47F2-9333-12F296CE4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1932AD-0FB3-45EA-BD80-B25214521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CB8B9-802E-4B20-9D55-B1B6F6F5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8FDC-C93A-4EE8-9A0D-961F65A1F9FB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DB2137-FCC0-48BD-A258-C170BF8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863AB7-A811-4507-9EEF-3DDE752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09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26D27-D31B-41A0-805D-594F3E19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2D0EB-24A7-419E-8628-28E85E472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8324A-708A-4112-8301-EA11CDDC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416E-9F57-4A69-B823-50405369D2D2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5E4459-58DB-43BF-A00F-2DFBB7E8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319135-3891-44B4-841A-36CAE4EB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5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9445B2-0C30-4533-8BEF-8BA7FA59B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56A5BE-B7CA-49BB-A74B-447357640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5B8D31-A12E-414B-AC9B-A8EB5E2F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56D6-0F03-4C5A-A698-3CF620240689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958EAC-A452-42FA-B27E-E4620832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7659B0-8A14-4DC8-951E-A2D5588C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18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A1E4C-A9EE-4AD7-A92C-E217A8C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AB2191-25B8-4F15-BF4F-41CD6608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09064-C8BA-4679-90FE-CE844B45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6857-E349-4C17-BD7E-24D3F6FC2189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24F97-87C7-4E5C-83EA-DC7FB883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ACF42-9D6A-4F0B-BA67-B89C98D6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12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387F3-A432-447F-BEA3-AA60D36E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DFA3F1-0136-49F8-850C-E8D24484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5DFAE3-2F52-4618-B4F8-6E395FA4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39C-9793-4F1F-BBE5-395EFDCF0118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E8B1BD-0D66-4FEC-8863-1C339524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FA045F-0D67-466A-AB6D-94568478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4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AA38A-A154-4220-A5CF-8F15EE6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0212A-0132-4998-9F44-4BA4DFF58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CAE4E1-FD41-4CBD-8D45-049C335DE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88A378-3C4A-4A90-974C-8EC287DE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7F04-60DB-4E08-8128-ADD56EF38C74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83F5D5-34E7-4D98-AC76-1947A59F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3AFA13-4E44-4402-8935-FD5736BB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79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E65F5-756F-4B3F-A32A-62FA7BFE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AD2370-323C-4B8B-8944-354DA2E03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4AAF1B-3591-455B-93D0-556C91348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4EB4AB-D027-476B-8BE9-352116D6C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8773D7-FDA8-41D8-9D59-805184668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A39520-50C8-4E42-9A65-3772D392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344D-D034-44E2-A1AA-75990D655179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6F393A-73C4-4F5F-B521-E9C70C30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9D019E-EC74-4133-A633-3D1F248B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5E8DF-5DA2-438B-B3E5-CBD4FBDA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B7F39B-8CE4-45F4-80C1-37A0A092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F487-AF58-4795-9AB2-6BC663E22DF2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5B3A4E-38F3-4581-B6D2-2A85605B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F365EF-E793-47FB-AD44-FB75B98A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43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93B04E-1BDE-4B0D-BF58-80FD17E5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F56C-4DB6-4350-AFBF-48A15ED6E4DE}" type="datetime1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A87336-CEEC-405F-B013-FA559948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4D435-3913-4AA0-A543-610D0261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27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A4A7C-F8E6-411C-BD47-4D1D66AF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8EE88-BCA5-4E9C-BC09-E30BB22A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04435E-9DF9-4991-864F-1CE7AE44B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A71EE7-8E6E-4519-A91D-CE0DB902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CA80-4E0E-461A-86B9-9FF255B89973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85E7B2-B562-4B76-9A6D-0D9EE75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32C683-84C3-43D9-8F73-74A71A43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7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58632-23E3-4BBB-B9EB-C888D6B0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6FD3CEA-FE2F-4D80-ADA0-00FA3EC0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397638-B6B5-4048-8B74-EFB7FB703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0423CA-8979-4C3C-ADB5-FC0911B1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B100D-BE02-47C7-9D06-9A2299A783A4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6BDC0A-BB79-4C4C-972B-7B516648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290BC1-0CCF-45CE-9763-EC495A3C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54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B14825-1C98-4238-8471-FE813A06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4DC31-AC11-4E63-9B0F-3AD2755A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BB847E-537D-41F9-A9E8-FB0900BAC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78767-186B-40AB-AB1C-DB966ABC651F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2D1FEA-85B1-4599-9E5E-CACED71B7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KHS Zlínského kraje - Setkání starostů, Luhačovice dne 11. 4. 2024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725AF-85D8-4C65-94CC-4F709C4F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1A9F-FFB5-495B-8BE9-64AC8C2F4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25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cr.cz/ockovani-proti-cernemu-kasli-nejlepsi-prevenc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zu.cz/temata-zdravi-a-bezpecnosti/a-z-infekce/p/pertuse/aktualni-epidemiologicka-situace-ve-vyskytu-cerneho-kasle-v-c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khszlin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B08F0E-86F7-485B-B60E-750717543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232" y="3817398"/>
            <a:ext cx="10071536" cy="1453787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Aktuální výskyt černého kašle </a:t>
            </a:r>
            <a:b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ve Zlínském kraji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ABF35C4-CF48-5D4D-AD4D-E95C44B5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63" y="1611459"/>
            <a:ext cx="5069590" cy="91252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EEFD212-D3F5-4008-88D9-1ADC71C11DB7}"/>
              </a:ext>
            </a:extLst>
          </p:cNvPr>
          <p:cNvSpPr txBox="1"/>
          <p:nvPr/>
        </p:nvSpPr>
        <p:spPr>
          <a:xfrm>
            <a:off x="8666478" y="6170623"/>
            <a:ext cx="339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Luhačovicích dne 11. 4. 2024</a:t>
            </a:r>
          </a:p>
        </p:txBody>
      </p:sp>
      <p:pic>
        <p:nvPicPr>
          <p:cNvPr id="5" name="Obrázek 4" descr="Obsah obrázku osoba, batole, dítě, Lidská tvář&#10;&#10;Popis byl vytvořen automaticky">
            <a:extLst>
              <a:ext uri="{FF2B5EF4-FFF2-40B4-BE49-F238E27FC236}">
                <a16:creationId xmlns:a16="http://schemas.microsoft.com/office/drawing/2014/main" id="{ECB7CC56-EB86-4671-8E96-26A066A43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95" y="800679"/>
            <a:ext cx="4451094" cy="283757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CE5AE54-98E0-425B-B9FD-275406DF5C79}"/>
              </a:ext>
            </a:extLst>
          </p:cNvPr>
          <p:cNvSpPr txBox="1"/>
          <p:nvPr/>
        </p:nvSpPr>
        <p:spPr>
          <a:xfrm>
            <a:off x="596464" y="6170623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MUDr. Eva Sedláčková, Ph.D.</a:t>
            </a:r>
          </a:p>
        </p:txBody>
      </p:sp>
    </p:spTree>
    <p:extLst>
      <p:ext uri="{BB962C8B-B14F-4D97-AF65-F5344CB8AC3E}">
        <p14:creationId xmlns:p14="http://schemas.microsoft.com/office/powerpoint/2010/main" val="57152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D7887C56-1E1A-4025-B623-AF64C9368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2" y="105878"/>
            <a:ext cx="2651760" cy="19888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8C573F4-AB0B-4E55-A454-C6E5C864D1CE}"/>
              </a:ext>
            </a:extLst>
          </p:cNvPr>
          <p:cNvSpPr txBox="1"/>
          <p:nvPr/>
        </p:nvSpPr>
        <p:spPr>
          <a:xfrm>
            <a:off x="358770" y="2483301"/>
            <a:ext cx="4284251" cy="285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Odkaz: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https://www.mzcr.cz/ockovani-proti-cernemu-kasli-nejlepsi-prevence/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Informace k dané problematice v kolektivních zařízeních byly prostřednictvím MŠMT a MPSV předány školám a zařízením pro děti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text, Písmo, snímek obrazovky, dopis&#10;&#10;Popis byl vytvořen automaticky">
            <a:extLst>
              <a:ext uri="{FF2B5EF4-FFF2-40B4-BE49-F238E27FC236}">
                <a16:creationId xmlns:a16="http://schemas.microsoft.com/office/drawing/2014/main" id="{11700B86-4BD5-484A-9435-9A9DCFD3A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87" y="65777"/>
            <a:ext cx="6403694" cy="6726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30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B5AE0-21DE-4616-AFF5-7E422813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57051"/>
            <a:ext cx="10927080" cy="1471749"/>
          </a:xfrm>
        </p:spPr>
        <p:txBody>
          <a:bodyPr>
            <a:noAutofit/>
          </a:bodyPr>
          <a:lstStyle/>
          <a:p>
            <a:pPr algn="ctr">
              <a:lnSpc>
                <a:spcPct val="108000"/>
              </a:lnSpc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situaci ohledně černého kašle a záškrtu intenzivně řeší MZ ve spolupráci s odbornými společnostmi, Státním zdravotním ústavem </a:t>
            </a:r>
            <a:b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Státním ústavem pro kontrolu léčiv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5D1DB-03BF-4332-B968-B197865F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" y="2126634"/>
            <a:ext cx="10850880" cy="307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Pravidelné týdenní zprávy o vývoji počtu infekcí černým kašlem naleznete na webových stránkách Státního zdravotního ústavu:</a:t>
            </a:r>
          </a:p>
          <a:p>
            <a:pPr marL="0" indent="0" algn="just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Odkaz:</a:t>
            </a:r>
          </a:p>
          <a:p>
            <a:pPr marL="0" indent="0" algn="just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https://szu.cz/temata-zdravi-a-bezpecnosti/a-z-infekce/p/pertuse/aktualni-epidemiologicka-situace-ve-vyskytu-cerneho-kasle-v-cr/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Písmo, text, logo, Grafika&#10;&#10;Popis byl vytvořen automaticky">
            <a:extLst>
              <a:ext uri="{FF2B5EF4-FFF2-40B4-BE49-F238E27FC236}">
                <a16:creationId xmlns:a16="http://schemas.microsoft.com/office/drawing/2014/main" id="{C0E7DEA1-7348-4D3F-BA7D-C7D5BAB0E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976" y="4508445"/>
            <a:ext cx="2743200" cy="1543050"/>
          </a:xfrm>
          <a:prstGeom prst="rect">
            <a:avLst/>
          </a:prstGeom>
        </p:spPr>
      </p:pic>
      <p:pic>
        <p:nvPicPr>
          <p:cNvPr id="6" name="Obrázek 5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DA7745FF-4733-420A-BBDE-3E210E317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3711496"/>
            <a:ext cx="8224652" cy="29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B5AE0-21DE-4616-AFF5-7E422813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57051"/>
            <a:ext cx="10927080" cy="652599"/>
          </a:xfrm>
        </p:spPr>
        <p:txBody>
          <a:bodyPr>
            <a:noAutofit/>
          </a:bodyPr>
          <a:lstStyle/>
          <a:p>
            <a:pPr algn="ctr">
              <a:lnSpc>
                <a:spcPct val="108000"/>
              </a:lnSpc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SZÚ - Aktuální situaci ohledně černého kašle v ČR od 1. 1. 2024 do 7. 4.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79656E-025B-48FA-A6CF-373D9C12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09667"/>
            <a:ext cx="4114800" cy="365125"/>
          </a:xfrm>
        </p:spPr>
        <p:txBody>
          <a:bodyPr/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KHS Zlínského kraje - Setkání starostů, Luhačovice dne 11. 4. 2024</a:t>
            </a:r>
          </a:p>
        </p:txBody>
      </p:sp>
      <p:pic>
        <p:nvPicPr>
          <p:cNvPr id="5" name="Obrázek 4" descr="Obsah obrázku text, snímek obrazovky, číslo, řada/pruh&#10;&#10;Popis byl vytvořen automaticky">
            <a:extLst>
              <a:ext uri="{FF2B5EF4-FFF2-40B4-BE49-F238E27FC236}">
                <a16:creationId xmlns:a16="http://schemas.microsoft.com/office/drawing/2014/main" id="{5F812BFA-32BC-447D-933E-2DB35600F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5" y="1096642"/>
            <a:ext cx="11516189" cy="53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B5AE0-21DE-4616-AFF5-7E422813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57051"/>
            <a:ext cx="10927080" cy="652599"/>
          </a:xfrm>
        </p:spPr>
        <p:txBody>
          <a:bodyPr>
            <a:noAutofit/>
          </a:bodyPr>
          <a:lstStyle/>
          <a:p>
            <a:pPr algn="ctr">
              <a:lnSpc>
                <a:spcPct val="108000"/>
              </a:lnSpc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situace ohledně černého kašle v ČR – data k 7. 4. 2024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F9740C-D4B2-4F83-B74B-5735C58F545E}"/>
              </a:ext>
            </a:extLst>
          </p:cNvPr>
          <p:cNvSpPr txBox="1"/>
          <p:nvPr/>
        </p:nvSpPr>
        <p:spPr>
          <a:xfrm>
            <a:off x="9892665" y="827834"/>
            <a:ext cx="219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ČR: 6 397 případů</a:t>
            </a:r>
          </a:p>
          <a:p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3CBDD94B-D724-49FC-B6B2-7061D4F1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KHS Zlínského kraje - Setkání starostů, Luhačovice dne 11. 4. 2024</a:t>
            </a:r>
          </a:p>
        </p:txBody>
      </p:sp>
      <p:pic>
        <p:nvPicPr>
          <p:cNvPr id="7" name="Obrázek 6" descr="Obsah obrázku text, mapa, diagram, snímek obrazovky&#10;&#10;Popis byl vytvořen automaticky">
            <a:extLst>
              <a:ext uri="{FF2B5EF4-FFF2-40B4-BE49-F238E27FC236}">
                <a16:creationId xmlns:a16="http://schemas.microsoft.com/office/drawing/2014/main" id="{9820D2D7-4031-4201-A274-3EB141515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5" y="1234341"/>
            <a:ext cx="9099550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1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obloha, exteriér, budova&#10;&#10;Popis byl vytvořen automaticky">
            <a:extLst>
              <a:ext uri="{FF2B5EF4-FFF2-40B4-BE49-F238E27FC236}">
                <a16:creationId xmlns:a16="http://schemas.microsoft.com/office/drawing/2014/main" id="{B71024D3-49F6-43E8-A202-F07320E263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1" r="1" b="1"/>
          <a:stretch/>
        </p:blipFill>
        <p:spPr>
          <a:xfrm>
            <a:off x="4920268" y="134355"/>
            <a:ext cx="6502335" cy="4400239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EB20E8C-2530-4EED-BECE-5A8F2630BD45}"/>
              </a:ext>
            </a:extLst>
          </p:cNvPr>
          <p:cNvSpPr txBox="1"/>
          <p:nvPr/>
        </p:nvSpPr>
        <p:spPr>
          <a:xfrm>
            <a:off x="826630" y="4534594"/>
            <a:ext cx="6177815" cy="210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Krajská hygienická stanice Zlínského kraje se sídlem ve Zlíně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Havlíčkovo nábřeží 600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760 01 Zlín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DS: xwsai7r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e-mail: khs@khszlin.cz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www.khszlin.cz</a:t>
            </a:r>
            <a:endParaRPr lang="cs-CZ" sz="16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s-CZ" sz="1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52743D-7150-4A0E-B908-1F636CF14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9" y="307965"/>
            <a:ext cx="2609318" cy="926735"/>
          </a:xfrm>
          <a:prstGeom prst="rect">
            <a:avLst/>
          </a:prstGeom>
        </p:spPr>
      </p:pic>
      <p:pic>
        <p:nvPicPr>
          <p:cNvPr id="7" name="Obrázek 6" descr="Obsah obrázku Grafika, Barevnost&#10;&#10;Popis byl vytvořen automaticky">
            <a:extLst>
              <a:ext uri="{FF2B5EF4-FFF2-40B4-BE49-F238E27FC236}">
                <a16:creationId xmlns:a16="http://schemas.microsoft.com/office/drawing/2014/main" id="{992E9AB0-52AA-4BAA-A576-EF27DC848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44" y="1881114"/>
            <a:ext cx="1368363" cy="1368363"/>
          </a:xfrm>
          <a:prstGeom prst="rect">
            <a:avLst/>
          </a:prstGeom>
        </p:spPr>
      </p:pic>
      <p:pic>
        <p:nvPicPr>
          <p:cNvPr id="5" name="Obrázek 4" descr="Obsah obrázku vzor, čtverec, design, pixel&#10;&#10;Popis byl vytvořen automaticky">
            <a:extLst>
              <a:ext uri="{FF2B5EF4-FFF2-40B4-BE49-F238E27FC236}">
                <a16:creationId xmlns:a16="http://schemas.microsoft.com/office/drawing/2014/main" id="{20A63577-CA38-47B9-B464-CA463CB70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57" y="5064634"/>
            <a:ext cx="165758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922"/>
    </mc:Choice>
    <mc:Fallback xmlns="">
      <p:transition spd="slow" advClick="0" advTm="15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95D3B68-CF28-46C2-A8E1-5A6C34C14C70}"/>
              </a:ext>
            </a:extLst>
          </p:cNvPr>
          <p:cNvSpPr txBox="1"/>
          <p:nvPr/>
        </p:nvSpPr>
        <p:spPr>
          <a:xfrm>
            <a:off x="200734" y="2350418"/>
            <a:ext cx="11721977" cy="422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infikovaný člověk </a:t>
            </a:r>
          </a:p>
          <a:p>
            <a:pPr algn="just">
              <a:lnSpc>
                <a:spcPct val="108000"/>
              </a:lnSpc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</a:t>
            </a:r>
          </a:p>
          <a:p>
            <a:pPr algn="just">
              <a:lnSpc>
                <a:spcPct val="108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Nemoc se přenáší vzdušnou cestou kapénkami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tzn. kašláním, kýcháním, smrkáním, tedy při bližším a přímém kontaktu s nemocným. Často se nemoc šíří v rámci rodiny, jejíž členové jsou v každodenním úzkém kontaktu.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Přenos předměty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potřísněnými sekrety horních cest dýchacích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je vzácný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8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Nejvnímavější skupinou jsou neočkovaní kojenci a děti do 6 let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u nichž může mít těžký až fatální průběh. Infekce se však může objevit v kterémkoliv věku. Až 75 % dětí se nakazí v domácím prostředí.</a:t>
            </a:r>
          </a:p>
          <a:p>
            <a:pPr algn="just">
              <a:lnSpc>
                <a:spcPct val="108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rizikovou skupinou jsou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staří lidé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které může černý kašel ohrozit na životě, a také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chronicky nemocní pacienti s astmatem či CHOPN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(chronická obstrukční plicní nemoc). </a:t>
            </a:r>
          </a:p>
          <a:p>
            <a:pPr algn="just">
              <a:lnSpc>
                <a:spcPct val="108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útes&#10;&#10;Popis byl vytvořen automaticky">
            <a:extLst>
              <a:ext uri="{FF2B5EF4-FFF2-40B4-BE49-F238E27FC236}">
                <a16:creationId xmlns:a16="http://schemas.microsoft.com/office/drawing/2014/main" id="{E7EC6672-FC77-4179-8638-9490ACEAE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50" y="332436"/>
            <a:ext cx="3582216" cy="201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1B3D0CE-DA76-4637-8446-5803CB1F9A6F}"/>
              </a:ext>
            </a:extLst>
          </p:cNvPr>
          <p:cNvSpPr txBox="1"/>
          <p:nvPr/>
        </p:nvSpPr>
        <p:spPr>
          <a:xfrm>
            <a:off x="200734" y="578108"/>
            <a:ext cx="8099693" cy="16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černý kašel</a:t>
            </a:r>
          </a:p>
          <a:p>
            <a:pPr algn="just">
              <a:lnSpc>
                <a:spcPct val="108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Černý kašel (neboli pertuse či dávivý kašel) je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nakažlivá kapénková infekce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která postihuje plíce a dýchací cesty. Způsobují ho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bakterie </a:t>
            </a:r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Bordetella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pertussis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 ústech, nosu a hrdle nakažené osoby. </a:t>
            </a:r>
          </a:p>
          <a:p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4B81987F-2803-429E-9A1F-17E419D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317" y="6319650"/>
            <a:ext cx="4114800" cy="365125"/>
          </a:xfrm>
        </p:spPr>
        <p:txBody>
          <a:bodyPr/>
          <a:lstStyle/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KHS Zlínského kraje - Setkání starostů, Luhačovice dne 11. 4. 2024</a:t>
            </a:r>
          </a:p>
        </p:txBody>
      </p:sp>
    </p:spTree>
    <p:extLst>
      <p:ext uri="{BB962C8B-B14F-4D97-AF65-F5344CB8AC3E}">
        <p14:creationId xmlns:p14="http://schemas.microsoft.com/office/powerpoint/2010/main" val="136259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95D3B68-CF28-46C2-A8E1-5A6C34C14C70}"/>
              </a:ext>
            </a:extLst>
          </p:cNvPr>
          <p:cNvSpPr txBox="1"/>
          <p:nvPr/>
        </p:nvSpPr>
        <p:spPr>
          <a:xfrm>
            <a:off x="210296" y="224990"/>
            <a:ext cx="11461725" cy="652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Příznaky</a:t>
            </a:r>
          </a:p>
          <a:p>
            <a:pPr algn="just">
              <a:lnSpc>
                <a:spcPct val="108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Inkubační doba nemoci je 5-21 dní, nejčastěji 7-10 dní.</a:t>
            </a:r>
          </a:p>
          <a:p>
            <a:pPr algn="just">
              <a:lnSpc>
                <a:spcPct val="108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Nejprve jsou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příznaky podobné běžnému nachlazení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(kýchání, rýma, mírná horečka a slabý kašel).</a:t>
            </a:r>
          </a:p>
          <a:p>
            <a:pPr marL="171450" indent="-171450" algn="just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Během dvou týdnů kašel nabývá na závažnosti a vyznačuje se záchvaty intenzivního kašle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po nichž následuje typické „zakokrhání“ nebo sípavý vdech. Tyto záchvaty často končí vykašláním hustého průhledného hlenu, po čemž často následuje zvracení. K záchvatům kašle nejprve dochází v noci a posléze se častěji objevují v průběhu dne. Potíže mohou přetrvávat až tři měsíce. </a:t>
            </a:r>
          </a:p>
          <a:p>
            <a:pPr algn="just">
              <a:lnSpc>
                <a:spcPct val="108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 malých dětí se typický sípavý vdech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nemusí dostavit a po záchvatech kašle mohou následovat krátké zástavy dechu.</a:t>
            </a:r>
          </a:p>
          <a:p>
            <a:pPr algn="just">
              <a:lnSpc>
                <a:spcPct val="108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Komplikacemi černého kašle mohou být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zápal plic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dehydratace, křeče, dušnost, zlomeniny žeber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krátká zástava dechu. </a:t>
            </a:r>
          </a:p>
          <a:p>
            <a:pPr algn="just">
              <a:lnSpc>
                <a:spcPct val="108000"/>
              </a:lnSpc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přetrvávajícího kašle se obraťte vždy na svého praktického lékaře.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Rychlá a přesná diagnostika onemocnění pertusí je důležitá pro včasné zahájení správné antibiotické léčby.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endParaRPr lang="cs-C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Dětské kresby, umění, ručně vyrobené&#10;&#10;Popis byl vytvořen automaticky">
            <a:extLst>
              <a:ext uri="{FF2B5EF4-FFF2-40B4-BE49-F238E27FC236}">
                <a16:creationId xmlns:a16="http://schemas.microsoft.com/office/drawing/2014/main" id="{7BAF9484-EFFB-4604-9B1C-2F9904ED3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12" y="224990"/>
            <a:ext cx="2611374" cy="1480947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6F776A-E32B-4A6F-989A-6574F4AC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8583" y="6381459"/>
            <a:ext cx="4114800" cy="365125"/>
          </a:xfrm>
        </p:spPr>
        <p:txBody>
          <a:bodyPr/>
          <a:lstStyle/>
          <a:p>
            <a:r>
              <a:rPr lang="cs-CZ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KHS Zlínského kraje - Setkání starostů, Luhačovice dne 11. 4. 2024</a:t>
            </a:r>
          </a:p>
        </p:txBody>
      </p:sp>
    </p:spTree>
    <p:extLst>
      <p:ext uri="{BB962C8B-B14F-4D97-AF65-F5344CB8AC3E}">
        <p14:creationId xmlns:p14="http://schemas.microsoft.com/office/powerpoint/2010/main" val="315127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27EDA76-0295-48BA-B223-E3CF338A4BED}"/>
              </a:ext>
            </a:extLst>
          </p:cNvPr>
          <p:cNvSpPr txBox="1"/>
          <p:nvPr/>
        </p:nvSpPr>
        <p:spPr>
          <a:xfrm>
            <a:off x="2567730" y="290895"/>
            <a:ext cx="837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Relativní počty onemocnění pertusí v ČR v období let 1945 až 1990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D4C2D3-5ADF-4468-9A12-A85B6530EE73}"/>
              </a:ext>
            </a:extLst>
          </p:cNvPr>
          <p:cNvSpPr txBox="1"/>
          <p:nvPr/>
        </p:nvSpPr>
        <p:spPr>
          <a:xfrm>
            <a:off x="10534757" y="81508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Data MZ ČR</a:t>
            </a:r>
          </a:p>
        </p:txBody>
      </p:sp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B5358E76-DB8E-4ECA-90D1-54848914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" y="164914"/>
            <a:ext cx="2103120" cy="1577340"/>
          </a:xfrm>
          <a:prstGeom prst="rect">
            <a:avLst/>
          </a:prstGeom>
        </p:spPr>
      </p:pic>
      <p:pic>
        <p:nvPicPr>
          <p:cNvPr id="9" name="Zástupný obsah 3">
            <a:extLst>
              <a:ext uri="{FF2B5EF4-FFF2-40B4-BE49-F238E27FC236}">
                <a16:creationId xmlns:a16="http://schemas.microsoft.com/office/drawing/2014/main" id="{3D855937-E020-4662-ABB2-3F3FE164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352" y="1346738"/>
            <a:ext cx="9650804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27EDA76-0295-48BA-B223-E3CF338A4BED}"/>
              </a:ext>
            </a:extLst>
          </p:cNvPr>
          <p:cNvSpPr txBox="1"/>
          <p:nvPr/>
        </p:nvSpPr>
        <p:spPr>
          <a:xfrm>
            <a:off x="2567730" y="290895"/>
            <a:ext cx="837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Relativní počty onemocnění pertusí v ČR v období let 1992 až 2024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D4C2D3-5ADF-4468-9A12-A85B6530EE73}"/>
              </a:ext>
            </a:extLst>
          </p:cNvPr>
          <p:cNvSpPr txBox="1"/>
          <p:nvPr/>
        </p:nvSpPr>
        <p:spPr>
          <a:xfrm>
            <a:off x="10534757" y="81508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Data MZ ČR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AF8755-5BDA-4927-BBC5-A74F71DA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65" y="1477601"/>
            <a:ext cx="9609287" cy="5089504"/>
          </a:xfrm>
          <a:prstGeom prst="rect">
            <a:avLst/>
          </a:prstGeom>
        </p:spPr>
      </p:pic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B5358E76-DB8E-4ECA-90D1-54848914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" y="164914"/>
            <a:ext cx="210312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3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4E764B4-26CE-48F5-AC61-40CC1D9B3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645042"/>
              </p:ext>
            </p:extLst>
          </p:nvPr>
        </p:nvGraphicFramePr>
        <p:xfrm>
          <a:off x="373224" y="1150070"/>
          <a:ext cx="9489233" cy="52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E2A5528-8F34-41AD-85CB-358E87A96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26031"/>
              </p:ext>
            </p:extLst>
          </p:nvPr>
        </p:nvGraphicFramePr>
        <p:xfrm>
          <a:off x="10028254" y="1150071"/>
          <a:ext cx="1981200" cy="5052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141189149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213067392"/>
                    </a:ext>
                  </a:extLst>
                </a:gridCol>
              </a:tblGrid>
              <a:tr h="5135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 vykázání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Počty nemocných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4613824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8453723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550244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0861234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9584901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7695877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4901777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5029137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342416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9229653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455678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0165125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7455136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8255657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0014010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8455668"/>
                  </a:ext>
                </a:extLst>
              </a:tr>
              <a:tr h="2837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788650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27EDA76-0295-48BA-B223-E3CF338A4BED}"/>
              </a:ext>
            </a:extLst>
          </p:cNvPr>
          <p:cNvSpPr txBox="1"/>
          <p:nvPr/>
        </p:nvSpPr>
        <p:spPr>
          <a:xfrm>
            <a:off x="986996" y="255051"/>
            <a:ext cx="9041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Absolutní počty onemocnění ve Zlínském kraji v období let 2008 až 2023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FD4C2D3-5ADF-4468-9A12-A85B6530EE73}"/>
              </a:ext>
            </a:extLst>
          </p:cNvPr>
          <p:cNvSpPr txBox="1"/>
          <p:nvPr/>
        </p:nvSpPr>
        <p:spPr>
          <a:xfrm>
            <a:off x="8787738" y="699224"/>
            <a:ext cx="3221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Data KHS ZK, aktualizace ke dni 10. 4.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5FFB3C-34E1-4407-97DA-50B46923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2089" y="6356350"/>
            <a:ext cx="4531311" cy="365125"/>
          </a:xfrm>
        </p:spPr>
        <p:txBody>
          <a:bodyPr/>
          <a:lstStyle/>
          <a:p>
            <a:r>
              <a:rPr lang="cs-CZ" dirty="0"/>
              <a:t>KHS Zlínského kraje - Setkání starostů, Luhačovice dne 11. 4. 2024</a:t>
            </a:r>
          </a:p>
        </p:txBody>
      </p:sp>
    </p:spTree>
    <p:extLst>
      <p:ext uri="{BB962C8B-B14F-4D97-AF65-F5344CB8AC3E}">
        <p14:creationId xmlns:p14="http://schemas.microsoft.com/office/powerpoint/2010/main" val="332296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4C4827C-2B22-B941-A372-A7C87A2904B0}"/>
              </a:ext>
            </a:extLst>
          </p:cNvPr>
          <p:cNvSpPr/>
          <p:nvPr/>
        </p:nvSpPr>
        <p:spPr>
          <a:xfrm>
            <a:off x="298938" y="243011"/>
            <a:ext cx="11465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Absolutní počty onemocnění ve Zlínském kraji v období leden – duben 2024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1E008F-7B4B-864E-8DB4-836CFC2F91C0}"/>
              </a:ext>
            </a:extLst>
          </p:cNvPr>
          <p:cNvSpPr txBox="1"/>
          <p:nvPr/>
        </p:nvSpPr>
        <p:spPr>
          <a:xfrm>
            <a:off x="8980974" y="826729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Data KHS ZK, ke dni 10. 4. 2024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4C236DEB-F9D8-481F-BB49-FD1811281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08637"/>
              </p:ext>
            </p:extLst>
          </p:nvPr>
        </p:nvGraphicFramePr>
        <p:xfrm>
          <a:off x="371476" y="1256561"/>
          <a:ext cx="10906124" cy="552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36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4C4827C-2B22-B941-A372-A7C87A2904B0}"/>
              </a:ext>
            </a:extLst>
          </p:cNvPr>
          <p:cNvSpPr/>
          <p:nvPr/>
        </p:nvSpPr>
        <p:spPr>
          <a:xfrm>
            <a:off x="298938" y="243011"/>
            <a:ext cx="11465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Absolutní počty onemocnění ve Zlínském kraji v období leden – duben 2024</a:t>
            </a:r>
          </a:p>
          <a:p>
            <a:pPr algn="ctr"/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věku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1E008F-7B4B-864E-8DB4-836CFC2F91C0}"/>
              </a:ext>
            </a:extLst>
          </p:cNvPr>
          <p:cNvSpPr txBox="1"/>
          <p:nvPr/>
        </p:nvSpPr>
        <p:spPr>
          <a:xfrm>
            <a:off x="8980974" y="844484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Data KHS ZK, ke dni 10. 4. 2024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923D347-2FE7-4EF9-B95D-2BA8DAAF4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619348"/>
              </p:ext>
            </p:extLst>
          </p:nvPr>
        </p:nvGraphicFramePr>
        <p:xfrm>
          <a:off x="298938" y="1282045"/>
          <a:ext cx="11465170" cy="545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083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97BA5-6E14-4EEA-866C-91ED2BD6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85" y="312820"/>
            <a:ext cx="6428587" cy="77768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Očkování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4A4BA7-8284-4170-BB7B-75EDB34B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70" y="3007258"/>
            <a:ext cx="11597067" cy="3634069"/>
          </a:xfrm>
        </p:spPr>
        <p:txBody>
          <a:bodyPr>
            <a:no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Očkování těhotných žen doporučuje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Česká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vakcinologická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společnost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jednou dávkou kombinované vakcíny proti pertusi, difterii a tetanu</a:t>
            </a:r>
            <a:r>
              <a:rPr lang="cs-C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Tdap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vakcína s tetanickým toxoidem, se sníženým množstvím difterického toxoidu a acelulární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pertusovou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složkou). Nejlepší načasování očkování je </a:t>
            </a:r>
            <a:r>
              <a:rPr lang="cs-C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 27. gestačního týdne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vzhledem k maximálnímu přenosu mateřských protilátek do těla plodu. Ženám, které nebyly očkovány v těhotenství proti pertusi, je doporučeno podání jedné dávky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Tdap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vakcíny ihned po porodu, aby se minimalizovalo riziko přenosu onemocnění na novorozence. Očkování proti pertusi je bezpečné také pro kojící ženy.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 přeočkování proti černému kašli i v dospělosti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V rámci prodloužení očkování proti tetanu lze použít právě kombinovanou vakcínu, která kromě tetanu nás ochrání i proti onemocnění černým kašlem a záškrtem. </a:t>
            </a:r>
          </a:p>
        </p:txBody>
      </p:sp>
      <p:pic>
        <p:nvPicPr>
          <p:cNvPr id="7" name="Obrázek 6" descr="Obsah obrázku osoba, dítě, batole, chlapec&#10;&#10;Popis byl vytvořen automaticky">
            <a:extLst>
              <a:ext uri="{FF2B5EF4-FFF2-40B4-BE49-F238E27FC236}">
                <a16:creationId xmlns:a16="http://schemas.microsoft.com/office/drawing/2014/main" id="{3C087B53-1DEF-4F05-B810-171A4D369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73" y="211224"/>
            <a:ext cx="4191955" cy="279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09736BB-F86C-4024-8855-46985B07499D}"/>
              </a:ext>
            </a:extLst>
          </p:cNvPr>
          <p:cNvSpPr txBox="1"/>
          <p:nvPr/>
        </p:nvSpPr>
        <p:spPr>
          <a:xfrm>
            <a:off x="293609" y="1090508"/>
            <a:ext cx="7082064" cy="11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Základní očkování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:  rámci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hexavakcíny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získají ochranu kojenci a batolata. </a:t>
            </a:r>
          </a:p>
          <a:p>
            <a:pPr algn="just">
              <a:lnSpc>
                <a:spcPct val="108000"/>
              </a:lnSpc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8000"/>
              </a:lnSpc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Přeočkování: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předškoláci v 5-6 letech a od roku 2009 i děti v 10-11 letech.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DCA48C-278D-4A41-88E7-1D59C115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3437" y="6276202"/>
            <a:ext cx="4114800" cy="365125"/>
          </a:xfrm>
        </p:spPr>
        <p:txBody>
          <a:bodyPr/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KHS Zlínského kraje - Setkání starostů, Luhačovice dne 11. 4. 2024</a:t>
            </a:r>
          </a:p>
        </p:txBody>
      </p:sp>
    </p:spTree>
    <p:extLst>
      <p:ext uri="{BB962C8B-B14F-4D97-AF65-F5344CB8AC3E}">
        <p14:creationId xmlns:p14="http://schemas.microsoft.com/office/powerpoint/2010/main" val="1991450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910</Words>
  <Application>Microsoft Office PowerPoint</Application>
  <PresentationFormat>Širokoúhlá obrazovka</PresentationFormat>
  <Paragraphs>118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Aktuální výskyt černého kašle  ve Zlínském kraji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Očkování v ČR</vt:lpstr>
      <vt:lpstr>Prezentace aplikace PowerPoint</vt:lpstr>
      <vt:lpstr>Aktuální situaci ohledně černého kašle a záškrtu intenzivně řeší MZ ve spolupráci s odbornými společnostmi, Státním zdravotním ústavem  a Státním ústavem pro kontrolu léčiv</vt:lpstr>
      <vt:lpstr>SZÚ - Aktuální situaci ohledně černého kašle v ČR od 1. 1. 2024 do 7. 4. 2024</vt:lpstr>
      <vt:lpstr>Aktuální situace ohledně černého kašle v ČR – data k 7. 4. 2024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Výskyt černého kašle ve Zlínském kraji</dc:title>
  <dc:creator>Ševčíková Vendula, Mgr. MSc. Ph.D</dc:creator>
  <cp:lastModifiedBy>Ševčíková Vendula, Mgr. MSc. Ph.D</cp:lastModifiedBy>
  <cp:revision>78</cp:revision>
  <cp:lastPrinted>2024-04-10T12:04:26Z</cp:lastPrinted>
  <dcterms:created xsi:type="dcterms:W3CDTF">2024-03-14T09:30:14Z</dcterms:created>
  <dcterms:modified xsi:type="dcterms:W3CDTF">2024-04-10T12:05:05Z</dcterms:modified>
</cp:coreProperties>
</file>