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22" r:id="rId5"/>
    <p:sldId id="327" r:id="rId6"/>
    <p:sldId id="328" r:id="rId7"/>
    <p:sldId id="323" r:id="rId8"/>
    <p:sldId id="329" r:id="rId9"/>
    <p:sldId id="256" r:id="rId10"/>
    <p:sldId id="319" r:id="rId11"/>
    <p:sldId id="318" r:id="rId12"/>
    <p:sldId id="321" r:id="rId13"/>
    <p:sldId id="330" r:id="rId14"/>
    <p:sldId id="264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00"/>
    <a:srgbClr val="FEE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A867C9-AED9-4519-A113-5752C4E1F059}" v="119" dt="2024-04-09T06:51:49.788"/>
    <p1510:client id="{A77CFAAB-55CE-41E6-8738-C9F6454156A4}" v="2" dt="2024-04-10T06:26:13.7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8015" autoAdjust="0"/>
  </p:normalViewPr>
  <p:slideViewPr>
    <p:cSldViewPr snapToGrid="0">
      <p:cViewPr varScale="1">
        <p:scale>
          <a:sx n="96" d="100"/>
          <a:sy n="96" d="100"/>
        </p:scale>
        <p:origin x="10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E95D4E9-1B21-AA2F-2B86-FB34F72AD4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ECBC5C0-F22A-CE2B-DF61-41196D7F60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EC5D8-59F4-4456-8896-DAD7C526C3C9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30138E-F014-AD54-2D6B-BA52D49B3A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76DC723-25FB-7385-9236-37926A6A8C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888C0-6909-4127-90F4-F78264823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6675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6DCAC-CE6C-F34D-BB40-15ED19D929C0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D35B-1E30-6B4F-BA7A-178A1A801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5883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https://www.youtube.com/watch?v=BIclZdr9dJs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4774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EF7C6-5FCD-A98F-F67E-D074B55F7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886152F-9CBE-F8C8-8EA5-B32A19DB07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CADB695-04E1-0883-8100-873111423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12122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79828-CF5C-86F4-D45F-A428717C7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BDAB555-F0CB-4FF3-1D3C-4A6F611C1F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8E5396E-DF30-F432-1C1C-2ACD2FCA3B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166857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174685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74E37-571C-06C0-D50C-5EB67F4BC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C967095-DAF4-0A44-CEC7-BC76319EA9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46EA3D5-97F5-2855-48EB-5665C97BF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539563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128286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7996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Revize údajů TI je nutná, protože data vložená v JDTM jsou již zastaralá, některé sítě jsou již nefunkční, jsou nahrazeny novými, nebo již nejsou ve vlastnictví obce. Do nové DTM je potřeba dostat aktuální údaje o 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6644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D996C-5E24-1C35-DB3E-DE765B66F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FEFB172-3D3A-D9D3-BE87-F5793FCC12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2FD3666-953D-37F6-3361-992EE846A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90553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6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75BC3-4017-C342-A2A7-3958F6DBC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803EF-32E5-1145-A509-F7994F4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C0FF85-5441-4E63-82CC-5941E1FA1ED5}" type="datetime1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0D550-6A80-2244-AA4F-0A3275A4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316BE-2998-1E4A-83A9-D9050107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2E07EA-F260-7549-976E-B5A77B1A6F8B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936CAC-5922-E64E-B61E-0EBB8C2FF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3017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ý slide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CC4AAD7-5472-9243-9B53-33AAA4C37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96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/>
              <a:t>Děkujeme</a:t>
            </a:r>
            <a:br>
              <a:rPr lang="cs-CZ"/>
            </a:br>
            <a:r>
              <a:rPr lang="cs-CZ"/>
              <a:t>za pozornost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AF84FE4-A791-154D-8D89-7AE14B2F0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6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Krajský úřad ZK</a:t>
            </a:r>
          </a:p>
          <a:p>
            <a:r>
              <a:rPr lang="cs-CZ"/>
              <a:t>Třída Tomáše Bati 21</a:t>
            </a:r>
          </a:p>
          <a:p>
            <a:r>
              <a:rPr lang="cs-CZ"/>
              <a:t>Zlín 761 90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4A837E-901A-C645-93E3-46FC598A67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660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EB467B-1B72-0844-8B4A-9B97214D320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D2B99-8320-C74A-A004-6A87A98F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6D43F-5937-FB4B-BEE5-73342504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A545FA3-9A65-4FEC-B61D-05AD3F3960C7}" type="datetime1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DB1C5-5CB2-4642-83AF-2F13EDC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7E0B1-A765-BD4B-88A5-DD684EA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anchor="b"/>
          <a:lstStyle>
            <a:lvl1pPr>
              <a:defRPr sz="4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0A28088-5B5E-0D49-8009-650A01CA5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414610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F8C54-ADC3-FB41-8FA8-5442DAA0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B3BE9F-9832-4837-BF10-58F905B3F94A}" type="datetime1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99A2F4-445F-3B40-9D23-8AB4D4F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D341A6C-DE7B-3344-BDB9-8EFB1402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7C209FA-AB6E-2841-B554-164C048E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9D1F263-5082-D040-8558-9E708E7123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0" i="1"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b="0" i="1">
                <a:latin typeface="Degular" pitchFamily="82" charset="0"/>
              </a:rPr>
              <a:t>zde vložte fotku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40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301C3-EDD8-8443-9B23-624712369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F2C62-EAA8-FD46-AB0C-AFB46182D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FEBD6D-B94A-4C40-AA98-1C5062D6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7C7541-98E5-4D0C-AF27-CB69DC1542AC}" type="datetime1">
              <a:rPr lang="cs-CZ" smtClean="0"/>
              <a:t>10.04.2024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001B55-F3D8-B245-916B-3D87F531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B028F9-C99B-2345-BCCE-D5C768B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83C6B9-51BF-354A-813E-1E819CCC41A1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A18D240-3BE2-B74D-A516-B0F270362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59856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60D600-9E1D-644E-955C-AB90DEDE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E7F195-0ECA-5B4E-A9CE-6F805D88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F282E-870E-E74D-944D-04EE93DE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5EF3A7-92DE-084B-987D-EA3639592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139B72-6DD2-A340-833A-5DC55CEC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7A5EE-170B-4101-96F9-3A7C8F0C9FFA}" type="datetime1">
              <a:rPr lang="cs-CZ" smtClean="0"/>
              <a:t>10.04.2024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01F343-B190-BE48-9F5D-5B2FD4C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1B4949-59AC-7B49-9256-34E0F63B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F809C9-6CD1-224D-B38B-D9054EF10F1C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4AA426A-68B9-3C47-AFEB-D3AC3F0BF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7690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7392C5-49AE-E548-81A5-FC459F4C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B5A904-8F8E-42EF-B93E-A9D10DCBD7F4}" type="datetime1">
              <a:rPr lang="cs-CZ" smtClean="0"/>
              <a:t>10.04.2024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EE62BF-0652-CC49-B1C6-740D979D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E27E5-F9AD-FA40-BB59-77DCC9C5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4FD313-B4A8-0A46-A50D-B31C9DA87A8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1BCA978-992E-9541-9BE1-4AF26B9D8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66573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66500E-7FAE-3947-9DAD-FBA5BC7E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FFFC63-5134-4ECE-803E-DDBD46B0381A}" type="datetime1">
              <a:rPr lang="cs-CZ" smtClean="0"/>
              <a:t>10.04.2024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8ACE9A-9F8E-CA4C-B782-EFD36998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900C6D-9313-3E4C-B392-797DCC38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97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F003-A3D3-034D-9720-A29A641D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C9885-78EF-7E49-B9B7-55A0262D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B5D9DD-0ECA-C54D-88FB-0C68D8DF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0A157-10E2-3A41-9082-3C345EC0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DC81ED-4E17-4E5B-A818-58F7D2B19FC0}" type="datetime1">
              <a:rPr lang="cs-CZ" smtClean="0"/>
              <a:t>10.04.2024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4CFB0E-3ED7-644D-9D3C-61F36A5F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83830-1354-2D43-AE7D-380C4FE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88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6E36E-C6D9-964D-B45E-DBD89DD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845132-64BF-844A-8C4F-0A043DE08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262657-9F70-6F44-BA53-3669D8E3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32EC5D-74A5-B64D-AAF7-CD3ACB69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FC7211-4B6B-461D-AD68-8DF609033A1E}" type="datetime1">
              <a:rPr lang="cs-CZ" smtClean="0"/>
              <a:t>10.04.2024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C7E311-A125-DB47-B7CE-65018DA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CC73E3-49F8-B845-AD36-F538603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74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BBF5F4-3DF4-D44B-9838-6CB84E6A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5FD67A-23F8-3A4C-8A09-6F2FFDD2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14E2A-7861-2E4E-AE70-2C50E156B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86297DA-0F88-45BB-BF71-708A8BEFFB0B}" type="datetime1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FCBC8-96E6-C244-ACD4-C5CE32D2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C4FB4-DF05-094A-A789-D60084923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5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rnwsX7cEkbg?feature=oembed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A470C84C-FA25-4B48-8EA5-40D03BC15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946" y="3492500"/>
            <a:ext cx="4916781" cy="1285106"/>
          </a:xfrm>
        </p:spPr>
        <p:txBody>
          <a:bodyPr anchor="t">
            <a:normAutofit/>
          </a:bodyPr>
          <a:lstStyle/>
          <a:p>
            <a:pPr algn="l"/>
            <a:endParaRPr lang="cs-CZ" dirty="0">
              <a:latin typeface="+mj-lt"/>
            </a:endParaRPr>
          </a:p>
          <a:p>
            <a:pPr algn="l"/>
            <a:endParaRPr lang="cs-CZ" dirty="0">
              <a:latin typeface="+mj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B86BEF3-6710-E411-FFAF-B053332E108E}"/>
              </a:ext>
            </a:extLst>
          </p:cNvPr>
          <p:cNvSpPr txBox="1"/>
          <p:nvPr/>
        </p:nvSpPr>
        <p:spPr>
          <a:xfrm>
            <a:off x="0" y="64925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https://youtu.be/BIclZdr9dJs?si=Xf6j4b10L107IpS0</a:t>
            </a:r>
          </a:p>
        </p:txBody>
      </p:sp>
      <p:pic>
        <p:nvPicPr>
          <p:cNvPr id="8" name="Online médium 7" title="Tu Kabel remix">
            <a:hlinkClick r:id="" action="ppaction://media"/>
            <a:extLst>
              <a:ext uri="{FF2B5EF4-FFF2-40B4-BE49-F238E27FC236}">
                <a16:creationId xmlns:a16="http://schemas.microsoft.com/office/drawing/2014/main" id="{4078C67A-B1CE-7286-FBB8-9771331ECEC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8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5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7004A6-9A36-FDB1-EE2F-77212ECC6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F48501-7DC6-B74C-3852-8EB27AB4F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061" y="465365"/>
            <a:ext cx="10681878" cy="1461758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cs-CZ" sz="4000" b="1" spc="50">
                <a:latin typeface="+mj-lt"/>
              </a:rPr>
            </a:br>
            <a:r>
              <a:rPr lang="cs-CZ" sz="4900" i="0" u="none" strike="noStrike" baseline="0">
                <a:solidFill>
                  <a:srgbClr val="000000"/>
                </a:solidFill>
              </a:rPr>
              <a:t>Podpora sportovní infrastruktury</a:t>
            </a:r>
            <a:br>
              <a:rPr lang="cs-CZ" sz="4800" b="1" spc="50">
                <a:latin typeface="+mj-lt"/>
              </a:rPr>
            </a:br>
            <a:br>
              <a:rPr lang="cs-CZ" sz="1600" b="1" spc="50">
                <a:latin typeface="+mj-lt"/>
              </a:rPr>
            </a:br>
            <a:br>
              <a:rPr lang="cs-CZ" sz="1800" b="0" i="0" u="none" strike="noStrike" baseline="0">
                <a:solidFill>
                  <a:srgbClr val="000000"/>
                </a:solidFill>
              </a:rPr>
            </a:br>
            <a:endParaRPr lang="cs-CZ" sz="4800" b="1" spc="50" dirty="0">
              <a:latin typeface="+mj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F8C40A-E12E-FF1B-E6F6-BFEB77DCD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946" y="3492500"/>
            <a:ext cx="4916781" cy="1285106"/>
          </a:xfrm>
        </p:spPr>
        <p:txBody>
          <a:bodyPr anchor="t">
            <a:normAutofit/>
          </a:bodyPr>
          <a:lstStyle/>
          <a:p>
            <a:pPr algn="l"/>
            <a:endParaRPr lang="cs-CZ">
              <a:latin typeface="+mj-lt"/>
            </a:endParaRPr>
          </a:p>
          <a:p>
            <a:pPr algn="l"/>
            <a:endParaRPr lang="cs-CZ" dirty="0"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7B08C3B-B76D-6B9E-D9AC-3B12D8DE2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5F8CD4F5-EF95-8F39-CD91-709D6371017A}"/>
              </a:ext>
            </a:extLst>
          </p:cNvPr>
          <p:cNvSpPr txBox="1">
            <a:spLocks/>
          </p:cNvSpPr>
          <p:nvPr/>
        </p:nvSpPr>
        <p:spPr>
          <a:xfrm>
            <a:off x="1318675" y="2256501"/>
            <a:ext cx="9406724" cy="14617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b="1" i="0" kern="1200" spc="5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br>
              <a:rPr lang="cs-CZ" sz="3600">
                <a:latin typeface="+mj-lt"/>
              </a:rPr>
            </a:br>
            <a:br>
              <a:rPr lang="cs-CZ" sz="1600">
                <a:latin typeface="+mj-lt"/>
              </a:rPr>
            </a:br>
            <a:br>
              <a:rPr lang="cs-CZ" sz="1800" b="0">
                <a:solidFill>
                  <a:srgbClr val="000000"/>
                </a:solidFill>
              </a:rPr>
            </a:br>
            <a:endParaRPr lang="cs-CZ" sz="4800" dirty="0">
              <a:latin typeface="+mj-lt"/>
            </a:endParaRPr>
          </a:p>
        </p:txBody>
      </p:sp>
      <p:pic>
        <p:nvPicPr>
          <p:cNvPr id="3074" name="Picture 2" descr="The 10 Biggest Soccer Stadiums In The World | Jobs In Football">
            <a:extLst>
              <a:ext uri="{FF2B5EF4-FFF2-40B4-BE49-F238E27FC236}">
                <a16:creationId xmlns:a16="http://schemas.microsoft.com/office/drawing/2014/main" id="{869F5D1D-162E-D3A4-C0ED-6618EE98A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08" y="1604990"/>
            <a:ext cx="3665673" cy="22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Estadio Stamford Bridge, London - Herzog &amp; de Meuron | Arquitectura Viva">
            <a:extLst>
              <a:ext uri="{FF2B5EF4-FFF2-40B4-BE49-F238E27FC236}">
                <a16:creationId xmlns:a16="http://schemas.microsoft.com/office/drawing/2014/main" id="{20B1F0FD-88B5-A3AE-FDE8-31B5B63D3A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649794" cy="264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2" name="Picture 10" descr="Expanding Stamford Bridge could see Chelsea earn an extra £50 million per  year - We Ain't Got No History">
            <a:extLst>
              <a:ext uri="{FF2B5EF4-FFF2-40B4-BE49-F238E27FC236}">
                <a16:creationId xmlns:a16="http://schemas.microsoft.com/office/drawing/2014/main" id="{C24F6F37-6923-9017-B5F6-C30EABA97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436" y="4225413"/>
            <a:ext cx="3226196" cy="24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Bayern's home">
            <a:extLst>
              <a:ext uri="{FF2B5EF4-FFF2-40B4-BE49-F238E27FC236}">
                <a16:creationId xmlns:a16="http://schemas.microsoft.com/office/drawing/2014/main" id="{E757F269-6D33-2DF7-63E9-A3513D5CA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037" y="2653114"/>
            <a:ext cx="5564244" cy="278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441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52FA94F-0539-5D48-AA3C-3C74ED624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299" y="406400"/>
            <a:ext cx="10863755" cy="3022600"/>
          </a:xfrm>
        </p:spPr>
        <p:txBody>
          <a:bodyPr/>
          <a:lstStyle/>
          <a:p>
            <a:br>
              <a:rPr lang="cs-CZ" sz="7200" dirty="0"/>
            </a:br>
            <a:br>
              <a:rPr lang="cs-CZ" sz="7200" dirty="0"/>
            </a:br>
            <a:r>
              <a:rPr lang="cs-CZ" sz="7200" dirty="0"/>
              <a:t>Děkuji za pozornost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D410835F-0A28-BD49-B480-AA3D6E59B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42" y="3223387"/>
            <a:ext cx="7872617" cy="3022600"/>
          </a:xfrm>
        </p:spPr>
        <p:txBody>
          <a:bodyPr>
            <a:noAutofit/>
          </a:bodyPr>
          <a:lstStyle/>
          <a:p>
            <a:r>
              <a:rPr lang="cs-CZ" sz="3200" b="1" dirty="0"/>
              <a:t>Ing. Jiří Jaroš </a:t>
            </a:r>
          </a:p>
          <a:p>
            <a:r>
              <a:rPr lang="cs-CZ" sz="2400" dirty="0"/>
              <a:t>člen rady Zlínského kraje pro digitalizaci, mládež a sport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545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639DD2-23ED-5A68-B87E-484766275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3CE272-9F1F-4E95-CEE0-1E8271D84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" y="465365"/>
            <a:ext cx="11628934" cy="3027135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cs-CZ" sz="4400" b="1" dirty="0">
                <a:latin typeface="+mn-lt"/>
              </a:rPr>
            </a:br>
            <a:r>
              <a:rPr lang="cs-CZ" sz="4400" b="1" dirty="0">
                <a:latin typeface="+mn-lt"/>
              </a:rPr>
              <a:t>Setkání starostů měst a obcí Zlínského kraje </a:t>
            </a:r>
            <a:br>
              <a:rPr lang="cs-CZ" sz="4400" b="1">
                <a:latin typeface="+mn-lt"/>
              </a:rPr>
            </a:br>
            <a:r>
              <a:rPr lang="cs-CZ" sz="4400" b="1">
                <a:latin typeface="+mn-lt"/>
              </a:rPr>
              <a:t>Luhačovice</a:t>
            </a:r>
            <a:br>
              <a:rPr lang="cs-CZ" sz="4400" b="1">
                <a:latin typeface="+mn-lt"/>
              </a:rPr>
            </a:br>
            <a:br>
              <a:rPr lang="cs-CZ" sz="4900" b="1" dirty="0">
                <a:latin typeface="+mn-lt"/>
              </a:rPr>
            </a:br>
            <a:r>
              <a:rPr lang="cs-CZ" sz="4900" dirty="0">
                <a:latin typeface="+mn-lt"/>
              </a:rPr>
              <a:t>11. – 12. 4. 2024</a:t>
            </a:r>
            <a:br>
              <a:rPr lang="cs-CZ" sz="4900" dirty="0">
                <a:latin typeface="+mn-lt"/>
              </a:rPr>
            </a:br>
            <a:br>
              <a:rPr lang="cs-CZ" sz="4800" b="1" spc="50" dirty="0">
                <a:latin typeface="+mj-lt"/>
              </a:rPr>
            </a:br>
            <a:br>
              <a:rPr lang="cs-CZ" sz="1600" b="1" spc="50" dirty="0">
                <a:latin typeface="+mj-lt"/>
              </a:rPr>
            </a:br>
            <a:br>
              <a:rPr lang="cs-CZ" sz="1800" b="0" i="0" u="none" strike="noStrike" baseline="0" dirty="0">
                <a:solidFill>
                  <a:srgbClr val="000000"/>
                </a:solidFill>
              </a:rPr>
            </a:br>
            <a:r>
              <a:rPr lang="pt-BR" sz="1800" b="0" i="0" u="none" strike="noStrike" baseline="0" dirty="0">
                <a:solidFill>
                  <a:srgbClr val="000000"/>
                </a:solidFill>
              </a:rPr>
              <a:t> </a:t>
            </a:r>
            <a:br>
              <a:rPr lang="cs-CZ" sz="1800" b="0" i="0" u="none" strike="noStrike" baseline="0" dirty="0">
                <a:solidFill>
                  <a:srgbClr val="000000"/>
                </a:solidFill>
              </a:rPr>
            </a:br>
            <a:br>
              <a:rPr lang="cs-CZ" sz="1800" b="0" i="0" u="none" strike="noStrike" baseline="0" dirty="0">
                <a:solidFill>
                  <a:srgbClr val="000000"/>
                </a:solidFill>
              </a:rPr>
            </a:br>
            <a:br>
              <a:rPr lang="cs-CZ" sz="1800" b="0" i="0" u="none" strike="noStrike" baseline="0" dirty="0">
                <a:solidFill>
                  <a:srgbClr val="000000"/>
                </a:solidFill>
              </a:rPr>
            </a:br>
            <a:br>
              <a:rPr lang="cs-CZ" sz="1800" b="0" i="0" u="none" strike="noStrike" baseline="0" dirty="0">
                <a:solidFill>
                  <a:srgbClr val="000000"/>
                </a:solidFill>
              </a:rPr>
            </a:br>
            <a:endParaRPr lang="cs-CZ" sz="4800" b="1" spc="50" dirty="0">
              <a:latin typeface="+mj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AD80D9-C3C6-ECF0-AC01-C8BAA1698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946" y="3492500"/>
            <a:ext cx="4916781" cy="1285106"/>
          </a:xfrm>
        </p:spPr>
        <p:txBody>
          <a:bodyPr anchor="t">
            <a:normAutofit/>
          </a:bodyPr>
          <a:lstStyle/>
          <a:p>
            <a:pPr algn="l"/>
            <a:endParaRPr lang="cs-CZ" dirty="0">
              <a:latin typeface="+mj-lt"/>
            </a:endParaRPr>
          </a:p>
          <a:p>
            <a:pPr algn="l"/>
            <a:endParaRPr lang="cs-CZ" dirty="0"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3F59867-184D-D773-CC22-F3F537E4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A727771-C403-9DB5-3FD0-2632BD47CDD6}"/>
              </a:ext>
            </a:extLst>
          </p:cNvPr>
          <p:cNvSpPr txBox="1"/>
          <p:nvPr/>
        </p:nvSpPr>
        <p:spPr>
          <a:xfrm>
            <a:off x="441866" y="5015214"/>
            <a:ext cx="48398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Ing. Jiří Jaroš </a:t>
            </a:r>
          </a:p>
          <a:p>
            <a:r>
              <a:rPr lang="cs-CZ" sz="2000" dirty="0"/>
              <a:t>člen rady Zlínského kraje pro digitalizaci, mládež a sport</a:t>
            </a:r>
          </a:p>
        </p:txBody>
      </p:sp>
    </p:spTree>
    <p:extLst>
      <p:ext uri="{BB962C8B-B14F-4D97-AF65-F5344CB8AC3E}">
        <p14:creationId xmlns:p14="http://schemas.microsoft.com/office/powerpoint/2010/main" val="303225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677DD9-ADB8-C3B7-01EE-4BA6580D7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A245E5-2D99-432D-6EC9-007AC3123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061" y="465365"/>
            <a:ext cx="10681878" cy="1461758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cs-CZ" sz="4000" b="1" spc="50" dirty="0">
                <a:latin typeface="+mj-lt"/>
              </a:rPr>
            </a:br>
            <a:r>
              <a:rPr lang="pt-BR" sz="4900" i="0" u="none" strike="noStrike" baseline="0" dirty="0">
                <a:solidFill>
                  <a:srgbClr val="000000"/>
                </a:solidFill>
              </a:rPr>
              <a:t>Dotační program na optické kabely</a:t>
            </a:r>
            <a:br>
              <a:rPr lang="cs-CZ" sz="4800" b="1" spc="50" dirty="0">
                <a:latin typeface="+mj-lt"/>
              </a:rPr>
            </a:br>
            <a:br>
              <a:rPr lang="cs-CZ" sz="1600" b="1" spc="50" dirty="0">
                <a:latin typeface="+mj-lt"/>
              </a:rPr>
            </a:br>
            <a:br>
              <a:rPr lang="cs-CZ" sz="1800" b="0" i="0" u="none" strike="noStrike" baseline="0" dirty="0">
                <a:solidFill>
                  <a:srgbClr val="000000"/>
                </a:solidFill>
              </a:rPr>
            </a:br>
            <a:endParaRPr lang="cs-CZ" sz="4800" b="1" spc="50" dirty="0">
              <a:latin typeface="+mj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C8115F4-C2D6-7A00-5CD4-7F8CAB3E3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946" y="3492500"/>
            <a:ext cx="4916781" cy="1285106"/>
          </a:xfrm>
        </p:spPr>
        <p:txBody>
          <a:bodyPr anchor="t">
            <a:normAutofit/>
          </a:bodyPr>
          <a:lstStyle/>
          <a:p>
            <a:pPr algn="l"/>
            <a:endParaRPr lang="cs-CZ" dirty="0">
              <a:latin typeface="+mj-lt"/>
            </a:endParaRPr>
          </a:p>
          <a:p>
            <a:pPr algn="l"/>
            <a:endParaRPr lang="cs-CZ" dirty="0"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EEE2D2B-2975-A134-F49B-1E105A98C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A601673B-F6E4-A09B-0459-7FEAF0950BF1}"/>
              </a:ext>
            </a:extLst>
          </p:cNvPr>
          <p:cNvSpPr txBox="1">
            <a:spLocks/>
          </p:cNvSpPr>
          <p:nvPr/>
        </p:nvSpPr>
        <p:spPr>
          <a:xfrm>
            <a:off x="1318675" y="2256501"/>
            <a:ext cx="9406724" cy="14617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b="1" i="0" kern="1200" spc="5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cs-CZ" sz="3600" dirty="0">
                <a:latin typeface="+mj-lt"/>
              </a:rPr>
              <a:t>Připravovaná výzva OP TAK</a:t>
            </a:r>
          </a:p>
          <a:p>
            <a:br>
              <a:rPr lang="cs-CZ" sz="3600" dirty="0">
                <a:latin typeface="+mj-lt"/>
              </a:rPr>
            </a:br>
            <a:br>
              <a:rPr lang="cs-CZ" sz="1600" dirty="0">
                <a:latin typeface="+mj-lt"/>
              </a:rPr>
            </a:br>
            <a:br>
              <a:rPr lang="cs-CZ" sz="1800" b="0" dirty="0">
                <a:solidFill>
                  <a:srgbClr val="000000"/>
                </a:solidFill>
              </a:rPr>
            </a:br>
            <a:endParaRPr lang="cs-CZ" sz="4800" dirty="0">
              <a:latin typeface="+mj-lt"/>
            </a:endParaRPr>
          </a:p>
        </p:txBody>
      </p:sp>
      <p:pic>
        <p:nvPicPr>
          <p:cNvPr id="2050" name="Picture 2" descr="Golden Ticket | Roald Dahl Wiki | Fandom">
            <a:extLst>
              <a:ext uri="{FF2B5EF4-FFF2-40B4-BE49-F238E27FC236}">
                <a16:creationId xmlns:a16="http://schemas.microsoft.com/office/drawing/2014/main" id="{4A206E53-77DE-9557-052A-C8D82A09F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896" y="2751987"/>
            <a:ext cx="5850207" cy="276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78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64F62-C66D-7747-AE1D-B98617324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061" y="465365"/>
            <a:ext cx="10681878" cy="1461758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cs-CZ" sz="4000" b="1" spc="50" dirty="0">
                <a:latin typeface="+mj-lt"/>
              </a:rPr>
            </a:br>
            <a:r>
              <a:rPr lang="pt-BR" sz="4900" i="0" u="none" strike="noStrike" baseline="0" dirty="0">
                <a:solidFill>
                  <a:srgbClr val="000000"/>
                </a:solidFill>
              </a:rPr>
              <a:t>Dotační program na optické kabely</a:t>
            </a:r>
            <a:br>
              <a:rPr lang="cs-CZ" sz="4800" b="1" spc="50" dirty="0">
                <a:latin typeface="+mj-lt"/>
              </a:rPr>
            </a:br>
            <a:br>
              <a:rPr lang="cs-CZ" sz="1600" b="1" spc="50" dirty="0">
                <a:latin typeface="+mj-lt"/>
              </a:rPr>
            </a:br>
            <a:br>
              <a:rPr lang="cs-CZ" sz="1800" b="0" i="0" u="none" strike="noStrike" baseline="0" dirty="0">
                <a:solidFill>
                  <a:srgbClr val="000000"/>
                </a:solidFill>
              </a:rPr>
            </a:br>
            <a:endParaRPr lang="cs-CZ" sz="4800" b="1" spc="50" dirty="0">
              <a:latin typeface="+mj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70C84C-FA25-4B48-8EA5-40D03BC15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946" y="3492500"/>
            <a:ext cx="4916781" cy="1285106"/>
          </a:xfrm>
        </p:spPr>
        <p:txBody>
          <a:bodyPr anchor="t">
            <a:normAutofit/>
          </a:bodyPr>
          <a:lstStyle/>
          <a:p>
            <a:pPr algn="l"/>
            <a:endParaRPr lang="cs-CZ" dirty="0">
              <a:latin typeface="+mj-lt"/>
            </a:endParaRPr>
          </a:p>
          <a:p>
            <a:pPr algn="l"/>
            <a:endParaRPr lang="cs-CZ" dirty="0"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0ABEF9-ECA7-5A40-B7C6-1FD962DE9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869AD84C-D829-BB97-78EC-B6334CD0411C}"/>
              </a:ext>
            </a:extLst>
          </p:cNvPr>
          <p:cNvSpPr txBox="1">
            <a:spLocks/>
          </p:cNvSpPr>
          <p:nvPr/>
        </p:nvSpPr>
        <p:spPr>
          <a:xfrm>
            <a:off x="1318675" y="2256500"/>
            <a:ext cx="9406724" cy="38493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b="1" i="0" kern="1200" spc="5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sz="3600" dirty="0">
                <a:latin typeface="+mj-lt"/>
              </a:rPr>
              <a:t>Operátoři</a:t>
            </a:r>
          </a:p>
          <a:p>
            <a:endParaRPr lang="cs-CZ" sz="3600" dirty="0">
              <a:latin typeface="+mj-lt"/>
            </a:endParaRPr>
          </a:p>
          <a:p>
            <a:r>
              <a:rPr lang="cs-CZ" sz="3600" dirty="0">
                <a:latin typeface="+mj-lt"/>
              </a:rPr>
              <a:t>Místní poskytovatelé</a:t>
            </a:r>
          </a:p>
          <a:p>
            <a:endParaRPr lang="cs-CZ" sz="3600" dirty="0">
              <a:latin typeface="+mj-lt"/>
            </a:endParaRPr>
          </a:p>
          <a:p>
            <a:r>
              <a:rPr lang="cs-CZ" sz="3600" dirty="0">
                <a:latin typeface="+mj-lt"/>
              </a:rPr>
              <a:t>Bílá místa</a:t>
            </a:r>
            <a:br>
              <a:rPr lang="cs-CZ" sz="3600" dirty="0">
                <a:latin typeface="+mj-lt"/>
              </a:rPr>
            </a:br>
            <a:br>
              <a:rPr lang="cs-CZ" sz="1600" dirty="0">
                <a:latin typeface="+mj-lt"/>
              </a:rPr>
            </a:br>
            <a:br>
              <a:rPr lang="cs-CZ" sz="1800" b="0" dirty="0">
                <a:solidFill>
                  <a:srgbClr val="000000"/>
                </a:solidFill>
              </a:rPr>
            </a:br>
            <a:endParaRPr lang="cs-CZ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571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979205-1320-2569-7E37-09186E78A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50032B-B162-BEAA-A0E0-C38968505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061" y="465365"/>
            <a:ext cx="10681878" cy="1461758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cs-CZ" sz="4000" b="1" spc="50" dirty="0">
                <a:latin typeface="+mj-lt"/>
              </a:rPr>
            </a:br>
            <a:r>
              <a:rPr lang="pt-BR" sz="4900" i="0" u="none" strike="noStrike" baseline="0" dirty="0">
                <a:solidFill>
                  <a:srgbClr val="000000"/>
                </a:solidFill>
              </a:rPr>
              <a:t>Dotační program na optické kabely</a:t>
            </a:r>
            <a:br>
              <a:rPr lang="cs-CZ" sz="4800" b="1" spc="50" dirty="0">
                <a:latin typeface="+mj-lt"/>
              </a:rPr>
            </a:br>
            <a:br>
              <a:rPr lang="cs-CZ" sz="1600" b="1" spc="50" dirty="0">
                <a:latin typeface="+mj-lt"/>
              </a:rPr>
            </a:br>
            <a:br>
              <a:rPr lang="cs-CZ" sz="1800" b="0" i="0" u="none" strike="noStrike" baseline="0" dirty="0">
                <a:solidFill>
                  <a:srgbClr val="000000"/>
                </a:solidFill>
              </a:rPr>
            </a:br>
            <a:endParaRPr lang="cs-CZ" sz="4800" b="1" spc="50" dirty="0">
              <a:latin typeface="+mj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2418A08-6581-DAC6-4CB0-0054E0603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946" y="3492500"/>
            <a:ext cx="4916781" cy="1285106"/>
          </a:xfrm>
        </p:spPr>
        <p:txBody>
          <a:bodyPr anchor="t">
            <a:normAutofit/>
          </a:bodyPr>
          <a:lstStyle/>
          <a:p>
            <a:pPr algn="l"/>
            <a:endParaRPr lang="cs-CZ" dirty="0">
              <a:latin typeface="+mj-lt"/>
            </a:endParaRPr>
          </a:p>
          <a:p>
            <a:pPr algn="l"/>
            <a:endParaRPr lang="cs-CZ" dirty="0"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EB9660F-310D-E512-6AD0-ABA7F8873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3300F6A-D630-F650-2228-B9134515FEF8}"/>
              </a:ext>
            </a:extLst>
          </p:cNvPr>
          <p:cNvSpPr txBox="1">
            <a:spLocks/>
          </p:cNvSpPr>
          <p:nvPr/>
        </p:nvSpPr>
        <p:spPr>
          <a:xfrm>
            <a:off x="1318675" y="2256500"/>
            <a:ext cx="9406724" cy="38493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b="1" i="0" kern="1200" spc="5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cs-CZ" sz="3600" dirty="0">
              <a:latin typeface="+mj-lt"/>
            </a:endParaRPr>
          </a:p>
          <a:p>
            <a:endParaRPr lang="cs-CZ" sz="3600" dirty="0">
              <a:latin typeface="+mj-lt"/>
            </a:endParaRPr>
          </a:p>
          <a:p>
            <a:endParaRPr lang="cs-CZ" sz="3600" dirty="0">
              <a:latin typeface="+mj-lt"/>
            </a:endParaRPr>
          </a:p>
          <a:p>
            <a:endParaRPr lang="cs-CZ" sz="3600" dirty="0">
              <a:latin typeface="+mj-lt"/>
            </a:endParaRPr>
          </a:p>
          <a:p>
            <a:pPr algn="ctr"/>
            <a:r>
              <a:rPr lang="cs-CZ" sz="6200" dirty="0">
                <a:latin typeface="+mj-lt"/>
              </a:rPr>
              <a:t>www.mapainternetu.cz</a:t>
            </a:r>
            <a:br>
              <a:rPr lang="cs-CZ" sz="6200" dirty="0">
                <a:latin typeface="+mj-lt"/>
              </a:rPr>
            </a:br>
            <a:br>
              <a:rPr lang="cs-CZ" sz="6200" dirty="0">
                <a:latin typeface="+mj-lt"/>
              </a:rPr>
            </a:br>
            <a:br>
              <a:rPr lang="cs-CZ" sz="1800" b="0" dirty="0">
                <a:solidFill>
                  <a:srgbClr val="000000"/>
                </a:solidFill>
              </a:rPr>
            </a:br>
            <a:endParaRPr lang="cs-CZ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979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64F62-C66D-7747-AE1D-B98617324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560" y="465365"/>
            <a:ext cx="10681878" cy="3027135"/>
          </a:xfrm>
        </p:spPr>
        <p:txBody>
          <a:bodyPr anchor="t">
            <a:normAutofit/>
          </a:bodyPr>
          <a:lstStyle/>
          <a:p>
            <a:pPr algn="l"/>
            <a:br>
              <a:rPr lang="cs-CZ" sz="4000" b="1" spc="50" dirty="0">
                <a:latin typeface="+mj-lt"/>
              </a:rPr>
            </a:br>
            <a:r>
              <a:rPr lang="cs-CZ" sz="4000" b="1" spc="50" dirty="0">
                <a:latin typeface="+mj-lt"/>
              </a:rPr>
              <a:t>Digitální technická mapa</a:t>
            </a:r>
            <a:r>
              <a:rPr lang="cs-CZ" sz="4000" dirty="0">
                <a:latin typeface="+mj-lt"/>
              </a:rPr>
              <a:t> </a:t>
            </a:r>
            <a:r>
              <a:rPr lang="cs-CZ" sz="4000" b="1" spc="50" dirty="0">
                <a:latin typeface="+mj-lt"/>
              </a:rPr>
              <a:t>Zlínského kraje</a:t>
            </a:r>
            <a:br>
              <a:rPr lang="cs-CZ" sz="4800" b="1" spc="50" dirty="0">
                <a:latin typeface="+mj-lt"/>
              </a:rPr>
            </a:br>
            <a:br>
              <a:rPr lang="cs-CZ" sz="1600" b="1" spc="50" dirty="0">
                <a:latin typeface="+mj-lt"/>
              </a:rPr>
            </a:br>
            <a:br>
              <a:rPr lang="cs-CZ" sz="1800" b="0" i="0" u="none" strike="noStrike" baseline="0" dirty="0">
                <a:solidFill>
                  <a:srgbClr val="000000"/>
                </a:solidFill>
              </a:rPr>
            </a:br>
            <a:endParaRPr lang="cs-CZ" sz="4800" b="1" spc="50" dirty="0">
              <a:latin typeface="+mj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70C84C-FA25-4B48-8EA5-40D03BC15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946" y="3492500"/>
            <a:ext cx="4916781" cy="1285106"/>
          </a:xfrm>
        </p:spPr>
        <p:txBody>
          <a:bodyPr anchor="t">
            <a:normAutofit/>
          </a:bodyPr>
          <a:lstStyle/>
          <a:p>
            <a:pPr algn="l"/>
            <a:endParaRPr lang="cs-CZ" dirty="0">
              <a:latin typeface="+mj-lt"/>
            </a:endParaRPr>
          </a:p>
          <a:p>
            <a:pPr algn="l"/>
            <a:endParaRPr lang="cs-CZ" dirty="0"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0ABEF9-ECA7-5A40-B7C6-1FD962DE9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AE4E1C-26D3-5C72-969B-0B18F9413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298" y="1821616"/>
            <a:ext cx="5182401" cy="353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53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FAE467F-3685-A263-5EDA-3FAAFF135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915533"/>
            <a:ext cx="11549626" cy="4272034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V únoru Zlínský kraj uspořádal 10 seminářů zaměřených na oblast DTM. Seminářů se zúčastnili zástupci celkem z </a:t>
            </a:r>
            <a:r>
              <a:rPr lang="cs-CZ" sz="2400" b="1" dirty="0"/>
              <a:t>260 obcí a měst Zlínského kraje</a:t>
            </a:r>
            <a:r>
              <a:rPr lang="cs-CZ" sz="2400" dirty="0"/>
              <a:t>.</a:t>
            </a:r>
          </a:p>
          <a:p>
            <a:pPr algn="just"/>
            <a:r>
              <a:rPr lang="cs-CZ" sz="2400" dirty="0"/>
              <a:t>Cílem semináře bylo především proškolení účastníků ohledně registrace, nastavení rozsahů a zodpovězení dotazů k tématu DTM, dále pak seznámení </a:t>
            </a:r>
            <a:br>
              <a:rPr lang="cs-CZ" sz="2400" dirty="0"/>
            </a:br>
            <a:r>
              <a:rPr lang="cs-CZ" sz="2400" dirty="0"/>
              <a:t>s firmou, která realizuje zakázku na „Konsolidaci dat TI“ - převod dat inženýrských sítí z JDTM do formátu DTM.</a:t>
            </a:r>
          </a:p>
          <a:p>
            <a:pPr algn="just"/>
            <a:r>
              <a:rPr lang="cs-CZ" sz="2400" dirty="0"/>
              <a:t>V současné době z důvodu přechodu na novou verzi JVF DTM 1.4.3 bude </a:t>
            </a:r>
            <a:br>
              <a:rPr lang="cs-CZ" sz="2400" dirty="0"/>
            </a:br>
            <a:r>
              <a:rPr lang="cs-CZ" sz="2400" dirty="0"/>
              <a:t>od </a:t>
            </a:r>
            <a:r>
              <a:rPr lang="cs-CZ" sz="2400" b="1" dirty="0"/>
              <a:t>1. 4. 2024 do 15. 4. 2024 omezena funkčnost produkčního prostředí IS DTM. </a:t>
            </a:r>
            <a:r>
              <a:rPr lang="cs-CZ" sz="2400" dirty="0"/>
              <a:t>V uvedeném období nebude dostupná většina služeb DTM ZK.</a:t>
            </a:r>
          </a:p>
          <a:p>
            <a:pPr algn="just"/>
            <a:r>
              <a:rPr lang="cs-CZ" sz="2400" b="1" dirty="0">
                <a:highlight>
                  <a:srgbClr val="FFD900"/>
                </a:highlight>
                <a:latin typeface="Arial"/>
                <a:cs typeface="Arial"/>
              </a:rPr>
              <a:t>Po 15. 4. 2024 bude spuštěn pilotní provoz DTM ZK a od 1. 7. 2024 ostrý provoz.</a:t>
            </a:r>
            <a:endParaRPr lang="cs-CZ" sz="2400" dirty="0">
              <a:highlight>
                <a:srgbClr val="FFD900"/>
              </a:highlight>
              <a:latin typeface="Arial"/>
              <a:cs typeface="Arial"/>
            </a:endParaRPr>
          </a:p>
          <a:p>
            <a:endParaRPr lang="cs-CZ" sz="24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E647AB-32F8-1719-A481-EFEE4B3E0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384B53-3B45-903E-0B44-665681C92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Novinky v oblasti DTM </a:t>
            </a:r>
          </a:p>
        </p:txBody>
      </p:sp>
    </p:spTree>
    <p:extLst>
      <p:ext uri="{BB962C8B-B14F-4D97-AF65-F5344CB8AC3E}">
        <p14:creationId xmlns:p14="http://schemas.microsoft.com/office/powerpoint/2010/main" val="2269302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0F97A9B-C0D9-9211-957B-D40823C482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025" y="1825625"/>
            <a:ext cx="5959109" cy="4351338"/>
          </a:xfrm>
        </p:spPr>
        <p:txBody>
          <a:bodyPr>
            <a:normAutofit/>
          </a:bodyPr>
          <a:lstStyle/>
          <a:p>
            <a:endParaRPr lang="cs-CZ" sz="2400" dirty="0"/>
          </a:p>
          <a:p>
            <a:r>
              <a:rPr lang="cs-CZ" sz="2400" dirty="0"/>
              <a:t>Registrace obcí v </a:t>
            </a:r>
            <a:r>
              <a:rPr lang="en-US" sz="2400" dirty="0" err="1">
                <a:latin typeface="+mn-lt"/>
              </a:rPr>
              <a:t>Registru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subjektů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Informačního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systému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Digitální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mapy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veřejné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správy</a:t>
            </a:r>
            <a:r>
              <a:rPr lang="en-US" sz="2400" dirty="0">
                <a:latin typeface="+mn-lt"/>
              </a:rPr>
              <a:t> (IS DMVS)</a:t>
            </a:r>
            <a:r>
              <a:rPr lang="cs-CZ" sz="2400" dirty="0">
                <a:latin typeface="+mn-lt"/>
              </a:rPr>
              <a:t> –  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stav k 25. 3. 2024</a:t>
            </a:r>
          </a:p>
          <a:p>
            <a:endParaRPr lang="en-US" sz="2400" dirty="0">
              <a:latin typeface="+mn-lt"/>
            </a:endParaRPr>
          </a:p>
          <a:p>
            <a:r>
              <a:rPr lang="cs-CZ" b="1" dirty="0">
                <a:highlight>
                  <a:srgbClr val="FFD900"/>
                </a:highlight>
              </a:rPr>
              <a:t>Zlínský kraj – nejvíce zaregistrovaných obcí !</a:t>
            </a:r>
          </a:p>
          <a:p>
            <a:pPr marL="0" indent="0">
              <a:buNone/>
            </a:pPr>
            <a:endParaRPr lang="cs-CZ" b="1" dirty="0">
              <a:highlight>
                <a:srgbClr val="FFD900"/>
              </a:highlight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781B2E-E9D1-5CAE-4DDF-2F3D7D557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1B75C68-3BFF-C5DE-AF7C-43F6B0413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Registrace obcí v IS DMVS</a:t>
            </a:r>
          </a:p>
        </p:txBody>
      </p:sp>
      <p:graphicFrame>
        <p:nvGraphicFramePr>
          <p:cNvPr id="14" name="Zástupný obsah 13">
            <a:extLst>
              <a:ext uri="{FF2B5EF4-FFF2-40B4-BE49-F238E27FC236}">
                <a16:creationId xmlns:a16="http://schemas.microsoft.com/office/drawing/2014/main" id="{70BD7AF4-204F-F613-6056-EE17ED6815F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75980195"/>
              </p:ext>
            </p:extLst>
          </p:nvPr>
        </p:nvGraphicFramePr>
        <p:xfrm>
          <a:off x="6381135" y="1825625"/>
          <a:ext cx="5303332" cy="4332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852">
                  <a:extLst>
                    <a:ext uri="{9D8B030D-6E8A-4147-A177-3AD203B41FA5}">
                      <a16:colId xmlns:a16="http://schemas.microsoft.com/office/drawing/2014/main" val="336636719"/>
                    </a:ext>
                  </a:extLst>
                </a:gridCol>
                <a:gridCol w="747252">
                  <a:extLst>
                    <a:ext uri="{9D8B030D-6E8A-4147-A177-3AD203B41FA5}">
                      <a16:colId xmlns:a16="http://schemas.microsoft.com/office/drawing/2014/main" val="3737306739"/>
                    </a:ext>
                  </a:extLst>
                </a:gridCol>
                <a:gridCol w="969764">
                  <a:extLst>
                    <a:ext uri="{9D8B030D-6E8A-4147-A177-3AD203B41FA5}">
                      <a16:colId xmlns:a16="http://schemas.microsoft.com/office/drawing/2014/main" val="3727157451"/>
                    </a:ext>
                  </a:extLst>
                </a:gridCol>
                <a:gridCol w="705464">
                  <a:extLst>
                    <a:ext uri="{9D8B030D-6E8A-4147-A177-3AD203B41FA5}">
                      <a16:colId xmlns:a16="http://schemas.microsoft.com/office/drawing/2014/main" val="1311654816"/>
                    </a:ext>
                  </a:extLst>
                </a:gridCol>
              </a:tblGrid>
              <a:tr h="271959">
                <a:tc>
                  <a:txBody>
                    <a:bodyPr/>
                    <a:lstStyle/>
                    <a:p>
                      <a:pPr algn="ctr"/>
                      <a:r>
                        <a:rPr lang="cs-CZ" sz="1200" b="1" baseline="0" dirty="0">
                          <a:latin typeface="+mn-lt"/>
                        </a:rPr>
                        <a:t>kraj</a:t>
                      </a:r>
                    </a:p>
                  </a:txBody>
                  <a:tcPr marT="457" marB="45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/>
                        <a:t>obce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/>
                        <a:t>registrace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/>
                        <a:t>zbývá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557572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Hlavní město Praha</a:t>
                      </a:r>
                    </a:p>
                  </a:txBody>
                  <a:tcPr marT="457" marB="45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1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1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0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148847"/>
                  </a:ext>
                </a:extLst>
              </a:tr>
              <a:tr h="265502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Středočeský kraj</a:t>
                      </a:r>
                    </a:p>
                  </a:txBody>
                  <a:tcPr marT="457" marB="45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1144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784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360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363176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cs-CZ" sz="1200" baseline="0" dirty="0">
                          <a:latin typeface="Arial" panose="020B0604020202020204" pitchFamily="34" charset="0"/>
                        </a:rPr>
                        <a:t>Jihočeský kraj</a:t>
                      </a:r>
                    </a:p>
                  </a:txBody>
                  <a:tcPr marT="457" marB="45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624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507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117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2064970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cs-CZ" sz="1200" baseline="0" dirty="0">
                          <a:latin typeface="Arial" panose="020B0604020202020204" pitchFamily="34" charset="0"/>
                        </a:rPr>
                        <a:t>Plzeňský kraj</a:t>
                      </a:r>
                    </a:p>
                  </a:txBody>
                  <a:tcPr marT="457" marB="45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501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331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170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659347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cs-CZ" sz="1200" baseline="0" dirty="0">
                          <a:latin typeface="Arial" panose="020B0604020202020204" pitchFamily="34" charset="0"/>
                        </a:rPr>
                        <a:t>Karlovarský kraj</a:t>
                      </a:r>
                    </a:p>
                  </a:txBody>
                  <a:tcPr marT="457" marB="45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134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108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26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359619"/>
                  </a:ext>
                </a:extLst>
              </a:tr>
              <a:tr h="278879">
                <a:tc>
                  <a:txBody>
                    <a:bodyPr/>
                    <a:lstStyle/>
                    <a:p>
                      <a:pPr algn="l"/>
                      <a:r>
                        <a:rPr lang="cs-CZ" sz="1200" baseline="0" dirty="0">
                          <a:latin typeface="Arial" panose="020B0604020202020204" pitchFamily="34" charset="0"/>
                        </a:rPr>
                        <a:t>Ústecký kraj</a:t>
                      </a:r>
                    </a:p>
                  </a:txBody>
                  <a:tcPr marT="457" marB="45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354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256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98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6707228"/>
                  </a:ext>
                </a:extLst>
              </a:tr>
              <a:tr h="252264">
                <a:tc>
                  <a:txBody>
                    <a:bodyPr/>
                    <a:lstStyle/>
                    <a:p>
                      <a:pPr algn="l"/>
                      <a:r>
                        <a:rPr lang="cs-CZ" sz="1200" baseline="0" dirty="0">
                          <a:latin typeface="Arial" panose="020B0604020202020204" pitchFamily="34" charset="0"/>
                        </a:rPr>
                        <a:t>Liberecký kraj</a:t>
                      </a:r>
                    </a:p>
                  </a:txBody>
                  <a:tcPr marT="457" marB="45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215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155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60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89408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cs-CZ" sz="1200" baseline="0" dirty="0">
                          <a:latin typeface="Arial" panose="020B0604020202020204" pitchFamily="34" charset="0"/>
                        </a:rPr>
                        <a:t>Královehradecký kraj</a:t>
                      </a:r>
                    </a:p>
                  </a:txBody>
                  <a:tcPr marT="457" marB="45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448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310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138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546449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cs-CZ" sz="1200" baseline="0" dirty="0">
                          <a:latin typeface="Arial" panose="020B0604020202020204" pitchFamily="34" charset="0"/>
                        </a:rPr>
                        <a:t>Pardubický kraj</a:t>
                      </a:r>
                    </a:p>
                  </a:txBody>
                  <a:tcPr marT="457" marB="45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451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310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141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19925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cs-CZ" sz="1200" baseline="0" dirty="0">
                          <a:latin typeface="Arial" panose="020B0604020202020204" pitchFamily="34" charset="0"/>
                        </a:rPr>
                        <a:t>Kraj Vysočina</a:t>
                      </a:r>
                    </a:p>
                  </a:txBody>
                  <a:tcPr marT="457" marB="45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704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456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248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7053907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cs-CZ" sz="1200" baseline="0" dirty="0">
                          <a:latin typeface="Arial" panose="020B0604020202020204" pitchFamily="34" charset="0"/>
                        </a:rPr>
                        <a:t>Jihomoravský kraj</a:t>
                      </a:r>
                    </a:p>
                  </a:txBody>
                  <a:tcPr marT="457" marB="45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673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538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135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74318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cs-CZ" sz="1200" baseline="0" dirty="0">
                          <a:latin typeface="Arial" panose="020B0604020202020204" pitchFamily="34" charset="0"/>
                        </a:rPr>
                        <a:t>Olomoucký kraj</a:t>
                      </a:r>
                    </a:p>
                  </a:txBody>
                  <a:tcPr marT="457" marB="45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402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369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33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816776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cs-CZ" sz="1200" baseline="0" dirty="0">
                          <a:latin typeface="Arial" panose="020B0604020202020204" pitchFamily="34" charset="0"/>
                        </a:rPr>
                        <a:t>Moravskoslezský kraj</a:t>
                      </a:r>
                    </a:p>
                  </a:txBody>
                  <a:tcPr marT="457" marB="45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300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279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21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398872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cs-CZ" sz="1200" b="1" baseline="0" dirty="0">
                          <a:latin typeface="Arial" panose="020B0604020202020204" pitchFamily="34" charset="0"/>
                        </a:rPr>
                        <a:t> Zlínský kraj</a:t>
                      </a:r>
                    </a:p>
                  </a:txBody>
                  <a:tcPr marT="457" marB="45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>
                          <a:latin typeface="+mn-lt"/>
                        </a:rPr>
                        <a:t>307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>
                          <a:latin typeface="+mn-lt"/>
                        </a:rPr>
                        <a:t>294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>
                          <a:latin typeface="+mn-lt"/>
                        </a:rPr>
                        <a:t>13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317950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cs-CZ" sz="1200" baseline="0" dirty="0">
                          <a:latin typeface="Arial" panose="020B0604020202020204" pitchFamily="34" charset="0"/>
                        </a:rPr>
                        <a:t> CELKEM</a:t>
                      </a:r>
                    </a:p>
                  </a:txBody>
                  <a:tcPr marT="457" marB="45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6258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4698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n-lt"/>
                        </a:rPr>
                        <a:t>1560</a:t>
                      </a:r>
                    </a:p>
                  </a:txBody>
                  <a:tcPr marT="457" marB="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313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783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78FEB6B-90D3-4224-3558-0ACD5D870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87" y="1351115"/>
            <a:ext cx="11828207" cy="4600272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cs-CZ" sz="1700" b="1" dirty="0"/>
              <a:t>Realizace zakázky na Konsolidaci dat TI z JDTM do DTM. </a:t>
            </a:r>
            <a:r>
              <a:rPr lang="cs-CZ" sz="1700" dirty="0">
                <a:latin typeface="Arial"/>
                <a:cs typeface="Arial"/>
              </a:rPr>
              <a:t>Každá obec je oslovována realizační firmou MDP GEO, s. r. o., od které dostane </a:t>
            </a:r>
            <a:r>
              <a:rPr lang="cs-CZ" sz="1700" b="1" dirty="0">
                <a:highlight>
                  <a:srgbClr val="FFD900"/>
                </a:highlight>
                <a:latin typeface="Arial"/>
                <a:cs typeface="Arial"/>
              </a:rPr>
              <a:t>soupis TI z datového skladu JDTM ZK</a:t>
            </a:r>
            <a:r>
              <a:rPr lang="cs-CZ" sz="1700" b="1" dirty="0">
                <a:latin typeface="Arial"/>
                <a:cs typeface="Arial"/>
              </a:rPr>
              <a:t> </a:t>
            </a:r>
            <a:r>
              <a:rPr lang="cs-CZ" sz="1700" dirty="0">
                <a:latin typeface="Arial"/>
                <a:cs typeface="Arial"/>
              </a:rPr>
              <a:t>navržené ke konsolidaci. Soupis je nutné projít </a:t>
            </a:r>
            <a:br>
              <a:rPr lang="cs-CZ" sz="1700" dirty="0">
                <a:latin typeface="Arial"/>
                <a:cs typeface="Arial"/>
              </a:rPr>
            </a:br>
            <a:r>
              <a:rPr lang="cs-CZ" sz="1700" dirty="0">
                <a:latin typeface="Arial"/>
                <a:cs typeface="Arial"/>
              </a:rPr>
              <a:t>a zrevidovat na aktuální stav.</a:t>
            </a:r>
            <a:endParaRPr lang="cs-CZ" sz="1700" dirty="0"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1700" dirty="0"/>
              <a:t>Převádět se budou veškerá data TI ve vlastnictví obcí, která byla vložena do JDTM </a:t>
            </a:r>
            <a:r>
              <a:rPr lang="cs-CZ" sz="1700" b="1" dirty="0">
                <a:highlight>
                  <a:srgbClr val="FFD900"/>
                </a:highlight>
              </a:rPr>
              <a:t>do 31. 3. 2023</a:t>
            </a:r>
            <a:r>
              <a:rPr lang="cs-CZ" sz="1700" dirty="0">
                <a:highlight>
                  <a:srgbClr val="FFD900"/>
                </a:highlight>
              </a:rPr>
              <a:t>.</a:t>
            </a:r>
          </a:p>
          <a:p>
            <a:pPr algn="just"/>
            <a:r>
              <a:rPr lang="cs-CZ" sz="1700" b="1" dirty="0"/>
              <a:t>Uzavírání smluv o spolupráci </a:t>
            </a:r>
            <a:r>
              <a:rPr lang="cs-CZ" sz="1700" dirty="0"/>
              <a:t>se všemi obcemi Zlínského kraje v souvislosti se zakázkou </a:t>
            </a:r>
            <a:br>
              <a:rPr lang="cs-CZ" sz="1700" dirty="0"/>
            </a:br>
            <a:r>
              <a:rPr lang="cs-CZ" sz="1700" dirty="0"/>
              <a:t>na Konsolidaci a chystaným 2. dotačním projektem „Rozvoj DTM ZK“ (uzavření Smlouvy je nezbytným podkladem </a:t>
            </a:r>
            <a:br>
              <a:rPr lang="cs-CZ" sz="1700" dirty="0"/>
            </a:br>
            <a:r>
              <a:rPr lang="cs-CZ" sz="1700" dirty="0"/>
              <a:t>pro zakázku na Konsolidaci a pro projekt DTM 2)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1700" b="1" dirty="0">
                <a:highlight>
                  <a:srgbClr val="FFD900"/>
                </a:highlight>
              </a:rPr>
              <a:t>vrácené smlouvy od obcí s vyplněnými údaji cca 130 </a:t>
            </a:r>
          </a:p>
          <a:p>
            <a:pPr algn="just">
              <a:lnSpc>
                <a:spcPct val="120000"/>
              </a:lnSpc>
            </a:pPr>
            <a:r>
              <a:rPr lang="cs-CZ" sz="1700" dirty="0"/>
              <a:t>Příprava veřejné zakázky na dotační projekt DTM 2 </a:t>
            </a:r>
            <a:r>
              <a:rPr lang="cs-CZ" sz="1700" b="1" dirty="0"/>
              <a:t>„Rozvoj DTM ZK“</a:t>
            </a:r>
            <a:r>
              <a:rPr lang="cs-CZ" sz="1700" dirty="0"/>
              <a:t>. Dotazníky vyplnilo červenci 2023 celkem </a:t>
            </a:r>
            <a:br>
              <a:rPr lang="cs-CZ" sz="1700" dirty="0"/>
            </a:br>
            <a:r>
              <a:rPr lang="cs-CZ" sz="1700" dirty="0"/>
              <a:t>183 obcí - podle kritérií uvedených ve studii proveditelnosti budou jednotlivé obce vybrány a osloveny. Pořizovat se budou pouze data dopravní a technické infrastruktury (celkem 2 500 km) </a:t>
            </a:r>
            <a:r>
              <a:rPr lang="cs-CZ" sz="1700" b="1" dirty="0"/>
              <a:t>ve vlastnictví obcí ZK</a:t>
            </a:r>
            <a:r>
              <a:rPr lang="cs-CZ" sz="1700" dirty="0"/>
              <a:t>. Zlínský kraj veřejnou zakázku na projekt DTM 2 nejen vyřídí, ale současně také zaplatí za obce DPH, která je nezpůsobilým výdajem projektu. Ukončení projektu k 31. 12. 2025.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1700" dirty="0"/>
              <a:t>V současné době je podaná žádost na schválení u řídícího orgánů, drobné nedostatky byly odstraněny, čekáme </a:t>
            </a:r>
            <a:br>
              <a:rPr lang="cs-CZ" sz="1700" dirty="0"/>
            </a:br>
            <a:r>
              <a:rPr lang="cs-CZ" sz="1700" dirty="0"/>
              <a:t>na oficiální potvrzení žádosti.</a:t>
            </a:r>
          </a:p>
          <a:p>
            <a:pPr algn="just"/>
            <a:r>
              <a:rPr lang="cs-CZ" sz="2400" b="1" dirty="0">
                <a:highlight>
                  <a:srgbClr val="FFD900"/>
                </a:highlight>
              </a:rPr>
              <a:t>Všem obcím děkujeme za aktivní a skvělou spolupráci na projektu DTM.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2EB629-7614-E37D-939F-C489C5EA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3A1A91-1D23-4675-D335-652ABD434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524168" cy="931325"/>
          </a:xfrm>
        </p:spPr>
        <p:txBody>
          <a:bodyPr>
            <a:normAutofit/>
          </a:bodyPr>
          <a:lstStyle/>
          <a:p>
            <a:r>
              <a:rPr lang="cs-CZ" dirty="0"/>
              <a:t>Co právě probíhá … Co se chystá …?</a:t>
            </a:r>
          </a:p>
        </p:txBody>
      </p:sp>
    </p:spTree>
    <p:extLst>
      <p:ext uri="{BB962C8B-B14F-4D97-AF65-F5344CB8AC3E}">
        <p14:creationId xmlns:p14="http://schemas.microsoft.com/office/powerpoint/2010/main" val="23806914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170ced-b8cc-434b-ba2d-251ad5b340fd">
      <Terms xmlns="http://schemas.microsoft.com/office/infopath/2007/PartnerControls"/>
    </lcf76f155ced4ddcb4097134ff3c332f>
    <TaxCatchAll xmlns="db7f70fe-1fb0-41d1-b22b-b551911e49fe" xsi:nil="true"/>
    <SharedWithUsers xmlns="db7f70fe-1fb0-41d1-b22b-b551911e49fe">
      <UserInfo>
        <DisplayName>Pospíšil Jaroslav</DisplayName>
        <AccountId>19</AccountId>
        <AccountType/>
      </UserInfo>
      <UserInfo>
        <DisplayName>micsoucek</DisplayName>
        <AccountId>18</AccountId>
        <AccountType/>
      </UserInfo>
      <UserInfo>
        <DisplayName>Křeková Irena</DisplayName>
        <AccountId>12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FC9CAC77DE7D4E947D4280EDFA2ADC" ma:contentTypeVersion="16" ma:contentTypeDescription="Vytvoří nový dokument" ma:contentTypeScope="" ma:versionID="78645da38a6b56adadf870ab9aba6bf3">
  <xsd:schema xmlns:xsd="http://www.w3.org/2001/XMLSchema" xmlns:xs="http://www.w3.org/2001/XMLSchema" xmlns:p="http://schemas.microsoft.com/office/2006/metadata/properties" xmlns:ns2="ae170ced-b8cc-434b-ba2d-251ad5b340fd" xmlns:ns3="db7f70fe-1fb0-41d1-b22b-b551911e49fe" targetNamespace="http://schemas.microsoft.com/office/2006/metadata/properties" ma:root="true" ma:fieldsID="69f283d428e11e1435cc669aca5c964a" ns2:_="" ns3:_="">
    <xsd:import namespace="ae170ced-b8cc-434b-ba2d-251ad5b340fd"/>
    <xsd:import namespace="db7f70fe-1fb0-41d1-b22b-b551911e49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70ced-b8cc-434b-ba2d-251ad5b340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Značky obrázků" ma:readOnly="false" ma:fieldId="{5cf76f15-5ced-4ddc-b409-7134ff3c332f}" ma:taxonomyMulti="true" ma:sspId="39a9a07a-5ba3-4aab-86cd-34a39f79b6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f70fe-1fb0-41d1-b22b-b551911e49f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7ebcc82-527f-4663-8b1e-5b51e8ddf6f9}" ma:internalName="TaxCatchAll" ma:showField="CatchAllData" ma:web="db7f70fe-1fb0-41d1-b22b-b551911e49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E26DF4-E5F1-4AA0-BC67-4364CE26C32A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db7f70fe-1fb0-41d1-b22b-b551911e49fe"/>
    <ds:schemaRef ds:uri="ae170ced-b8cc-434b-ba2d-251ad5b340f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A90B6BB-274A-4B26-82F1-4E6F8F6F4C9A}">
  <ds:schemaRefs>
    <ds:schemaRef ds:uri="ae170ced-b8cc-434b-ba2d-251ad5b340fd"/>
    <ds:schemaRef ds:uri="db7f70fe-1fb0-41d1-b22b-b551911e49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09E3346-4CDB-406B-B2EC-1C1F1B3319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722</Words>
  <Application>Microsoft Office PowerPoint</Application>
  <PresentationFormat>Širokoúhlá obrazovka</PresentationFormat>
  <Paragraphs>118</Paragraphs>
  <Slides>11</Slides>
  <Notes>9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Degular</vt:lpstr>
      <vt:lpstr>Wingdings</vt:lpstr>
      <vt:lpstr>Motiv Office</vt:lpstr>
      <vt:lpstr>Prezentace aplikace PowerPoint</vt:lpstr>
      <vt:lpstr> Setkání starostů měst a obcí Zlínského kraje  Luhačovice  11. – 12. 4. 2024         </vt:lpstr>
      <vt:lpstr> Dotační program na optické kabely   </vt:lpstr>
      <vt:lpstr> Dotační program na optické kabely   </vt:lpstr>
      <vt:lpstr> Dotační program na optické kabely   </vt:lpstr>
      <vt:lpstr> Digitální technická mapa Zlínského kraje   </vt:lpstr>
      <vt:lpstr>Novinky v oblasti DTM </vt:lpstr>
      <vt:lpstr>Registrace obcí v IS DMVS</vt:lpstr>
      <vt:lpstr>Co právě probíhá … Co se chystá …?</vt:lpstr>
      <vt:lpstr> Podpora sportovní infrastruktury   </vt:lpstr>
      <vt:lpstr>  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Zajištění veřejné dopravy ZK od 15.12.2019</dc:title>
  <dc:creator>žáčkova</dc:creator>
  <cp:lastModifiedBy>Žáčková Alena</cp:lastModifiedBy>
  <cp:revision>10</cp:revision>
  <dcterms:created xsi:type="dcterms:W3CDTF">2021-08-21T22:30:26Z</dcterms:created>
  <dcterms:modified xsi:type="dcterms:W3CDTF">2024-04-10T06:35:27Z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0x010100A0FC9CAC77DE7D4E947D4280EDFA2ADC</vt:lpwstr>
  </property>
  <property fmtid="{D5CDD505-2E9C-101B-9397-08002B2CF9AE}" pid="3" name="MediaServiceImageTags">
    <vt:lpwstr/>
  </property>
</Properties>
</file>