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80" r:id="rId3"/>
    <p:sldId id="279" r:id="rId4"/>
    <p:sldId id="268" r:id="rId5"/>
    <p:sldId id="270" r:id="rId6"/>
    <p:sldId id="271" r:id="rId7"/>
    <p:sldId id="272" r:id="rId8"/>
    <p:sldId id="265" r:id="rId9"/>
    <p:sldId id="273" r:id="rId10"/>
    <p:sldId id="264" r:id="rId11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EEF66"/>
    <a:srgbClr val="FFD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673"/>
    <p:restoredTop sz="96327"/>
  </p:normalViewPr>
  <p:slideViewPr>
    <p:cSldViewPr snapToGrid="0" snapToObjects="1">
      <p:cViewPr varScale="1">
        <p:scale>
          <a:sx n="111" d="100"/>
          <a:sy n="111" d="100"/>
        </p:scale>
        <p:origin x="72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96DCAC-CE6C-F34D-BB40-15ED19D929C0}" type="datetimeFigureOut">
              <a:rPr lang="cs-CZ" smtClean="0"/>
              <a:t>03.04.2024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DDD35B-1E30-6B4F-BA7A-178A1A8012A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615883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F288479-C83F-D340-AC78-BAEA2E3FCD6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88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B8C09E-EFCA-AB4C-BA83-68F103555C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3429000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9E9F0EB4-8389-0C47-86B2-1847372CE24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2667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8CA75BC3-4017-C342-A2A7-3958F6DBCB6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19803EF-32E5-1145-A509-F7994F4EDF7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21651C8-0589-0A4E-A648-43E7970689D8}" type="datetime1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4D0D550-6A80-2244-AA4F-0A3275A4A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5F316BE-2998-1E4A-83A9-D9050107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>
            <a:extLst>
              <a:ext uri="{FF2B5EF4-FFF2-40B4-BE49-F238E27FC236}">
                <a16:creationId xmlns:a16="http://schemas.microsoft.com/office/drawing/2014/main" id="{662E07EA-F260-7549-976E-B5A77B1A6F8B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Nadpis 1">
            <a:extLst>
              <a:ext uri="{FF2B5EF4-FFF2-40B4-BE49-F238E27FC236}">
                <a16:creationId xmlns:a16="http://schemas.microsoft.com/office/drawing/2014/main" id="{38936CAC-5922-E64E-B61E-0EBB8C2FF15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130174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erečný slide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dpis 1">
            <a:extLst>
              <a:ext uri="{FF2B5EF4-FFF2-40B4-BE49-F238E27FC236}">
                <a16:creationId xmlns:a16="http://schemas.microsoft.com/office/drawing/2014/main" id="{5CC4AAD7-5472-9243-9B53-33AAA4C37C1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95300" y="406400"/>
            <a:ext cx="9144000" cy="3022600"/>
          </a:xfrm>
          <a:prstGeom prst="rect">
            <a:avLst/>
          </a:prstGeom>
          <a:noFill/>
        </p:spPr>
        <p:txBody>
          <a:bodyPr anchor="t">
            <a:noAutofit/>
          </a:bodyPr>
          <a:lstStyle>
            <a:lvl1pPr algn="l">
              <a:lnSpc>
                <a:spcPct val="70000"/>
              </a:lnSpc>
              <a:defRPr sz="96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Děkujeme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AAF84FE4-A791-154D-8D89-7AE14B2F073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4736873"/>
            <a:ext cx="9144000" cy="1655762"/>
          </a:xfrm>
          <a:prstGeom prst="rect">
            <a:avLst/>
          </a:prstGeom>
          <a:noFill/>
        </p:spPr>
        <p:txBody>
          <a:bodyPr anchor="b"/>
          <a:lstStyle>
            <a:lvl1pPr marL="0" indent="0" algn="l">
              <a:lnSpc>
                <a:spcPct val="60000"/>
              </a:lnSpc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Krajský úřad ZK</a:t>
            </a:r>
          </a:p>
          <a:p>
            <a:r>
              <a:rPr lang="cs-CZ" dirty="0"/>
              <a:t>Třída Tomáše Bati 21</a:t>
            </a:r>
          </a:p>
          <a:p>
            <a:r>
              <a:rPr lang="cs-CZ" dirty="0"/>
              <a:t>Zlín 761 90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E34A837E-901A-C645-93E3-46FC598A675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566027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bdélník 11">
            <a:extLst>
              <a:ext uri="{FF2B5EF4-FFF2-40B4-BE49-F238E27FC236}">
                <a16:creationId xmlns:a16="http://schemas.microsoft.com/office/drawing/2014/main" id="{A8EB467B-1B72-0844-8B4A-9B97214D320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ED2B99-8320-C74A-A004-6A87A98F44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11264900" cy="4600272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2pPr>
            <a:lvl3pPr marL="11430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3pPr>
            <a:lvl4pPr marL="16002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4pPr>
            <a:lvl5pPr marL="2057400" indent="-228600">
              <a:buFont typeface="Wingdings" pitchFamily="2" charset="2"/>
              <a:buChar char="§"/>
              <a:defRPr>
                <a:latin typeface="Arial" panose="020B0604020202020204" pitchFamily="34" charset="0"/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516D43F-5937-FB4B-BEE5-73342504779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2026" y="6111875"/>
            <a:ext cx="27432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298322F3-296F-D94B-BA69-5E3C08C45827}" type="datetime1">
              <a:rPr lang="cs-CZ" smtClean="0"/>
              <a:pPr/>
              <a:t>03.04.2024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0E6DB1C5-5CB2-4642-83AF-2F13EDC3D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02600"/>
            <a:ext cx="4114800" cy="365125"/>
          </a:xfrm>
          <a:prstGeom prst="rect">
            <a:avLst/>
          </a:prstGeom>
        </p:spPr>
        <p:txBody>
          <a:bodyPr anchor="b"/>
          <a:lstStyle>
            <a:lvl1pPr>
              <a:defRPr b="0" i="0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3B7E0B1-A765-BD4B-88A5-DD684EA5E1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  <a:prstGeom prst="rect">
            <a:avLst/>
          </a:prstGeom>
        </p:spPr>
        <p:txBody>
          <a:bodyPr anchor="b"/>
          <a:lstStyle>
            <a:lvl1pPr>
              <a:defRPr sz="4000" b="0" i="1">
                <a:solidFill>
                  <a:schemeClr val="tx1"/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B0A28088-5B5E-0D49-8009-650A01CA55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4146108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oddílu"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0FF8C54-ADC3-FB41-8FA8-5442DAA0E79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53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8CA4094-DA60-0047-89AF-3ECD26EBCBC6}" type="datetime1">
              <a:rPr lang="cs-CZ" smtClean="0"/>
              <a:t>03.04.2024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4B99A2F4-445F-3B40-9D23-8AB4D4FE04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2D341A6C-DE7B-3344-BDB9-8EFB1402813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5300" y="406400"/>
            <a:ext cx="5150126" cy="3022600"/>
          </a:xfrm>
          <a:prstGeom prst="rect">
            <a:avLst/>
          </a:prstGeom>
        </p:spPr>
        <p:txBody>
          <a:bodyPr anchor="t">
            <a:noAutofit/>
          </a:bodyPr>
          <a:lstStyle>
            <a:lvl1pPr algn="l">
              <a:lnSpc>
                <a:spcPct val="80000"/>
              </a:lnSpc>
              <a:defRPr sz="7200" b="1" i="0" spc="50" baseline="0">
                <a:latin typeface="Arial" panose="020B0604020202020204" pitchFamily="34" charset="0"/>
              </a:defRPr>
            </a:lvl1pPr>
          </a:lstStyle>
          <a:p>
            <a:r>
              <a:rPr lang="cs-CZ" dirty="0"/>
              <a:t>Kliknutím lze upravit styl.</a:t>
            </a:r>
          </a:p>
        </p:txBody>
      </p:sp>
      <p:sp>
        <p:nvSpPr>
          <p:cNvPr id="8" name="Podnadpis 2">
            <a:extLst>
              <a:ext uri="{FF2B5EF4-FFF2-40B4-BE49-F238E27FC236}">
                <a16:creationId xmlns:a16="http://schemas.microsoft.com/office/drawing/2014/main" id="{D7C209FA-AB6E-2841-B554-164C048ED5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5300" y="4563562"/>
            <a:ext cx="5150126" cy="1655762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2400" b="0" i="0">
                <a:latin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dirty="0"/>
              <a:t>Kliknutím můžete upravit styl předlohy.</a:t>
            </a:r>
          </a:p>
        </p:txBody>
      </p: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A9D1F263-5082-D040-8558-9E708E7123C4}"/>
              </a:ext>
            </a:extLst>
          </p:cNvPr>
          <p:cNvSpPr>
            <a:spLocks noGrp="1"/>
          </p:cNvSpPr>
          <p:nvPr>
            <p:ph sz="half" idx="13" hasCustomPrompt="1"/>
          </p:nvPr>
        </p:nvSpPr>
        <p:spPr>
          <a:xfrm>
            <a:off x="6096000" y="580541"/>
            <a:ext cx="5499652" cy="5638783"/>
          </a:xfrm>
          <a:prstGeom prst="rect">
            <a:avLst/>
          </a:prstGeom>
        </p:spPr>
        <p:txBody>
          <a:bodyPr anchor="ctr"/>
          <a:lstStyle>
            <a:lvl1pPr marL="0" indent="0" algn="ctr">
              <a:buFont typeface="Wingdings" pitchFamily="2" charset="2"/>
              <a:buNone/>
              <a:defRPr b="0" i="1">
                <a:latin typeface="Arial" panose="020B0604020202020204" pitchFamily="34" charset="0"/>
              </a:defRPr>
            </a:lvl1pPr>
            <a:lvl2pPr marL="685800" indent="-228600">
              <a:buFont typeface="Wingdings" pitchFamily="2" charset="2"/>
              <a:buChar char="§"/>
              <a:defRPr/>
            </a:lvl2pPr>
            <a:lvl3pPr marL="1143000" indent="-228600">
              <a:buFont typeface="Wingdings" pitchFamily="2" charset="2"/>
              <a:buChar char="§"/>
              <a:defRPr/>
            </a:lvl3pPr>
            <a:lvl4pPr marL="1600200" indent="-228600">
              <a:buFont typeface="Wingdings" pitchFamily="2" charset="2"/>
              <a:buChar char="§"/>
              <a:defRPr/>
            </a:lvl4pPr>
            <a:lvl5pPr marL="2057400" indent="-228600">
              <a:buFont typeface="Wingdings" pitchFamily="2" charset="2"/>
              <a:buChar char="§"/>
              <a:defRPr/>
            </a:lvl5pPr>
          </a:lstStyle>
          <a:p>
            <a:pPr lvl="0"/>
            <a:r>
              <a:rPr lang="cs-CZ" b="0" i="1" dirty="0">
                <a:latin typeface="Degular" pitchFamily="82" charset="0"/>
              </a:rPr>
              <a:t>zde vložte fotku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24072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138301C3-EDD8-8443-9B23-624712369A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1ABF2C62-EAA8-FD46-AB0C-AFB46182D9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81FEBD6D-B94A-4C40-AA98-1C5062D62E1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144E17-280E-3341-A412-19E1FCCEF808}" type="datetime1">
              <a:rPr lang="cs-CZ" smtClean="0"/>
              <a:t>03.04.2024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6001B55-F3D8-B245-916B-3D87F5313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3B028F9-C99B-2345-BCCE-D5C768B7C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1F83C6B9-51BF-354A-813E-1E819CCC41A1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0A18D240-3BE2-B74D-A516-B0F270362F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598566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text 2">
            <a:extLst>
              <a:ext uri="{FF2B5EF4-FFF2-40B4-BE49-F238E27FC236}">
                <a16:creationId xmlns:a16="http://schemas.microsoft.com/office/drawing/2014/main" id="{C960D600-9E1D-644E-955C-AB90DEDEA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72E7F195-0ECA-5B4E-A9CE-6F805D887D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69F282E-870E-E74D-944D-04EE93DED5E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715EF3A7-92DE-084B-987D-EA36395928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BC139B72-6DD2-A340-833A-5DC55CEC54D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5E85617-9B28-DF47-BAEC-26C747C8C48A}" type="datetime1">
              <a:rPr lang="cs-CZ" smtClean="0"/>
              <a:t>03.04.2024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4101F343-B190-BE48-9F5D-5B2FD4CDF2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E1B4949-59AC-7B49-9256-34E0F63B31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ECF809C9-6CD1-224D-B38B-D9054EF10F1C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Nadpis 1">
            <a:extLst>
              <a:ext uri="{FF2B5EF4-FFF2-40B4-BE49-F238E27FC236}">
                <a16:creationId xmlns:a16="http://schemas.microsoft.com/office/drawing/2014/main" id="{D4AA426A-68B9-3C47-AFEB-D3AC3F0BF83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3769036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467392C5-49AE-E548-81A5-FC459F4C38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A9F845A-1646-B040-9BDE-B0949ABAA815}" type="datetime1">
              <a:rPr lang="cs-CZ" smtClean="0"/>
              <a:t>03.04.2024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7EE62BF-0652-CC49-B1C6-740D979D6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A1BE27E5-F9AD-FA40-BB59-77DCC9C5F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  <p:sp>
        <p:nvSpPr>
          <p:cNvPr id="6" name="Obdélník 5">
            <a:extLst>
              <a:ext uri="{FF2B5EF4-FFF2-40B4-BE49-F238E27FC236}">
                <a16:creationId xmlns:a16="http://schemas.microsoft.com/office/drawing/2014/main" id="{6B4FD313-B4A8-0A46-A50D-B31C9DA87A8E}"/>
              </a:ext>
            </a:extLst>
          </p:cNvPr>
          <p:cNvSpPr/>
          <p:nvPr userDrawn="1"/>
        </p:nvSpPr>
        <p:spPr>
          <a:xfrm>
            <a:off x="0" y="0"/>
            <a:ext cx="12192000" cy="1311965"/>
          </a:xfrm>
          <a:prstGeom prst="rect">
            <a:avLst/>
          </a:prstGeom>
          <a:solidFill>
            <a:srgbClr val="FFD9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01BCA978-992E-9541-9BE1-4AF26B9D852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22026" y="367388"/>
            <a:ext cx="11264900" cy="931325"/>
          </a:xfrm>
          <a:prstGeom prst="rect">
            <a:avLst/>
          </a:prstGeom>
        </p:spPr>
        <p:txBody>
          <a:bodyPr anchor="t">
            <a:normAutofit/>
          </a:bodyPr>
          <a:lstStyle>
            <a:lvl1pPr>
              <a:defRPr b="1" i="0">
                <a:latin typeface="Arial Black" panose="020B0A04020102020204" pitchFamily="34" charset="0"/>
              </a:defRPr>
            </a:lvl1pPr>
          </a:lstStyle>
          <a:p>
            <a:r>
              <a:rPr lang="cs-CZ" sz="4000" dirty="0"/>
              <a:t>Nadpis</a:t>
            </a:r>
          </a:p>
        </p:txBody>
      </p:sp>
    </p:spTree>
    <p:extLst>
      <p:ext uri="{BB962C8B-B14F-4D97-AF65-F5344CB8AC3E}">
        <p14:creationId xmlns:p14="http://schemas.microsoft.com/office/powerpoint/2010/main" val="665731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7866500E-7FAE-3947-9DAD-FBA5BC7E956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B0C0A0B-5067-DE47-AFC8-F97D18BD4B1F}" type="datetime1">
              <a:rPr lang="cs-CZ" smtClean="0"/>
              <a:t>03.04.2024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358ACE9A-9F8E-CA4C-B782-EFD36998EE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6A900C6D-9313-3E4C-B392-797DCC38C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2971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CC8F003-A3D3-034D-9720-A29A641DBB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56C9885-78EF-7E49-B9B7-55A0262D40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CB5D9DD-0ECA-C54D-88FB-0C68D8DF3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430A157-10E2-3A41-9082-3C345EC031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E67CFD3-BCAB-884C-9D47-4C8AA78F6E8C}" type="datetime1">
              <a:rPr lang="cs-CZ" smtClean="0"/>
              <a:t>03.04.2024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644CFB0E-3ED7-644D-9D3C-61F36A5F5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B83830-1354-2D43-AE7D-380C4FEA2A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108812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046E36E-C6D9-964D-B45E-DBD89DD49C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25845132-64BF-844A-8C4F-0A043DE08D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262657-9F70-6F44-BA53-3669D8E34F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FF32EC5D-74A5-B64D-AAF7-CD3ACB694BB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A05ACCB-DF1B-A540-A5D2-32650422C0FD}" type="datetime1">
              <a:rPr lang="cs-CZ" smtClean="0"/>
              <a:t>03.04.2024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87C7E311-A125-DB47-B7CE-65018DAA4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1CC73E3-49F8-B845-AD36-F5386031C1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57D43A2-98E4-B24E-9228-7624BE346F8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67745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68BBF5F4-3DF4-D44B-9838-6CB84E6AAB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555FD67A-23F8-3A4C-8A09-6F2FFDD2806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  <a:p>
            <a:pPr lvl="4"/>
            <a:r>
              <a:rPr lang="cs-CZ" dirty="0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3E14E2A-7861-2E4E-AE70-2C50E156B65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A7EFC59B-10BD-D14D-AB9A-171FF071635D}" type="datetime1">
              <a:rPr lang="cs-CZ" smtClean="0"/>
              <a:pPr/>
              <a:t>03.04.2024</a:t>
            </a:fld>
            <a:endParaRPr lang="cs-CZ" dirty="0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41FCBC8-96E6-C244-ACD4-C5CE32D244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42C4FB4-DF05-094A-A789-D60084923A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157D43A2-98E4-B24E-9228-7624BE346F8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71583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0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Wingdings" pitchFamily="2" charset="2"/>
        <a:buChar char="§"/>
        <a:defRPr sz="2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4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20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Wingdings" pitchFamily="2" charset="2"/>
        <a:buChar char="§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upa.cz/clanky/edoklady-prichazeji-proc-je-pouzivat-a-co-naopak-neumi/" TargetMode="External"/><Relationship Id="rId2" Type="http://schemas.openxmlformats.org/officeDocument/2006/relationships/hyperlink" Target="https://edoklady.gov.cz/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lupa.cz/clanky/digitalni-obcansky-prukaz-v-mobilu-se-blizi-aneb-jak-budou-fungovat-ceske-edoklady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A464F62-C66D-7747-AE1D-B986173248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1560" y="983411"/>
            <a:ext cx="10681878" cy="2509089"/>
          </a:xfrm>
        </p:spPr>
        <p:txBody>
          <a:bodyPr anchor="t">
            <a:normAutofit fontScale="90000"/>
          </a:bodyPr>
          <a:lstStyle/>
          <a:p>
            <a:pPr algn="l">
              <a:lnSpc>
                <a:spcPct val="70000"/>
              </a:lnSpc>
            </a:pPr>
            <a:r>
              <a:rPr lang="cs-CZ" sz="8800" b="1" spc="50" dirty="0" err="1">
                <a:latin typeface="+mj-lt"/>
              </a:rPr>
              <a:t>eDoklady</a:t>
            </a:r>
            <a:br>
              <a:rPr lang="cs-CZ" sz="8800" b="1" spc="50" dirty="0">
                <a:latin typeface="+mj-lt"/>
              </a:rPr>
            </a:br>
            <a:br>
              <a:rPr lang="cs-CZ" sz="8800" b="1" spc="50" dirty="0">
                <a:latin typeface="+mj-lt"/>
              </a:rPr>
            </a:br>
            <a:r>
              <a:rPr lang="cs-CZ" sz="4000" b="1" spc="50" dirty="0">
                <a:latin typeface="+mj-lt"/>
              </a:rPr>
              <a:t>digitální stejnopis občanského průkazu v mobilu</a:t>
            </a:r>
            <a:br>
              <a:rPr lang="cs-CZ" sz="4000" b="1" spc="50" dirty="0">
                <a:latin typeface="+mj-lt"/>
              </a:rPr>
            </a:br>
            <a:br>
              <a:rPr lang="cs-CZ" sz="4000" b="1" spc="50" dirty="0">
                <a:latin typeface="+mj-lt"/>
              </a:rPr>
            </a:br>
            <a:r>
              <a:rPr lang="cs-CZ" sz="4000" b="1" spc="50" dirty="0">
                <a:latin typeface="+mj-lt"/>
              </a:rPr>
              <a:t>ověření dokladu na úřadě/úředníkem </a:t>
            </a:r>
            <a:br>
              <a:rPr lang="cs-CZ" sz="4000" b="1" spc="50" dirty="0">
                <a:latin typeface="+mj-lt"/>
              </a:rPr>
            </a:br>
            <a:endParaRPr lang="cs-CZ" sz="8800" b="1" spc="50" dirty="0">
              <a:latin typeface="+mj-lt"/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A470C84C-FA25-4B48-8EA5-40D03BC1564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51560" y="4736844"/>
            <a:ext cx="9144000" cy="1243998"/>
          </a:xfrm>
        </p:spPr>
        <p:txBody>
          <a:bodyPr anchor="t"/>
          <a:lstStyle/>
          <a:p>
            <a:pPr algn="l"/>
            <a:r>
              <a:rPr lang="cs-CZ" altLang="cs-CZ" dirty="0">
                <a:latin typeface="+mj-lt"/>
              </a:rPr>
              <a:t>Radek Šipka</a:t>
            </a:r>
          </a:p>
          <a:p>
            <a:pPr algn="l"/>
            <a:r>
              <a:rPr lang="cs-CZ" altLang="cs-CZ" dirty="0">
                <a:latin typeface="+mj-lt"/>
              </a:rPr>
              <a:t>duben 2024</a:t>
            </a:r>
            <a:endParaRPr lang="cs-CZ" dirty="0">
              <a:latin typeface="+mj-lt"/>
            </a:endParaRP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1B0ABEF9-ECA7-5A40-B7C6-1FD962DE9D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07437" y="5509395"/>
            <a:ext cx="3042271" cy="883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6534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>
            <a:extLst>
              <a:ext uri="{FF2B5EF4-FFF2-40B4-BE49-F238E27FC236}">
                <a16:creationId xmlns:a16="http://schemas.microsoft.com/office/drawing/2014/main" id="{E52FA94F-0539-5D48-AA3C-3C74ED6243C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</a:t>
            </a:r>
            <a:br>
              <a:rPr lang="cs-CZ" dirty="0"/>
            </a:br>
            <a:r>
              <a:rPr lang="cs-CZ" dirty="0"/>
              <a:t>za pozornost</a:t>
            </a:r>
          </a:p>
        </p:txBody>
      </p:sp>
      <p:sp>
        <p:nvSpPr>
          <p:cNvPr id="6" name="Podnadpis 5">
            <a:extLst>
              <a:ext uri="{FF2B5EF4-FFF2-40B4-BE49-F238E27FC236}">
                <a16:creationId xmlns:a16="http://schemas.microsoft.com/office/drawing/2014/main" id="{D410835F-0A28-BD49-B480-AA3D6E59BF6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Krajský úřad ZK</a:t>
            </a:r>
          </a:p>
          <a:p>
            <a:r>
              <a:rPr lang="cs-CZ" dirty="0"/>
              <a:t>Třída Tomáš Bati 21</a:t>
            </a:r>
          </a:p>
          <a:p>
            <a:r>
              <a:rPr lang="cs-CZ" dirty="0"/>
              <a:t>Zlín 761 90</a:t>
            </a:r>
          </a:p>
        </p:txBody>
      </p:sp>
    </p:spTree>
    <p:extLst>
      <p:ext uri="{BB962C8B-B14F-4D97-AF65-F5344CB8AC3E}">
        <p14:creationId xmlns:p14="http://schemas.microsoft.com/office/powerpoint/2010/main" val="745454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7EF3B797-05E1-027F-07D7-31F136E89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2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2368AA49-80D5-022A-AE9B-38AD5A810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Čím musí občan začít</a:t>
            </a:r>
          </a:p>
        </p:txBody>
      </p:sp>
      <p:sp>
        <p:nvSpPr>
          <p:cNvPr id="8" name="Zástupný obsah 7">
            <a:extLst>
              <a:ext uri="{FF2B5EF4-FFF2-40B4-BE49-F238E27FC236}">
                <a16:creationId xmlns:a16="http://schemas.microsoft.com/office/drawing/2014/main" id="{2840E345-F50D-07B6-1B23-8C2293D40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79353"/>
            <a:ext cx="4391514" cy="4600272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Na začátku – je potřeba se zaregistrovat:</a:t>
            </a:r>
          </a:p>
          <a:p>
            <a:pPr lvl="1"/>
            <a:r>
              <a:rPr lang="cs-CZ" b="1" dirty="0"/>
              <a:t>Bankovní identitou</a:t>
            </a:r>
          </a:p>
          <a:p>
            <a:pPr lvl="1"/>
            <a:r>
              <a:rPr lang="cs-CZ" dirty="0"/>
              <a:t>Mobilním klíčem </a:t>
            </a:r>
            <a:r>
              <a:rPr lang="cs-CZ" dirty="0" err="1"/>
              <a:t>eGov</a:t>
            </a:r>
            <a:endParaRPr lang="cs-CZ" dirty="0"/>
          </a:p>
          <a:p>
            <a:r>
              <a:rPr lang="cs-CZ" dirty="0"/>
              <a:t>Nastavení zabezpečení:</a:t>
            </a:r>
          </a:p>
          <a:p>
            <a:pPr lvl="1"/>
            <a:r>
              <a:rPr lang="cs-CZ" dirty="0"/>
              <a:t>Pomocí </a:t>
            </a:r>
            <a:r>
              <a:rPr lang="cs-CZ" dirty="0" err="1"/>
              <a:t>PINu</a:t>
            </a:r>
            <a:endParaRPr lang="cs-CZ" dirty="0"/>
          </a:p>
          <a:p>
            <a:pPr lvl="1"/>
            <a:r>
              <a:rPr lang="cs-CZ" dirty="0"/>
              <a:t>Pomocí biometrie</a:t>
            </a:r>
          </a:p>
          <a:p>
            <a:r>
              <a:rPr lang="cs-CZ" dirty="0"/>
              <a:t>Povolení používání:</a:t>
            </a:r>
          </a:p>
          <a:p>
            <a:pPr lvl="1"/>
            <a:r>
              <a:rPr lang="cs-CZ" dirty="0"/>
              <a:t>Fotoaparát – načítání QR kódů</a:t>
            </a:r>
          </a:p>
          <a:p>
            <a:pPr lvl="1"/>
            <a:r>
              <a:rPr lang="cs-CZ" dirty="0"/>
              <a:t>Bluetooth – komunikace s mobilem ověřovatele</a:t>
            </a:r>
          </a:p>
          <a:p>
            <a:pPr lvl="1"/>
            <a:r>
              <a:rPr lang="cs-CZ" dirty="0"/>
              <a:t>Připojení do internetu</a:t>
            </a:r>
          </a:p>
          <a:p>
            <a:pPr lvl="1"/>
            <a:endParaRPr lang="cs-CZ" dirty="0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850C31A6-2212-8C3B-0089-1400ACB33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3540" y="1500591"/>
            <a:ext cx="2564922" cy="5133408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438EC900-2C42-EE03-F1BB-19428C223A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10890" y="1474543"/>
            <a:ext cx="2761939" cy="5159456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923510F6-ED26-4521-5160-D0D559E62A4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8216" y="1500591"/>
            <a:ext cx="2592920" cy="5178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1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3A8468CB-69D5-80EF-9B3C-2510FE95D0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5C4EA77C-A61E-928B-22AF-DB06912DFE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cs-CZ" sz="2800" dirty="0"/>
              <a:t>Výsledek registrace – digitální stejnopis OP v mobilu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E7E3F71C-3CF0-365A-8E83-8DFB66159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8966" y="1464200"/>
            <a:ext cx="2542589" cy="4914108"/>
          </a:xfrm>
          <a:prstGeom prst="rect">
            <a:avLst/>
          </a:prstGeom>
        </p:spPr>
      </p:pic>
      <p:pic>
        <p:nvPicPr>
          <p:cNvPr id="13" name="Obrázek 12">
            <a:extLst>
              <a:ext uri="{FF2B5EF4-FFF2-40B4-BE49-F238E27FC236}">
                <a16:creationId xmlns:a16="http://schemas.microsoft.com/office/drawing/2014/main" id="{11CCA393-8C26-6A04-553D-5724B437DA3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08814" y="1881619"/>
            <a:ext cx="4876151" cy="3832563"/>
          </a:xfrm>
          <a:prstGeom prst="rect">
            <a:avLst/>
          </a:prstGeom>
        </p:spPr>
      </p:pic>
      <p:sp>
        <p:nvSpPr>
          <p:cNvPr id="14" name="Šipka: doprava 13">
            <a:extLst>
              <a:ext uri="{FF2B5EF4-FFF2-40B4-BE49-F238E27FC236}">
                <a16:creationId xmlns:a16="http://schemas.microsoft.com/office/drawing/2014/main" id="{786B9498-17A4-A166-687E-4262AF39FBAA}"/>
              </a:ext>
            </a:extLst>
          </p:cNvPr>
          <p:cNvSpPr/>
          <p:nvPr/>
        </p:nvSpPr>
        <p:spPr>
          <a:xfrm rot="2132774">
            <a:off x="4155338" y="4062110"/>
            <a:ext cx="2860743" cy="488576"/>
          </a:xfrm>
          <a:prstGeom prst="rightArrow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461326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 fontScale="90000"/>
          </a:bodyPr>
          <a:lstStyle/>
          <a:p>
            <a:r>
              <a:rPr lang="cs-CZ" dirty="0"/>
              <a:t>Jak na straně ověřovatele - možnosti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63D7EF-33C8-2BFE-C556-39465D9BD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30393"/>
            <a:ext cx="11264900" cy="4244196"/>
          </a:xfrm>
        </p:spPr>
        <p:txBody>
          <a:bodyPr>
            <a:normAutofit/>
          </a:bodyPr>
          <a:lstStyle/>
          <a:p>
            <a:r>
              <a:rPr lang="cs-CZ" b="1" dirty="0"/>
              <a:t>Pomocí mobilní aplikace </a:t>
            </a:r>
            <a:r>
              <a:rPr lang="cs-CZ" b="1" dirty="0" err="1"/>
              <a:t>eDoklady</a:t>
            </a:r>
            <a:r>
              <a:rPr lang="cs-CZ" b="1" dirty="0"/>
              <a:t> – pro ověřování mimo úřad (především)</a:t>
            </a:r>
          </a:p>
          <a:p>
            <a:pPr lvl="1"/>
            <a:r>
              <a:rPr lang="cs-CZ" dirty="0"/>
              <a:t>Podmínka - úředník musí mít mobilní telefon s aplikací</a:t>
            </a:r>
          </a:p>
          <a:p>
            <a:r>
              <a:rPr lang="cs-CZ" b="1" dirty="0"/>
              <a:t>Pomocí webové aplikace </a:t>
            </a:r>
            <a:r>
              <a:rPr lang="cs-CZ" b="1" dirty="0" err="1"/>
              <a:t>eDoklady</a:t>
            </a:r>
            <a:r>
              <a:rPr lang="cs-CZ" b="1" dirty="0"/>
              <a:t> – pro pracoviště na úřadě</a:t>
            </a:r>
          </a:p>
          <a:p>
            <a:endParaRPr lang="cs-CZ" dirty="0"/>
          </a:p>
          <a:p>
            <a:r>
              <a:rPr lang="cs-CZ" dirty="0"/>
              <a:t>Jak začít:</a:t>
            </a:r>
          </a:p>
          <a:p>
            <a:pPr lvl="1"/>
            <a:r>
              <a:rPr lang="cs-CZ" dirty="0"/>
              <a:t>Je potřeba zjistit, kdo z úřadu potřebuje v rámci své agendy/agend ověřovat doklad – a jakým způsobem</a:t>
            </a:r>
          </a:p>
          <a:p>
            <a:pPr lvl="1"/>
            <a:r>
              <a:rPr lang="cs-CZ" dirty="0"/>
              <a:t>Tak jako v jiných případech, i agenda </a:t>
            </a:r>
            <a:r>
              <a:rPr lang="cs-CZ" dirty="0" err="1"/>
              <a:t>eDoklady</a:t>
            </a:r>
            <a:r>
              <a:rPr lang="cs-CZ" dirty="0"/>
              <a:t> musí mít svého „pána“ – správce</a:t>
            </a:r>
          </a:p>
        </p:txBody>
      </p:sp>
    </p:spTree>
    <p:extLst>
      <p:ext uri="{BB962C8B-B14F-4D97-AF65-F5344CB8AC3E}">
        <p14:creationId xmlns:p14="http://schemas.microsoft.com/office/powerpoint/2010/main" val="17221127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/>
          </a:bodyPr>
          <a:lstStyle/>
          <a:p>
            <a:r>
              <a:rPr lang="cs-CZ" dirty="0"/>
              <a:t>Jak to funguje – mobilní aplikace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63D7EF-33C8-2BFE-C556-39465D9BD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30393"/>
            <a:ext cx="11264900" cy="4244196"/>
          </a:xfrm>
        </p:spPr>
        <p:txBody>
          <a:bodyPr>
            <a:normAutofit/>
          </a:bodyPr>
          <a:lstStyle/>
          <a:p>
            <a:r>
              <a:rPr lang="cs-CZ" dirty="0" err="1"/>
              <a:t>Offline</a:t>
            </a:r>
            <a:r>
              <a:rPr lang="cs-CZ" dirty="0"/>
              <a:t> režim – není nutné mít k dispozici datové připojení</a:t>
            </a:r>
          </a:p>
          <a:p>
            <a:r>
              <a:rPr lang="cs-CZ" dirty="0"/>
              <a:t>Ale - občan by měl mít na svém telefonu platný (</a:t>
            </a:r>
            <a:r>
              <a:rPr lang="cs-CZ" dirty="0" err="1"/>
              <a:t>neexpirovaný</a:t>
            </a:r>
            <a:r>
              <a:rPr lang="cs-CZ" dirty="0"/>
              <a:t>) digitální stejnopis dokladu!</a:t>
            </a:r>
          </a:p>
          <a:p>
            <a:r>
              <a:rPr lang="cs-CZ" dirty="0"/>
              <a:t>Na obou zařízeních musí být spuštěna </a:t>
            </a:r>
            <a:r>
              <a:rPr lang="cs-CZ" dirty="0" err="1"/>
              <a:t>bluetooth</a:t>
            </a:r>
            <a:r>
              <a:rPr lang="cs-CZ" dirty="0"/>
              <a:t> komunikace</a:t>
            </a:r>
          </a:p>
          <a:p>
            <a:r>
              <a:rPr lang="cs-CZ" dirty="0"/>
              <a:t>Ověřovatel načte QR kód z aplikace telefonu občana</a:t>
            </a:r>
          </a:p>
          <a:p>
            <a:r>
              <a:rPr lang="cs-CZ" dirty="0"/>
              <a:t>Ověřovateli se pomocí </a:t>
            </a:r>
            <a:r>
              <a:rPr lang="cs-CZ" dirty="0" err="1"/>
              <a:t>bluetooth</a:t>
            </a:r>
            <a:r>
              <a:rPr lang="cs-CZ" dirty="0"/>
              <a:t> přenesou informace o </a:t>
            </a:r>
            <a:r>
              <a:rPr lang="cs-CZ" dirty="0" err="1"/>
              <a:t>dokaldu</a:t>
            </a:r>
            <a:r>
              <a:rPr lang="cs-CZ" dirty="0"/>
              <a:t> občana do jeho telefonu </a:t>
            </a:r>
          </a:p>
          <a:p>
            <a:r>
              <a:rPr lang="cs-CZ" dirty="0"/>
              <a:t>Obrázek - lupa.cz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7E8617F-28F9-37D9-19F7-8BFEF71E0B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16086" y="237226"/>
            <a:ext cx="6316139" cy="6383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871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5D18E066-3F9F-2044-B29B-FE59BAB4E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42400" y="5951387"/>
            <a:ext cx="2743200" cy="525613"/>
          </a:xfrm>
        </p:spPr>
        <p:txBody>
          <a:bodyPr/>
          <a:lstStyle/>
          <a:p>
            <a:fld id="{157D43A2-98E4-B24E-9228-7624BE346F8E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46D7CB40-7719-2548-8D11-9EEE490D01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26" y="367388"/>
            <a:ext cx="11264900" cy="931325"/>
          </a:xfrm>
        </p:spPr>
        <p:txBody>
          <a:bodyPr>
            <a:normAutofit/>
          </a:bodyPr>
          <a:lstStyle/>
          <a:p>
            <a:r>
              <a:rPr lang="cs-CZ" dirty="0"/>
              <a:t>Jak to funguje – webová aplikace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CF63D7EF-33C8-2BFE-C556-39465D9BDA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2026" y="1630393"/>
            <a:ext cx="11264900" cy="4244196"/>
          </a:xfrm>
        </p:spPr>
        <p:txBody>
          <a:bodyPr>
            <a:normAutofit/>
          </a:bodyPr>
          <a:lstStyle/>
          <a:p>
            <a:r>
              <a:rPr lang="cs-CZ" dirty="0"/>
              <a:t>Online režim – podmínka - úředník i občan musí být online!</a:t>
            </a:r>
          </a:p>
          <a:p>
            <a:r>
              <a:rPr lang="cs-CZ" dirty="0"/>
              <a:t>Občan si načte do aplikace ve svém telefonu QR kód přepážky</a:t>
            </a:r>
          </a:p>
          <a:p>
            <a:r>
              <a:rPr lang="cs-CZ" dirty="0"/>
              <a:t>Komunikací přes Portál občana se do webové aplikace ověřovatele přenesou informace o občanovi (resp. z jeho dokladu)</a:t>
            </a:r>
          </a:p>
          <a:p>
            <a:r>
              <a:rPr lang="cs-CZ" dirty="0"/>
              <a:t>Obrázek - lupa.cz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C807DFA2-D739-6824-ECEE-19A3D1401A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9601" y="315342"/>
            <a:ext cx="8259248" cy="62273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886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65371F3C-08D3-0DD0-E4D1-AB45D5D970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/>
              <a:t>22. 1. 2024 (oficiální termín) – DIA představí systém na tiskové konferenci</a:t>
            </a:r>
          </a:p>
          <a:p>
            <a:r>
              <a:rPr lang="cs-CZ" sz="1600" b="1" dirty="0"/>
              <a:t>únor 2024 (neoficiální informace) – bude možný základní export údajů pro zpracování ověřovatelem ve formě PDF</a:t>
            </a:r>
          </a:p>
          <a:p>
            <a:r>
              <a:rPr lang="cs-CZ" sz="1600" dirty="0"/>
              <a:t>duben 2024 (neoficiální informace) – policie bude vybavena pro ověřování „na ulici“</a:t>
            </a:r>
          </a:p>
          <a:p>
            <a:r>
              <a:rPr lang="cs-CZ" sz="1600" b="1" dirty="0"/>
              <a:t>1. 7. 2024 (oficiální termín) – povinnost uznávat </a:t>
            </a:r>
            <a:r>
              <a:rPr lang="cs-CZ" sz="1600" b="1" dirty="0" err="1"/>
              <a:t>eDoklady</a:t>
            </a:r>
            <a:r>
              <a:rPr lang="cs-CZ" sz="1600" b="1" dirty="0"/>
              <a:t> dostanou další státní orgány, kraje a obce s rozšířenou působností</a:t>
            </a:r>
          </a:p>
          <a:p>
            <a:r>
              <a:rPr lang="cs-CZ" sz="1600" dirty="0"/>
              <a:t>v průběhu roku 2024 (neoficiální informace) – do webové ověřovací aplikace bude doplněno integrační rozhraní pro získání zpracovávaných údajů</a:t>
            </a:r>
          </a:p>
          <a:p>
            <a:r>
              <a:rPr lang="cs-CZ" sz="1600" b="1" dirty="0"/>
              <a:t>1. 1. 2025 (oficiální termín) – uznávat </a:t>
            </a:r>
            <a:r>
              <a:rPr lang="cs-CZ" sz="1600" b="1" dirty="0" err="1"/>
              <a:t>eDoklady</a:t>
            </a:r>
            <a:r>
              <a:rPr lang="cs-CZ" sz="1600" b="1" dirty="0"/>
              <a:t> začnou povinně ostatní orgány veřejné moci i vybrané soukromé osoby s povinností ztotožňovat občany</a:t>
            </a:r>
          </a:p>
          <a:p>
            <a:r>
              <a:rPr lang="cs-CZ" sz="1600" dirty="0"/>
              <a:t>Někdy v budoucnu (neoficiální informace) – do </a:t>
            </a:r>
            <a:r>
              <a:rPr lang="cs-CZ" sz="1600" dirty="0" err="1"/>
              <a:t>eDokladů</a:t>
            </a:r>
            <a:r>
              <a:rPr lang="cs-CZ" sz="1600" dirty="0"/>
              <a:t> půjde ukládat další doklady</a:t>
            </a:r>
          </a:p>
          <a:p>
            <a:r>
              <a:rPr lang="cs-CZ" sz="1600" dirty="0"/>
              <a:t>Někdy v budoucnu – </a:t>
            </a:r>
            <a:r>
              <a:rPr lang="cs-CZ" sz="1600" dirty="0" err="1"/>
              <a:t>eDoklady</a:t>
            </a:r>
            <a:r>
              <a:rPr lang="cs-CZ" sz="1600" dirty="0"/>
              <a:t> se změní / budou nahrazeny evropskou peněženkou digitální identity</a:t>
            </a:r>
          </a:p>
          <a:p>
            <a:r>
              <a:rPr lang="cs-CZ" sz="1600" dirty="0"/>
              <a:t>Někdy v budoucnu – obchodní řetězce se zajímají o možnost použít </a:t>
            </a:r>
            <a:r>
              <a:rPr lang="cs-CZ" sz="1600" dirty="0" err="1"/>
              <a:t>eDoklady</a:t>
            </a:r>
            <a:r>
              <a:rPr lang="cs-CZ" sz="1600" dirty="0"/>
              <a:t> na samoobslužných pokladnách pro ověření věku při prodeji zboží, který je podmíněn věkovým limitem (alkohol). Pro toto použití bude nutná drobná úprava zákona.</a:t>
            </a: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4C008471-0321-7720-FFB1-8AB675F80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7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D059AE8-68B7-6A1B-0219-715DFD859D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Harmonogram spouštění </a:t>
            </a:r>
            <a:r>
              <a:rPr lang="cs-CZ" dirty="0" err="1"/>
              <a:t>eDoklady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56048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F6738BB3-2523-1451-1C0E-DA5D30276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Technická část:</a:t>
            </a:r>
          </a:p>
          <a:p>
            <a:pPr lvl="1"/>
            <a:r>
              <a:rPr lang="cs-CZ" dirty="0"/>
              <a:t>Bude potřeba rozhodnout, kdo bude správce agendy</a:t>
            </a:r>
          </a:p>
          <a:p>
            <a:pPr lvl="2"/>
            <a:r>
              <a:rPr lang="cs-CZ" dirty="0"/>
              <a:t>Správa účtů ověřovatelů (JIP/KAAS – lokální administrátor)</a:t>
            </a:r>
          </a:p>
          <a:p>
            <a:pPr lvl="2"/>
            <a:r>
              <a:rPr lang="cs-CZ" dirty="0"/>
              <a:t>Tvorba a rozesílání párovacích kódů (pokud bude rozhodnuto o využití tohoto způsobu)</a:t>
            </a:r>
          </a:p>
          <a:p>
            <a:pPr lvl="2"/>
            <a:r>
              <a:rPr lang="cs-CZ" dirty="0"/>
              <a:t>Spravovat přepážky</a:t>
            </a:r>
          </a:p>
          <a:p>
            <a:pPr lvl="2"/>
            <a:r>
              <a:rPr lang="cs-CZ" dirty="0"/>
              <a:t>Řešení problémů uživatelů s aplikací </a:t>
            </a:r>
          </a:p>
          <a:p>
            <a:pPr lvl="1"/>
            <a:r>
              <a:rPr lang="cs-CZ" dirty="0"/>
              <a:t>Vybavit úředníky technikou pro ověřování mimo úřad</a:t>
            </a:r>
          </a:p>
          <a:p>
            <a:r>
              <a:rPr lang="cs-CZ" dirty="0"/>
              <a:t> Metodická/legislativní část:</a:t>
            </a:r>
          </a:p>
          <a:p>
            <a:pPr lvl="1"/>
            <a:r>
              <a:rPr lang="cs-CZ" dirty="0"/>
              <a:t>Bude potřeba rozhodnout, kdo a jakým způsobem bude úředníkům poskytovat poradenství</a:t>
            </a:r>
          </a:p>
          <a:p>
            <a:pPr lvl="2"/>
            <a:r>
              <a:rPr lang="cs-CZ" dirty="0"/>
              <a:t>Například jak postupovat při rozhodování o platnosti digitálního stejnopisu, který občan předloží v mobilu – a bude </a:t>
            </a:r>
            <a:r>
              <a:rPr lang="cs-CZ" dirty="0" err="1"/>
              <a:t>expirovaný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01FE5158-68FC-B918-089E-8878655DC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8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15D2576A-1649-0D07-34D0-CCB1F15C4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z toho pro úřady vyplývá?</a:t>
            </a:r>
          </a:p>
        </p:txBody>
      </p:sp>
    </p:spTree>
    <p:extLst>
      <p:ext uri="{BB962C8B-B14F-4D97-AF65-F5344CB8AC3E}">
        <p14:creationId xmlns:p14="http://schemas.microsoft.com/office/powerpoint/2010/main" val="7870474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sah 1">
            <a:extLst>
              <a:ext uri="{FF2B5EF4-FFF2-40B4-BE49-F238E27FC236}">
                <a16:creationId xmlns:a16="http://schemas.microsoft.com/office/drawing/2014/main" id="{D9650305-B15B-9967-87DC-49D59874C8F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>
                <a:hlinkClick r:id="rId2"/>
              </a:rPr>
              <a:t>eDoklady</a:t>
            </a:r>
            <a:r>
              <a:rPr lang="cs-CZ" dirty="0">
                <a:hlinkClick r:id="rId2"/>
              </a:rPr>
              <a:t> | Nová éra prokazování totožnosti (gov.cz)</a:t>
            </a:r>
            <a:endParaRPr lang="cs-CZ" dirty="0"/>
          </a:p>
          <a:p>
            <a:r>
              <a:rPr lang="cs-CZ" dirty="0">
                <a:hlinkClick r:id="rId3"/>
              </a:rPr>
              <a:t>Doklady přicházejí. Proč je používat a co naopak neumí? - Lupa.cz</a:t>
            </a:r>
            <a:endParaRPr lang="cs-CZ" dirty="0"/>
          </a:p>
          <a:p>
            <a:r>
              <a:rPr lang="cs-CZ" dirty="0">
                <a:hlinkClick r:id="rId4"/>
              </a:rPr>
              <a:t>Digitální občanský průkaz v mobilu se blíží aneb Jak budou fungovat české </a:t>
            </a:r>
            <a:r>
              <a:rPr lang="cs-CZ" dirty="0" err="1">
                <a:hlinkClick r:id="rId4"/>
              </a:rPr>
              <a:t>eDoklady</a:t>
            </a:r>
            <a:r>
              <a:rPr lang="cs-CZ" dirty="0">
                <a:hlinkClick r:id="rId4"/>
              </a:rPr>
              <a:t> - Lupa.cz</a:t>
            </a:r>
            <a:endParaRPr lang="cs-CZ" dirty="0"/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CD59A9DD-A66E-3419-C596-9780557286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7D43A2-98E4-B24E-9228-7624BE346F8E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35E72CBA-3137-E68A-FBDA-768F69F9B5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Použité zdroje</a:t>
            </a:r>
          </a:p>
        </p:txBody>
      </p:sp>
    </p:spTree>
    <p:extLst>
      <p:ext uri="{BB962C8B-B14F-4D97-AF65-F5344CB8AC3E}">
        <p14:creationId xmlns:p14="http://schemas.microsoft.com/office/powerpoint/2010/main" val="3987135389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2809</TotalTime>
  <Words>619</Words>
  <Application>Microsoft Office PowerPoint</Application>
  <PresentationFormat>Širokoúhlá obrazovka</PresentationFormat>
  <Paragraphs>72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Arial</vt:lpstr>
      <vt:lpstr>Arial Black</vt:lpstr>
      <vt:lpstr>Calibri</vt:lpstr>
      <vt:lpstr>Degular</vt:lpstr>
      <vt:lpstr>Wingdings</vt:lpstr>
      <vt:lpstr>Motiv Office</vt:lpstr>
      <vt:lpstr>eDoklady  digitální stejnopis občanského průkazu v mobilu  ověření dokladu na úřadě/úředníkem  </vt:lpstr>
      <vt:lpstr>Čím musí občan začít</vt:lpstr>
      <vt:lpstr>Výsledek registrace – digitální stejnopis OP v mobilu</vt:lpstr>
      <vt:lpstr>Jak na straně ověřovatele - možnosti</vt:lpstr>
      <vt:lpstr>Jak to funguje – mobilní aplikace</vt:lpstr>
      <vt:lpstr>Jak to funguje – webová aplikace</vt:lpstr>
      <vt:lpstr>Harmonogram spouštění eDoklady</vt:lpstr>
      <vt:lpstr>Co z toho pro úřady vyplývá?</vt:lpstr>
      <vt:lpstr>Použité zdroje</vt:lpstr>
      <vt:lpstr>Děkuji 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Zajištění veřejné dopravy ZK od 15.12.2019</dc:title>
  <dc:creator>Quang Milan Nguyen</dc:creator>
  <cp:lastModifiedBy>Julinová Lucie</cp:lastModifiedBy>
  <cp:revision>8</cp:revision>
  <dcterms:created xsi:type="dcterms:W3CDTF">2021-08-21T22:30:26Z</dcterms:created>
  <dcterms:modified xsi:type="dcterms:W3CDTF">2024-04-03T13:42:38Z</dcterms:modified>
</cp:coreProperties>
</file>