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8" r:id="rId4"/>
    <p:sldId id="269" r:id="rId5"/>
    <p:sldId id="270" r:id="rId6"/>
    <p:sldId id="273" r:id="rId7"/>
    <p:sldId id="274" r:id="rId8"/>
    <p:sldId id="272" r:id="rId9"/>
  </p:sldIdLst>
  <p:sldSz cx="12192000" cy="6858000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FF93B70-04ED-47E5-AF31-147AF07677C7}">
          <p14:sldIdLst>
            <p14:sldId id="256"/>
            <p14:sldId id="259"/>
            <p14:sldId id="268"/>
            <p14:sldId id="269"/>
            <p14:sldId id="270"/>
            <p14:sldId id="273"/>
            <p14:sldId id="274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66FF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BFAB05-14BE-4D7B-A437-F64D1E30BF08}" v="4" dt="2024-03-26T07:51:09.2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8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121D7-1FED-4915-9E96-1D2B1A701E91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93D9E-DC87-469A-A763-9836A1E10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256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03.04.2024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03.04.2024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03.04.2024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 fontScale="90000"/>
          </a:bodyPr>
          <a:lstStyle/>
          <a:p>
            <a:pPr>
              <a:lnSpc>
                <a:spcPct val="70000"/>
              </a:lnSpc>
            </a:pPr>
            <a:r>
              <a:rPr lang="cs-CZ" altLang="cs-CZ" sz="8000" dirty="0">
                <a:latin typeface="+mj-lt"/>
              </a:rPr>
              <a:t>Strategická </a:t>
            </a:r>
            <a:br>
              <a:rPr lang="cs-CZ" altLang="cs-CZ" sz="8000" dirty="0">
                <a:latin typeface="+mj-lt"/>
              </a:rPr>
            </a:br>
            <a:br>
              <a:rPr lang="cs-CZ" altLang="cs-CZ" sz="8000" dirty="0">
                <a:latin typeface="+mj-lt"/>
              </a:rPr>
            </a:br>
            <a:r>
              <a:rPr lang="cs-CZ" altLang="cs-CZ" sz="8000" dirty="0">
                <a:latin typeface="+mj-lt"/>
              </a:rPr>
              <a:t>průmyslová zóna </a:t>
            </a:r>
            <a:br>
              <a:rPr lang="cs-CZ" altLang="cs-CZ" sz="8000" dirty="0">
                <a:latin typeface="+mj-lt"/>
              </a:rPr>
            </a:br>
            <a:br>
              <a:rPr lang="cs-CZ" altLang="cs-CZ" sz="8000" dirty="0">
                <a:latin typeface="+mj-lt"/>
              </a:rPr>
            </a:br>
            <a:r>
              <a:rPr lang="cs-CZ" altLang="cs-CZ" sz="8000" dirty="0">
                <a:latin typeface="+mj-lt"/>
              </a:rPr>
              <a:t>Holešov</a:t>
            </a:r>
            <a:br>
              <a:rPr lang="cs-CZ" altLang="cs-CZ" dirty="0">
                <a:latin typeface="+mj-lt"/>
              </a:rPr>
            </a:br>
            <a:br>
              <a:rPr lang="cs-CZ" altLang="cs-CZ" dirty="0">
                <a:latin typeface="+mj-lt"/>
              </a:rPr>
            </a:b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>
            <a:normAutofit/>
          </a:bodyPr>
          <a:lstStyle/>
          <a:p>
            <a:pPr algn="l"/>
            <a:endParaRPr lang="cs-CZ" altLang="cs-CZ" dirty="0">
              <a:latin typeface="+mj-lt"/>
            </a:endParaRPr>
          </a:p>
          <a:p>
            <a:pPr algn="l"/>
            <a:endParaRPr lang="cs-CZ" altLang="cs-CZ" dirty="0">
              <a:latin typeface="+mj-lt"/>
            </a:endParaRPr>
          </a:p>
          <a:p>
            <a:pPr algn="l"/>
            <a:endParaRPr lang="cs-CZ" altLang="cs-CZ" dirty="0">
              <a:latin typeface="+mj-lt"/>
            </a:endParaRPr>
          </a:p>
          <a:p>
            <a:pPr algn="l"/>
            <a:endParaRPr lang="cs-CZ" altLang="cs-CZ" dirty="0">
              <a:latin typeface="+mj-lt"/>
            </a:endParaRPr>
          </a:p>
          <a:p>
            <a:pPr algn="l"/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 jednou z největších rozvojových ploch na území České republiky. Disponuje základní infrastrukturou a je připravena pro výstavbu a realizaci investičních záměrů v oblastech zpracovatelského průmyslu, vědy, výzkumu a strategických služeb.</a:t>
            </a:r>
          </a:p>
          <a:p>
            <a:pPr marL="0" indent="0">
              <a:lnSpc>
                <a:spcPct val="120000"/>
              </a:lnSpc>
              <a:buNone/>
            </a:pPr>
            <a:endParaRPr lang="cs-CZ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Celková výměra SPZ Holešov činí 192 ha.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Plochy ve vlastnictví investorů celkem 	20 ha z toho: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dokončené investice 			10 ha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 přípravě 				10 ha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cs-CZ" b="1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9A7D360-A38E-8F74-E8A6-F93C72CFE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Strategická</a:t>
            </a:r>
            <a:r>
              <a:rPr lang="cs-CZ" sz="4900" b="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průmyslová zóna Holešov </a:t>
            </a:r>
            <a:b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Strategická</a:t>
            </a:r>
            <a:r>
              <a:rPr lang="cs-CZ" sz="4400" b="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4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průmyslová zóna Holešov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99D3337-35E5-E0C3-0CA4-8675B5A22E95}"/>
              </a:ext>
            </a:extLst>
          </p:cNvPr>
          <p:cNvSpPr txBox="1"/>
          <p:nvPr/>
        </p:nvSpPr>
        <p:spPr>
          <a:xfrm>
            <a:off x="953869" y="1523504"/>
            <a:ext cx="10560105" cy="3556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kern="100" dirty="0"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Plochy ve vlastnictví ZK, které jsou předmětem jednání s investory celkem 106 ha z toho: 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endParaRPr lang="cs-CZ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plocha pro  strategického investora - schválený záměr prodeje 	94 ha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plochy s uzavřenou KS dosud ve vlastnictví ZK 			  1 ha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Plochy se schváleným záměrem prodeje, drobní investoři	  	  4 ha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Plochy v jednání					 	  7 ha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Plochy ve vlastnictví ZK, které jsou předmětem rozvojového záměru ZK 23 ha</a:t>
            </a: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808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Volné plochy ve vlastnictví ZK, k prodeji celkem 37 ha</a:t>
            </a: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 toho: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zasíťované a vyňaté ze ZPF			   3 ha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částečně zasíťované a vyňaté ZPF		 12 ha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zasíťované v ZPF)				 22 ha	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Plochy ve vlastnictví ZK – územní rezerva pro vybavenost celkem 	5 ha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Plochy ve vlastnictví provozovatelů infrastruktury a ČR celkem </a:t>
            </a: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cs-CZ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 ha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Strategická</a:t>
            </a:r>
            <a:r>
              <a:rPr lang="cs-CZ" sz="4900" b="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průmyslová zóna Holešov</a:t>
            </a:r>
            <a:br>
              <a:rPr lang="cs-CZ" spc="-100" dirty="0"/>
            </a:br>
            <a:endParaRPr lang="cs-CZ" spc="-100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72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Strategická</a:t>
            </a:r>
            <a:r>
              <a:rPr lang="cs-CZ" sz="4900" b="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49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průmyslová zóna Holešov</a:t>
            </a:r>
            <a:br>
              <a:rPr lang="cs-CZ" spc="-100" dirty="0"/>
            </a:br>
            <a:endParaRPr lang="cs-CZ" spc="-100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6915DDC8-77EE-A629-2DE9-C237FAFB7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585" y="1679575"/>
            <a:ext cx="8260280" cy="4600575"/>
          </a:xfrm>
        </p:spPr>
      </p:pic>
    </p:spTree>
    <p:extLst>
      <p:ext uri="{BB962C8B-B14F-4D97-AF65-F5344CB8AC3E}">
        <p14:creationId xmlns:p14="http://schemas.microsoft.com/office/powerpoint/2010/main" val="269588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69855CF-11FE-7C50-AA04-291D5C11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07894" y="5790151"/>
            <a:ext cx="2179032" cy="700462"/>
          </a:xfrm>
        </p:spPr>
        <p:txBody>
          <a:bodyPr/>
          <a:lstStyle/>
          <a:p>
            <a:r>
              <a:rPr lang="cs-CZ" sz="4000" i="1">
                <a:solidFill>
                  <a:schemeClr val="tx1"/>
                </a:solidFill>
              </a:rPr>
              <a:t>6</a:t>
            </a:r>
            <a:endParaRPr lang="cs-CZ" sz="4000" i="1" dirty="0">
              <a:solidFill>
                <a:schemeClr val="tx1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4179C28-D37D-FDD6-0A44-E97BB527B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Strategická</a:t>
            </a:r>
            <a:r>
              <a:rPr lang="cs-CZ" b="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průmyslová zóna Holešov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6C3EF0F-703E-36C3-2B77-209041443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876" y="1831214"/>
            <a:ext cx="4564380" cy="464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85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9618A04-A34B-E174-20D5-7A0A55E3D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0" i="0" dirty="0">
                <a:effectLst/>
                <a:latin typeface="+mn-lt"/>
              </a:rPr>
              <a:t>Vzdělávací seminář reflektující SMART témata, tentokrát ve Zlíně...</a:t>
            </a:r>
          </a:p>
          <a:p>
            <a:pPr marL="0" indent="0">
              <a:buNone/>
            </a:pPr>
            <a:endParaRPr lang="cs-CZ" b="0" i="0" dirty="0">
              <a:effectLst/>
              <a:latin typeface="+mn-lt"/>
            </a:endParaRPr>
          </a:p>
          <a:p>
            <a:r>
              <a:rPr lang="cs-CZ" dirty="0">
                <a:latin typeface="+mn-lt"/>
              </a:rPr>
              <a:t>KDY: 	22. – 23. května 2024</a:t>
            </a:r>
          </a:p>
          <a:p>
            <a:r>
              <a:rPr lang="cs-CZ" dirty="0">
                <a:latin typeface="+mn-lt"/>
              </a:rPr>
              <a:t>KDE: 	15. budova, sály A </a:t>
            </a:r>
            <a:r>
              <a:rPr lang="cs-CZ" dirty="0" err="1">
                <a:latin typeface="+mn-lt"/>
              </a:rPr>
              <a:t>a</a:t>
            </a:r>
            <a:r>
              <a:rPr lang="cs-CZ" dirty="0">
                <a:latin typeface="+mn-lt"/>
              </a:rPr>
              <a:t> B</a:t>
            </a:r>
          </a:p>
          <a:p>
            <a:r>
              <a:rPr lang="cs-CZ" dirty="0">
                <a:latin typeface="+mn-lt"/>
              </a:rPr>
              <a:t>KOMU: 	všem z řad </a:t>
            </a:r>
            <a:r>
              <a:rPr lang="cs-CZ">
                <a:latin typeface="+mn-lt"/>
              </a:rPr>
              <a:t>vedení obcí</a:t>
            </a:r>
            <a:endParaRPr lang="cs-CZ" dirty="0">
              <a:latin typeface="+mn-lt"/>
            </a:endParaRPr>
          </a:p>
          <a:p>
            <a:r>
              <a:rPr lang="cs-CZ" dirty="0">
                <a:latin typeface="+mn-lt"/>
              </a:rPr>
              <a:t>TÉMA: 	</a:t>
            </a:r>
            <a:r>
              <a:rPr lang="cs-CZ" dirty="0">
                <a:solidFill>
                  <a:srgbClr val="000000"/>
                </a:solidFill>
                <a:latin typeface="+mn-lt"/>
              </a:rPr>
              <a:t>d</a:t>
            </a:r>
            <a:r>
              <a:rPr lang="cs-CZ" b="0" i="0" dirty="0">
                <a:solidFill>
                  <a:srgbClr val="000000"/>
                </a:solidFill>
                <a:effectLst/>
                <a:latin typeface="+mn-lt"/>
              </a:rPr>
              <a:t>igitalizace, vzdělávání a kreativita jako hlavní nástroje pro 			rozvoj Zlínského kraje</a:t>
            </a:r>
          </a:p>
          <a:p>
            <a:pPr marL="1828800" lvl="4" indent="0">
              <a:buNone/>
            </a:pPr>
            <a:r>
              <a:rPr lang="cs-CZ" sz="2700" i="1" dirty="0">
                <a:solidFill>
                  <a:srgbClr val="000000"/>
                </a:solidFill>
                <a:latin typeface="+mn-lt"/>
              </a:rPr>
              <a:t>hlavní pozornost bude věnována provázání aktivit místního a regionálního rozvoje s aktivitami Univerzity Tomáše Bati ve Zlíně</a:t>
            </a:r>
          </a:p>
          <a:p>
            <a:r>
              <a:rPr lang="cs-CZ" dirty="0">
                <a:solidFill>
                  <a:srgbClr val="000000"/>
                </a:solidFill>
                <a:latin typeface="+mn-lt"/>
              </a:rPr>
              <a:t>KOMU SE HLÁSIT: 	Ing. Barbora Kubernátová,							 	barbora.kubernatova@zlinskykraj.cz</a:t>
            </a:r>
            <a:endParaRPr lang="cs-CZ" dirty="0">
              <a:solidFill>
                <a:srgbClr val="000000"/>
              </a:solidFill>
              <a:effectLst/>
              <a:latin typeface="+mn-lt"/>
            </a:endParaRPr>
          </a:p>
          <a:p>
            <a:endParaRPr lang="cs-CZ" dirty="0">
              <a:latin typeface="+mn-lt"/>
            </a:endParaRPr>
          </a:p>
          <a:p>
            <a:endParaRPr lang="cs-CZ" dirty="0">
              <a:solidFill>
                <a:srgbClr val="828837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C45042-4766-D020-6AF8-6EEC9245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BF07FB-49D2-82B5-0123-B1890D398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300" dirty="0"/>
              <a:t>Seminář “CHYTRÝ ROZVOJ ZLÍNSKÉHO KRAJE”</a:t>
            </a:r>
          </a:p>
        </p:txBody>
      </p:sp>
    </p:spTree>
    <p:extLst>
      <p:ext uri="{BB962C8B-B14F-4D97-AF65-F5344CB8AC3E}">
        <p14:creationId xmlns:p14="http://schemas.microsoft.com/office/powerpoint/2010/main" val="92863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E1622-44EB-C4C9-E3DF-19F7EBB60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11967"/>
            <a:ext cx="9144000" cy="3317033"/>
          </a:xfrm>
        </p:spPr>
        <p:txBody>
          <a:bodyPr/>
          <a:lstStyle/>
          <a:p>
            <a:br>
              <a:rPr lang="cs-CZ" sz="5400" dirty="0"/>
            </a:br>
            <a:br>
              <a:rPr lang="cs-CZ" sz="5400" dirty="0"/>
            </a:br>
            <a:br>
              <a:rPr lang="cs-CZ" sz="5400" dirty="0"/>
            </a:br>
            <a:r>
              <a:rPr lang="cs-CZ" sz="6000" dirty="0"/>
              <a:t>Děkujeme za pozornost.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BBA91C-9029-80ED-1A7D-F6ABE01C41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2488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380</Words>
  <Application>Microsoft Office PowerPoint</Application>
  <PresentationFormat>Širokoúhlá obrazovka</PresentationFormat>
  <Paragraphs>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Aptos</vt:lpstr>
      <vt:lpstr>Arial</vt:lpstr>
      <vt:lpstr>Arial Black</vt:lpstr>
      <vt:lpstr>Calibri</vt:lpstr>
      <vt:lpstr>Degular</vt:lpstr>
      <vt:lpstr>Wingdings</vt:lpstr>
      <vt:lpstr>Motiv Office</vt:lpstr>
      <vt:lpstr>Strategická   průmyslová zóna   Holešov  </vt:lpstr>
      <vt:lpstr>Strategická průmyslová zóna Holešov  </vt:lpstr>
      <vt:lpstr>Strategická průmyslová zóna Holešov</vt:lpstr>
      <vt:lpstr>Strategická průmyslová zóna Holešov </vt:lpstr>
      <vt:lpstr>Strategická průmyslová zóna Holešov </vt:lpstr>
      <vt:lpstr>Strategická průmyslová zóna Holešov</vt:lpstr>
      <vt:lpstr>Seminář “CHYTRÝ ROZVOJ ZLÍNSKÉHO KRAJE”</vt:lpstr>
      <vt:lpstr>   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Štěrbová Eva</cp:lastModifiedBy>
  <cp:revision>55</cp:revision>
  <cp:lastPrinted>2024-03-26T07:45:02Z</cp:lastPrinted>
  <dcterms:created xsi:type="dcterms:W3CDTF">2021-08-21T22:30:26Z</dcterms:created>
  <dcterms:modified xsi:type="dcterms:W3CDTF">2024-04-03T11:23:46Z</dcterms:modified>
</cp:coreProperties>
</file>