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6" r:id="rId6"/>
    <p:sldId id="337" r:id="rId7"/>
    <p:sldId id="336" r:id="rId8"/>
    <p:sldId id="262" r:id="rId9"/>
    <p:sldId id="263" r:id="rId10"/>
    <p:sldId id="264" r:id="rId11"/>
    <p:sldId id="476" r:id="rId12"/>
    <p:sldId id="477" r:id="rId13"/>
    <p:sldId id="27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BFwBIruBTb9dkLfsZP9sssPE1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2"/>
    <a:srgbClr val="00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AAAA84-C7BF-495B-AA2B-9CCD1904EBCE}">
  <a:tblStyle styleId="{56AAAA84-C7BF-495B-AA2B-9CCD1904EB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B0DA8AB-3381-4E41-8C6D-92B696BEC4A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906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77a744732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77a744732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77a744732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21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01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nna.hajkova@mmr.cz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00" y="6105108"/>
            <a:ext cx="1354667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88" y="692843"/>
            <a:ext cx="2409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62934" y="1942354"/>
            <a:ext cx="45433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Zákon o podpoře  bydlení </a:t>
            </a:r>
            <a:endParaRPr sz="3600" b="1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653788" y="5098143"/>
            <a:ext cx="3646069" cy="0"/>
          </a:xfrm>
          <a:prstGeom prst="straightConnector1">
            <a:avLst/>
          </a:prstGeom>
          <a:noFill/>
          <a:ln w="9525" cap="flat" cmpd="sng">
            <a:solidFill>
              <a:srgbClr val="EFE4D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8253" y="6075228"/>
            <a:ext cx="1229901" cy="31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1079CBA2-5CF2-CFD5-07D4-1EA935D50A3F}"/>
              </a:ext>
            </a:extLst>
          </p:cNvPr>
          <p:cNvSpPr txBox="1"/>
          <p:nvPr/>
        </p:nvSpPr>
        <p:spPr>
          <a:xfrm>
            <a:off x="577604" y="3711640"/>
            <a:ext cx="18992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Anna Hájková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l="22001" r="30513"/>
          <a:stretch/>
        </p:blipFill>
        <p:spPr>
          <a:xfrm>
            <a:off x="7307451" y="2691"/>
            <a:ext cx="4884549" cy="685261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316646" y="286036"/>
            <a:ext cx="6235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PODPŮRNÁ OPATŘENÍ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316646" y="1022307"/>
            <a:ext cx="7264462" cy="3351990"/>
            <a:chOff x="383911" y="2066482"/>
            <a:chExt cx="6427906" cy="2633853"/>
          </a:xfrm>
        </p:grpSpPr>
        <p:sp>
          <p:nvSpPr>
            <p:cNvPr id="225" name="Google Shape;225;p9"/>
            <p:cNvSpPr txBox="1"/>
            <p:nvPr/>
          </p:nvSpPr>
          <p:spPr>
            <a:xfrm>
              <a:off x="1130633" y="2143426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0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Podporované obecní bydlení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1130634" y="2830196"/>
              <a:ext cx="5681183" cy="384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0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Bydlení s garancí pro majitele bytu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1130633" y="4366885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0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Asistence v bydlení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383911" y="2066482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383911" y="2830196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383911" y="4289035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212206" y="2570900"/>
            <a:ext cx="4069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2 formy: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EFE4D5"/>
                </a:solidFill>
              </a:rPr>
              <a:t> </a:t>
            </a:r>
            <a:r>
              <a:rPr lang="cs-CZ" sz="16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Poskytování podnájemního bydlení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EFE4D5"/>
                </a:solidFill>
              </a:rPr>
              <a:t> </a:t>
            </a:r>
            <a:r>
              <a:rPr lang="cs-CZ" sz="16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Poskytování bydlení s ručením</a:t>
            </a:r>
            <a:endParaRPr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316646" y="4760192"/>
            <a:ext cx="64205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Realizují je poskytovatelé s pověřením, kteří na tuto činnost čerpají státní příspěvky.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Pokud vykonávají obce, činí tak v </a:t>
            </a:r>
            <a:r>
              <a:rPr lang="cs-CZ" sz="1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samostatné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působnosti.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345567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11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356400" y="168617"/>
            <a:ext cx="66501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 ZDROJE?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1516038" y="769077"/>
            <a:ext cx="6847425" cy="4266217"/>
            <a:chOff x="874480" y="1959767"/>
            <a:chExt cx="5681184" cy="3352214"/>
          </a:xfrm>
        </p:grpSpPr>
        <p:sp>
          <p:nvSpPr>
            <p:cNvPr id="225" name="Google Shape;225;p9"/>
            <p:cNvSpPr txBox="1"/>
            <p:nvPr/>
          </p:nvSpPr>
          <p:spPr>
            <a:xfrm>
              <a:off x="874481" y="1959767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FE4D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Byty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874481" y="3318625"/>
              <a:ext cx="5681183" cy="43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FE4D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Personální kapacity obecních úřadů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874480" y="4997591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FE4D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Poskytovatelé podpůrnýc</a:t>
              </a:r>
              <a:r>
                <a:rPr kumimoji="0" 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FE4D5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 opatření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2B51981-2DAB-333B-CCB0-F2EF37071781}"/>
              </a:ext>
            </a:extLst>
          </p:cNvPr>
          <p:cNvSpPr txBox="1"/>
          <p:nvPr/>
        </p:nvSpPr>
        <p:spPr>
          <a:xfrm>
            <a:off x="1516039" y="1134231"/>
            <a:ext cx="65012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Zapojení 2000 soukromých a 1000 obecních bytů ročně 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(dobrovolné)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soukromé byty - 1 % nově pronajatých bytů na trhu, zacílení také na dosud nevyužívané byty (v ČR 200 tisíc), vlastníci mají zájem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obecní byty – ekvivalent 10 % z nově obsazovaných bytů ročně nebo 8 % z 13 tis. dlouhodobě prázdných obecních bytů</a:t>
            </a:r>
          </a:p>
        </p:txBody>
      </p:sp>
      <p:pic>
        <p:nvPicPr>
          <p:cNvPr id="8" name="Google Shape;167;p6">
            <a:extLst>
              <a:ext uri="{FF2B5EF4-FFF2-40B4-BE49-F238E27FC236}">
                <a16:creationId xmlns:a16="http://schemas.microsoft.com/office/drawing/2014/main" id="{5A01802C-C428-0598-2853-346D49E8DB5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619" y="817852"/>
            <a:ext cx="520517" cy="38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7;p6">
            <a:extLst>
              <a:ext uri="{FF2B5EF4-FFF2-40B4-BE49-F238E27FC236}">
                <a16:creationId xmlns:a16="http://schemas.microsoft.com/office/drawing/2014/main" id="{DD3124FE-1959-D32C-DEFE-091F904E685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3619" y="2631385"/>
            <a:ext cx="520517" cy="384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1071623-07D5-3BE1-2124-1C0AF5787965}"/>
              </a:ext>
            </a:extLst>
          </p:cNvPr>
          <p:cNvSpPr txBox="1"/>
          <p:nvPr/>
        </p:nvSpPr>
        <p:spPr>
          <a:xfrm>
            <a:off x="1516039" y="2963303"/>
            <a:ext cx="65012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Nová agenda, ale jen 197 nových pracovníků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 kontaktních místech úvazky dle zatížení bytovou nouzí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většinou v rozmezí 1-2 úvazky na jedno ORP; více než 3 úvazky jen 8 velkých ORP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část agendy zajistí obce stávajícími pracovníky (doplnění úvazků, využití kapacit pracovníků, kteří se věnují poradenství v oblasti bydlení, nebo kapacit z projektů)</a:t>
            </a:r>
          </a:p>
        </p:txBody>
      </p:sp>
      <p:pic>
        <p:nvPicPr>
          <p:cNvPr id="11" name="Google Shape;167;p6">
            <a:extLst>
              <a:ext uri="{FF2B5EF4-FFF2-40B4-BE49-F238E27FC236}">
                <a16:creationId xmlns:a16="http://schemas.microsoft.com/office/drawing/2014/main" id="{2B929444-8392-23DC-0D72-9FCE6D0E2ED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613" y="4691740"/>
            <a:ext cx="520517" cy="384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22A0C4D-3D1F-9333-2FDB-1E5F22AC4D79}"/>
              </a:ext>
            </a:extLst>
          </p:cNvPr>
          <p:cNvSpPr txBox="1"/>
          <p:nvPr/>
        </p:nvSpPr>
        <p:spPr>
          <a:xfrm>
            <a:off x="1522811" y="5028608"/>
            <a:ext cx="6501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Pilotní realizace ve více než 41 projektech v OPZ+, další piloty financované obcemi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dostatek zkušených poskytovatelů ze strany obcí, poskytovatelů soc. služeb i garantů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345567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12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356400" y="168617"/>
            <a:ext cx="66501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Kolika lidem zákon pomůže?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1343269" y="900323"/>
            <a:ext cx="6847424" cy="3946472"/>
            <a:chOff x="692426" y="2012186"/>
            <a:chExt cx="5681183" cy="3100973"/>
          </a:xfrm>
        </p:grpSpPr>
        <p:sp>
          <p:nvSpPr>
            <p:cNvPr id="225" name="Google Shape;225;p9"/>
            <p:cNvSpPr txBox="1"/>
            <p:nvPr/>
          </p:nvSpPr>
          <p:spPr>
            <a:xfrm>
              <a:off x="692426" y="2012186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FE4D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Prevence a řešení bytové nouze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692426" y="4677883"/>
              <a:ext cx="5681183" cy="43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cs-CZ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FE4D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Poradenství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2B51981-2DAB-333B-CCB0-F2EF37071781}"/>
              </a:ext>
            </a:extLst>
          </p:cNvPr>
          <p:cNvSpPr txBox="1"/>
          <p:nvPr/>
        </p:nvSpPr>
        <p:spPr>
          <a:xfrm>
            <a:off x="1290645" y="1508959"/>
            <a:ext cx="650128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14 000 domácností ročně vyřešení bytové nouze nebo prevence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FFFFFF"/>
                </a:solidFill>
              </a:rPr>
              <a:t>za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roky 56 000 domácností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srgbClr val="FFFFFF"/>
                </a:solidFill>
              </a:rPr>
              <a:t>z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toho:</a:t>
            </a:r>
          </a:p>
          <a:p>
            <a:pPr marL="895350" lvl="2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3000 pronajatých bytů ročně (1000 obecních a 2000 soukromých) </a:t>
            </a:r>
          </a:p>
          <a:p>
            <a:pPr marL="895350" lvl="2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dalších 5000 domácností - vyřešení bytové nouze pomocí MOP nebo poradenství </a:t>
            </a:r>
          </a:p>
          <a:p>
            <a:pPr marL="895350" lvl="2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</a:rPr>
              <a:t>d</a:t>
            </a:r>
            <a:r>
              <a:rPr kumimoji="0" lang="cs-CZ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alších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6000</a:t>
            </a:r>
            <a:r>
              <a:rPr lang="cs-CZ" dirty="0">
                <a:solidFill>
                  <a:srgbClr val="FFFFFF"/>
                </a:solidFill>
              </a:rPr>
              <a:t> domácností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prevence bytové nouze</a:t>
            </a:r>
          </a:p>
        </p:txBody>
      </p:sp>
      <p:pic>
        <p:nvPicPr>
          <p:cNvPr id="8" name="Google Shape;167;p6">
            <a:extLst>
              <a:ext uri="{FF2B5EF4-FFF2-40B4-BE49-F238E27FC236}">
                <a16:creationId xmlns:a16="http://schemas.microsoft.com/office/drawing/2014/main" id="{5A01802C-C428-0598-2853-346D49E8DB5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484" y="909740"/>
            <a:ext cx="520517" cy="37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7;p6">
            <a:extLst>
              <a:ext uri="{FF2B5EF4-FFF2-40B4-BE49-F238E27FC236}">
                <a16:creationId xmlns:a16="http://schemas.microsoft.com/office/drawing/2014/main" id="{DD3124FE-1959-D32C-DEFE-091F904E685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521" y="4462441"/>
            <a:ext cx="520517" cy="384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BF3B771-0DBF-B969-5B9D-4B32BC208EC1}"/>
              </a:ext>
            </a:extLst>
          </p:cNvPr>
          <p:cNvSpPr txBox="1"/>
          <p:nvPr/>
        </p:nvSpPr>
        <p:spPr>
          <a:xfrm>
            <a:off x="1296612" y="4911328"/>
            <a:ext cx="83640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FFFF"/>
                </a:solidFill>
              </a:rPr>
              <a:t>100 000 lidí ročně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často preventivní</a:t>
            </a:r>
          </a:p>
        </p:txBody>
      </p:sp>
    </p:spTree>
    <p:extLst>
      <p:ext uri="{BB962C8B-B14F-4D97-AF65-F5344CB8AC3E}">
        <p14:creationId xmlns:p14="http://schemas.microsoft.com/office/powerpoint/2010/main" val="38257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7a7447323_4_0"/>
          <p:cNvSpPr txBox="1"/>
          <p:nvPr/>
        </p:nvSpPr>
        <p:spPr>
          <a:xfrm>
            <a:off x="370009" y="365563"/>
            <a:ext cx="837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>
                <a:solidFill>
                  <a:srgbClr val="005A75"/>
                </a:solidFill>
              </a:rPr>
              <a:t>Kontakty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g277a7447323_4_0"/>
          <p:cNvCxnSpPr/>
          <p:nvPr/>
        </p:nvCxnSpPr>
        <p:spPr>
          <a:xfrm>
            <a:off x="1237100" y="6249195"/>
            <a:ext cx="0" cy="242700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g277a7447323_4_0"/>
          <p:cNvSpPr txBox="1"/>
          <p:nvPr/>
        </p:nvSpPr>
        <p:spPr>
          <a:xfrm>
            <a:off x="1256262" y="6212390"/>
            <a:ext cx="81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277a7447323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77a7447323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277a7447323_4_0"/>
          <p:cNvSpPr txBox="1"/>
          <p:nvPr/>
        </p:nvSpPr>
        <p:spPr>
          <a:xfrm>
            <a:off x="1165677" y="6339292"/>
            <a:ext cx="36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" b="0" i="0" u="none" strike="noStrike" cap="none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277a7447323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77a7447323_4_0"/>
          <p:cNvSpPr txBox="1"/>
          <p:nvPr/>
        </p:nvSpPr>
        <p:spPr>
          <a:xfrm>
            <a:off x="418626" y="1737007"/>
            <a:ext cx="4434300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</a:rPr>
              <a:t>Mgr. et Mgr. Anna Hájková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mob.: +420 705 894 887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e-mail: </a:t>
            </a:r>
            <a:r>
              <a:rPr lang="cs-CZ" sz="1600" u="sng" dirty="0">
                <a:solidFill>
                  <a:srgbClr val="00517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anna.hajkova@mmr.cz</a:t>
            </a:r>
            <a:endParaRPr sz="1600" u="sng" dirty="0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</a:rPr>
              <a:t>Ministerstvo pro místní rozvoj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Oddělení koncepce dostupného bydlení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odbor strategií a analýz regionální politiky</a:t>
            </a:r>
            <a:br>
              <a:rPr lang="cs-CZ" sz="1600" dirty="0">
                <a:solidFill>
                  <a:schemeClr val="dk1"/>
                </a:solidFill>
              </a:rPr>
            </a:br>
            <a:r>
              <a:rPr lang="cs-CZ" sz="1600" dirty="0">
                <a:solidFill>
                  <a:schemeClr val="dk1"/>
                </a:solidFill>
              </a:rPr>
              <a:t> a politiky bydlení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1258856" y="6344328"/>
            <a:ext cx="125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298865" y="386499"/>
            <a:ext cx="8767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Komu zákon pomůže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Osoby v bytové nouzi (154 000 osob)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923" y="1575763"/>
            <a:ext cx="7953957" cy="424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05126" y="4232879"/>
            <a:ext cx="2654568" cy="10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260340" y="6344772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913" y="430175"/>
            <a:ext cx="11836174" cy="55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511622181">
            <a:extLst>
              <a:ext uri="{FF2B5EF4-FFF2-40B4-BE49-F238E27FC236}">
                <a16:creationId xmlns:a16="http://schemas.microsoft.com/office/drawing/2014/main" id="{5E76E9F2-A5EC-E09F-8C14-574CB478A1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52578"/>
            <a:ext cx="8356486" cy="55421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sldNum" idx="12"/>
          </p:nvPr>
        </p:nvSpPr>
        <p:spPr>
          <a:xfrm>
            <a:off x="1256240" y="6341816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4628" y="543910"/>
            <a:ext cx="11526926" cy="656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356410" y="43185"/>
            <a:ext cx="876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Bytová</a:t>
            </a: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nouze dle ORP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4025" y="62343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sldNum" idx="12"/>
          </p:nvPr>
        </p:nvSpPr>
        <p:spPr>
          <a:xfrm>
            <a:off x="1256240" y="6341816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270441" y="0"/>
            <a:ext cx="876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ct val="49549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Osoby ohrožené ztrátou bydlení, v energetické chudobě či s nadměrnými náklady na bydlení (1 570 000 osob)</a:t>
            </a:r>
            <a:endParaRPr lang="cs-CZ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025" y="6234359"/>
            <a:ext cx="1094276" cy="2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074822734">
            <a:extLst>
              <a:ext uri="{FF2B5EF4-FFF2-40B4-BE49-F238E27FC236}">
                <a16:creationId xmlns:a16="http://schemas.microsoft.com/office/drawing/2014/main" id="{70DD8F12-C8BD-CC56-3E7F-FD22A9B86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" y="925395"/>
            <a:ext cx="7701262" cy="527031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A939064-98EF-360D-12CC-DE36DE331375}"/>
              </a:ext>
            </a:extLst>
          </p:cNvPr>
          <p:cNvSpPr txBox="1"/>
          <p:nvPr/>
        </p:nvSpPr>
        <p:spPr>
          <a:xfrm>
            <a:off x="7851645" y="5045834"/>
            <a:ext cx="3352799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19100">
              <a:spcBef>
                <a:spcPts val="5"/>
              </a:spcBef>
              <a:spcAft>
                <a:spcPts val="0"/>
              </a:spcAft>
            </a:pPr>
            <a:r>
              <a:rPr lang="cs-CZ" sz="1100" dirty="0">
                <a:solidFill>
                  <a:srgbClr val="005A75"/>
                </a:solidFill>
              </a:rPr>
              <a:t>* Mimo samoživitele</a:t>
            </a:r>
          </a:p>
          <a:p>
            <a:pPr marL="419100">
              <a:spcBef>
                <a:spcPts val="5"/>
              </a:spcBef>
              <a:spcAft>
                <a:spcPts val="0"/>
              </a:spcAft>
            </a:pPr>
            <a:r>
              <a:rPr lang="cs-CZ" sz="1100" dirty="0">
                <a:solidFill>
                  <a:srgbClr val="005A75"/>
                </a:solidFill>
              </a:rPr>
              <a:t>** Pouze dospělí v samoživitelských domácnostech</a:t>
            </a:r>
          </a:p>
          <a:p>
            <a:r>
              <a:rPr lang="cs-CZ" sz="1100" dirty="0">
                <a:solidFill>
                  <a:srgbClr val="005A75"/>
                </a:solidFill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cs-CZ" sz="1100" dirty="0">
                <a:solidFill>
                  <a:srgbClr val="005A75"/>
                </a:solidFill>
              </a:rPr>
              <a:t>          Zdroj: Výpočet MMR z dat EU-SILC. </a:t>
            </a:r>
          </a:p>
        </p:txBody>
      </p:sp>
    </p:spTree>
    <p:extLst>
      <p:ext uri="{BB962C8B-B14F-4D97-AF65-F5344CB8AC3E}">
        <p14:creationId xmlns:p14="http://schemas.microsoft.com/office/powerpoint/2010/main" val="3492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9" y="234087"/>
            <a:ext cx="967658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Přijetí zákona o podpoře bydlení pomůže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944062" y="1234500"/>
            <a:ext cx="108378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Řešit bytovou nouzi pomocí mechanismů volného trhu. </a:t>
            </a:r>
            <a:r>
              <a:rPr lang="cs-CZ" sz="180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Nástroje zákona jsou založené na </a:t>
            </a: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pozitivních motivacích.</a:t>
            </a:r>
            <a:endParaRPr lang="cs-CZ" sz="1800" b="0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953388" y="2420864"/>
            <a:ext cx="10837822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Chránit </a:t>
            </a:r>
            <a:r>
              <a:rPr lang="cs-CZ" sz="1800" b="1" dirty="0">
                <a:solidFill>
                  <a:srgbClr val="005A75"/>
                </a:solidFill>
              </a:rPr>
              <a:t>až 1,6</a:t>
            </a: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milionu osob ohrožených bytovou nouzí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 Jedná se zejména o </a:t>
            </a: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děti, seniory, samoživitele i oběti domácího násilí.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Celkový počet ohrožených osob stále roste. Zákon na ně cílí prevencí (levný nástroj).</a:t>
            </a:r>
          </a:p>
        </p:txBody>
      </p:sp>
      <p:sp>
        <p:nvSpPr>
          <p:cNvPr id="175" name="Google Shape;175;p6"/>
          <p:cNvSpPr txBox="1"/>
          <p:nvPr/>
        </p:nvSpPr>
        <p:spPr>
          <a:xfrm>
            <a:off x="962936" y="3962693"/>
            <a:ext cx="1115787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Snížit počet osob v bytové nouzi nejméně o 30 %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za 10 let. </a:t>
            </a: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 bytové nouzi se nyní nachází 154 000 obyvatel ČR 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(a z toho více než 2/3 připadá na rodiny s dětmi). Neřešení stojí stát 4,1 mld. ročně.</a:t>
            </a:r>
          </a:p>
        </p:txBody>
      </p:sp>
      <p:sp>
        <p:nvSpPr>
          <p:cNvPr id="176" name="Google Shape;176;p6"/>
          <p:cNvSpPr txBox="1"/>
          <p:nvPr/>
        </p:nvSpPr>
        <p:spPr>
          <a:xfrm>
            <a:off x="965821" y="4413762"/>
            <a:ext cx="1081606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6;p6">
            <a:extLst>
              <a:ext uri="{FF2B5EF4-FFF2-40B4-BE49-F238E27FC236}">
                <a16:creationId xmlns:a16="http://schemas.microsoft.com/office/drawing/2014/main" id="{C1528C76-3363-DF39-522E-876FCF3F89B8}"/>
              </a:ext>
            </a:extLst>
          </p:cNvPr>
          <p:cNvSpPr txBox="1"/>
          <p:nvPr/>
        </p:nvSpPr>
        <p:spPr>
          <a:xfrm>
            <a:off x="965821" y="5283241"/>
            <a:ext cx="1083782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73;p6">
            <a:extLst>
              <a:ext uri="{FF2B5EF4-FFF2-40B4-BE49-F238E27FC236}">
                <a16:creationId xmlns:a16="http://schemas.microsoft.com/office/drawing/2014/main" id="{D70F9853-F000-2A96-67F7-ABA90C3730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5844" y="4075655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3;p6">
            <a:extLst>
              <a:ext uri="{FF2B5EF4-FFF2-40B4-BE49-F238E27FC236}">
                <a16:creationId xmlns:a16="http://schemas.microsoft.com/office/drawing/2014/main" id="{F989F1E1-075D-80FA-95F3-36000AFFFA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5845" y="2569571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3;p6">
            <a:extLst>
              <a:ext uri="{FF2B5EF4-FFF2-40B4-BE49-F238E27FC236}">
                <a16:creationId xmlns:a16="http://schemas.microsoft.com/office/drawing/2014/main" id="{25480D75-2D00-4923-63E9-2F48A8E14DE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399" y="1339423"/>
            <a:ext cx="442771" cy="348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9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9" y="234087"/>
            <a:ext cx="967658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Přijetí zákona o podpoře bydlení pomůže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910614" y="1193452"/>
            <a:ext cx="108378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Zpomalit nárůst počtu dětí ve státní péči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 Bytová nouze výrazně zvyšuje pravděpodobnost odebrání dětí z rodin či nedokončení vzdělání. 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910614" y="3816963"/>
            <a:ext cx="108378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1" dirty="0">
                <a:solidFill>
                  <a:srgbClr val="005A75"/>
                </a:solidFill>
              </a:rPr>
              <a:t>Zákon vychází z osvědčené praxe </a:t>
            </a:r>
            <a:r>
              <a:rPr lang="cs-CZ" sz="1800" dirty="0">
                <a:solidFill>
                  <a:srgbClr val="005A75"/>
                </a:solidFill>
              </a:rPr>
              <a:t>z Velké Británie, Francie a Belgie. </a:t>
            </a:r>
            <a:r>
              <a:rPr lang="cs-CZ" sz="1800" b="1" dirty="0">
                <a:solidFill>
                  <a:srgbClr val="005A75"/>
                </a:solidFill>
              </a:rPr>
              <a:t>Nástroje odpilotovány </a:t>
            </a:r>
            <a:r>
              <a:rPr lang="cs-CZ" sz="1800" dirty="0">
                <a:solidFill>
                  <a:srgbClr val="005A75"/>
                </a:solidFill>
              </a:rPr>
              <a:t>i v ČR (Ostrava, Praha, Brno, Liberec, Plzeň atd.), nyní je třeba je </a:t>
            </a:r>
            <a:r>
              <a:rPr lang="cs-CZ" sz="1800" b="1" dirty="0">
                <a:solidFill>
                  <a:srgbClr val="005A75"/>
                </a:solidFill>
              </a:rPr>
              <a:t>přenést do systémové roviny.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910614" y="2463098"/>
            <a:ext cx="108378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Omezit obchod s chudobou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a to díky cenovým mapám a kontrolám standardu bytů v evidenci. Toto řešení podporuje např. Ústecký kraj. </a:t>
            </a:r>
            <a:endParaRPr lang="cs-CZ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73;p6">
            <a:extLst>
              <a:ext uri="{FF2B5EF4-FFF2-40B4-BE49-F238E27FC236}">
                <a16:creationId xmlns:a16="http://schemas.microsoft.com/office/drawing/2014/main" id="{F989F1E1-075D-80FA-95F3-36000AFFFA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399" y="3979031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3;p6">
            <a:extLst>
              <a:ext uri="{FF2B5EF4-FFF2-40B4-BE49-F238E27FC236}">
                <a16:creationId xmlns:a16="http://schemas.microsoft.com/office/drawing/2014/main" id="{25480D75-2D00-4923-63E9-2F48A8E14DE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399" y="2686848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3;p6">
            <a:extLst>
              <a:ext uri="{FF2B5EF4-FFF2-40B4-BE49-F238E27FC236}">
                <a16:creationId xmlns:a16="http://schemas.microsoft.com/office/drawing/2014/main" id="{6F6112E0-1E65-F969-6749-E18338BA13C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5845" y="1461534"/>
            <a:ext cx="442771" cy="348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52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16645" y="367912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Pilíře zákona o podpoře bydlení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980299" y="1017611"/>
            <a:ext cx="8600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Kontaktní místa pro bydlení na obcích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980298" y="1441107"/>
            <a:ext cx="8600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Základní a specializované poradenství, posouzení bytové nouze a návrh podpory, kontrola a sběr dat.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Vzor – Velká Británie, v ČR již v cca 15 městech (Praha, Plzeň, Liberec, Most, Otrokovice, Brno, Písek, Ostrava).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Na každém ORP.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980298" y="2749306"/>
            <a:ext cx="8600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Systém garancí pro soukromé majitele a kompenzací pro obce pronajímající byty v rámci obecního podporovaného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980298" y="3645945"/>
            <a:ext cx="8600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Motivace zvýšit nabídku nájemních bytů na trhu, které budou dostupné ohroženým skupinám.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Kompenzace i pro obce za volitelné využití obecních bytů v systému.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Vzor – Belgie a Francie, v ČR např. Ostravsko, Most, Praha, Ústí nad Labem, Plzeň aj.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977059" y="4682465"/>
            <a:ext cx="860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Asistence v bydlení (podpora nájemníků v bytech)</a:t>
            </a:r>
            <a:endParaRPr sz="1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983537" y="5064158"/>
            <a:ext cx="860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Nezbytná pro prevenci ztráty bydlení, minimalizaci rizik po majitele i sousedy.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413202" y="974403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356450" y="2858456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56388" y="4645927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1279990" y="6338241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321850" y="10"/>
            <a:ext cx="876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Fungování kontaktních míst pro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0" y="930566"/>
            <a:ext cx="11181800" cy="499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11686</TotalTime>
  <Words>763</Words>
  <Application>Microsoft Office PowerPoint</Application>
  <PresentationFormat>Širokoúhlá obrazovka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Hloucha</dc:creator>
  <cp:lastModifiedBy>Lucie Julinová</cp:lastModifiedBy>
  <cp:revision>12</cp:revision>
  <dcterms:created xsi:type="dcterms:W3CDTF">2023-04-20T12:37:43Z</dcterms:created>
  <dcterms:modified xsi:type="dcterms:W3CDTF">2024-04-12T06:06:20Z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0x010100E39C42D81DBCD44E87A7A719360F3988</vt:lpwstr>
  </property>
  <property fmtid="{D5CDD505-2E9C-101B-9397-08002B2CF9AE}" pid="3" name="MediaServiceImageTags">
    <vt:lpwstr/>
  </property>
</Properties>
</file>