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9" r:id="rId3"/>
    <p:sldId id="296" r:id="rId4"/>
    <p:sldId id="292" r:id="rId5"/>
    <p:sldId id="297" r:id="rId6"/>
    <p:sldId id="300" r:id="rId7"/>
    <p:sldId id="298" r:id="rId8"/>
    <p:sldId id="301" r:id="rId9"/>
    <p:sldId id="303" r:id="rId10"/>
    <p:sldId id="302" r:id="rId11"/>
    <p:sldId id="304" r:id="rId12"/>
    <p:sldId id="286" r:id="rId13"/>
    <p:sldId id="294" r:id="rId14"/>
    <p:sldId id="291" r:id="rId15"/>
    <p:sldId id="282" r:id="rId16"/>
    <p:sldId id="290" r:id="rId17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E6481-6C37-424A-A5C4-2C44CE247A36}" v="10" dt="2024-04-08T20:03:47.7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4180" y="0"/>
            <a:ext cx="8848295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81039" y="10670"/>
            <a:ext cx="1659912" cy="4771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6253" y="1146780"/>
            <a:ext cx="460438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6253" y="1146780"/>
            <a:ext cx="460438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9A9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kova.barbora@sfpi.c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ya45J4xHXEa1OfnNj3QldDVQJcOz3UhIsw0LYoZXUk1UMzZISkJEOVZDNTdCTE00RE5BQUEzVFdLVC4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fpi.cz/sit-expertu-sfp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sfpi.cz/komponenta-4-1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2831" y="4594"/>
            <a:ext cx="201168" cy="31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" y="0"/>
            <a:ext cx="5910071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4371" y="225552"/>
            <a:ext cx="2959607" cy="1185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72200" y="3741014"/>
            <a:ext cx="307238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9385">
              <a:lnSpc>
                <a:spcPct val="100000"/>
              </a:lnSpc>
              <a:spcBef>
                <a:spcPts val="105"/>
              </a:spcBef>
            </a:pPr>
            <a:r>
              <a:rPr lang="cs-CZ" sz="1700" b="1" spc="75" dirty="0">
                <a:latin typeface="Tahoma"/>
                <a:cs typeface="Tahoma"/>
              </a:rPr>
              <a:t>Setkání starostů Zlínského kraje 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200" y="4400550"/>
            <a:ext cx="223037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200" dirty="0">
                <a:latin typeface="Tahoma"/>
                <a:cs typeface="Tahoma"/>
              </a:rPr>
              <a:t>12. 4. 2024 v Luhačovicích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0C4C8C9-FA81-C5A6-B2AD-56D89B8884C9}"/>
              </a:ext>
            </a:extLst>
          </p:cNvPr>
          <p:cNvSpPr txBox="1"/>
          <p:nvPr/>
        </p:nvSpPr>
        <p:spPr>
          <a:xfrm>
            <a:off x="6165925" y="2114550"/>
            <a:ext cx="3072382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9385">
              <a:lnSpc>
                <a:spcPct val="100000"/>
              </a:lnSpc>
              <a:spcBef>
                <a:spcPts val="105"/>
              </a:spcBef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DOSTUPNÉ BYDLENÍ</a:t>
            </a:r>
          </a:p>
          <a:p>
            <a:pPr marL="12700" marR="159385">
              <a:lnSpc>
                <a:spcPct val="100000"/>
              </a:lnSpc>
              <a:spcBef>
                <a:spcPts val="105"/>
              </a:spcBef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Podpora rozvoje nájemního bydlení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v obcích ČR </a:t>
            </a:r>
            <a:endParaRPr sz="2000" b="1" spc="75" dirty="0">
              <a:solidFill>
                <a:srgbClr val="009A92"/>
              </a:solidFill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REGIONÁLNÍ CENTRA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1. KVALITNÍ EXPERTNÍ PODPORA V SEKTORU BYDLENÍ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Karta obce (SFPI)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Kalkulace investice (URS KUBIX)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Kalkulace nákladového nájemného (MMR)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Technický / urbanistický / architektonický expertní názor (SFPI)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Moderace, mediace, informace, vedení v rozvoji politiky bydlení 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spcAft>
                <a:spcPts val="1200"/>
              </a:spcAft>
              <a:buAutoNum type="arabicPeriod" startAt="2"/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NABÍDKA FINANČNÍCH NÁSTROJŮ a přivedení k nim</a:t>
            </a:r>
          </a:p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    Informace a vedení k podobě projektu, který splňuje podmínky pro  žádost o financování (stavební projekt se stavebním povolením)</a:t>
            </a: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15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REGIONÁLNÍ CENTRA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3. REGIONÁLNÍ PARTNER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Místo, kam se lze obrátit s dotazy ohledně rozvoje bydlení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Spolehlivý partner pro veřejný i soukromý sektor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Expertní </a:t>
            </a:r>
            <a:r>
              <a:rPr lang="cs-CZ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více-sektorové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skupiny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Vzdělávací akce pro pracovníky v obcích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Komplexní řešení bydlení na krajské úrovni v kontextu státní politiky bydlení, resp. v kontextu trhu s bydlením </a:t>
            </a:r>
          </a:p>
        </p:txBody>
      </p:sp>
    </p:spTree>
    <p:extLst>
      <p:ext uri="{BB962C8B-B14F-4D97-AF65-F5344CB8AC3E}">
        <p14:creationId xmlns:p14="http://schemas.microsoft.com/office/powerpoint/2010/main" val="190857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52266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b="1" kern="1200" spc="75" dirty="0"/>
              <a:t>SFPI: FINANČNÍ NÁSTROJ - Program Dostupné bydlení</a:t>
            </a:r>
            <a:b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spc="75" dirty="0">
              <a:solidFill>
                <a:srgbClr val="00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43152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Zajištěná notifikace EK (8. 4. 2024)</a:t>
            </a: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08-09/2024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– 1.výzva </a:t>
            </a: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Uzavření smlouvy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 30/6/2026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(stavební povolení s nabytou právní  	mocí).</a:t>
            </a: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Žadatelem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právnické osoby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(u koupě pouze municipality a jejich PO)</a:t>
            </a: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Poměrně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široce definovaná cílová skupina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nájemníků (až 1,2 mil. v ČR):</a:t>
            </a:r>
          </a:p>
          <a:p>
            <a:pPr marL="514350" lvl="1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věk do 35 let a příjem do 9. decilu, příjem do 8.decilu,vybrané profese (zdravotnictví, školství, veř. správa, ISZ, atd.). </a:t>
            </a: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Nákladové nájemné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nejvýše však srovnatelné v dané místě.</a:t>
            </a:r>
            <a:endParaRPr lang="cs-CZ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20+ let udržitelnost (min.20 let nebo délka splatnosti úvěru).</a:t>
            </a:r>
          </a:p>
          <a:p>
            <a:pPr marL="57150" indent="-228600">
              <a:spcAft>
                <a:spcPts val="1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 době podání žádosti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neprobíhá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právně nezvratná realizace investice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Objem (2024 – 2026): </a:t>
            </a: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dotace – 2,6 mld. Kč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státního rozpočtu</a:t>
            </a: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výhodněné úvěry – 4,2 mld. Kč </a:t>
            </a: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NPO, </a:t>
            </a: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6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82084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spc="90" dirty="0">
                <a:solidFill>
                  <a:srgbClr val="000000"/>
                </a:solidFill>
                <a:latin typeface="Tahoma"/>
                <a:cs typeface="Tahoma"/>
              </a:rPr>
              <a:t>Program Dostupné bydlení</a:t>
            </a:r>
            <a:r>
              <a:rPr lang="cs-CZ" b="1" spc="90" dirty="0">
                <a:solidFill>
                  <a:srgbClr val="000000"/>
                </a:solidFill>
              </a:rPr>
              <a:t> – </a:t>
            </a:r>
            <a:r>
              <a:rPr lang="cs-CZ" b="1" spc="90" dirty="0">
                <a:solidFill>
                  <a:srgbClr val="000000"/>
                </a:solidFill>
                <a:latin typeface="Tahoma"/>
                <a:cs typeface="Tahoma"/>
              </a:rPr>
              <a:t>vznik dostupných bytů</a:t>
            </a:r>
            <a:endParaRPr spc="75" dirty="0">
              <a:solidFill>
                <a:srgbClr val="00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152400" y="618668"/>
            <a:ext cx="7391400" cy="43914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lvl="1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Výstavba:</a:t>
            </a:r>
          </a:p>
          <a:p>
            <a:pPr marL="971550" lvl="2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novostavba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bytového domu (min 4 </a:t>
            </a:r>
            <a:r>
              <a:rPr lang="cs-CZ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b.j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971550" lvl="2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rekonstrukce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428750" lvl="3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nebytových prostor na byty se zvýšením energetické účinnosti</a:t>
            </a:r>
          </a:p>
          <a:p>
            <a:pPr marL="1428750" lvl="3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bytů se zvýšením energetické účinnosti</a:t>
            </a:r>
          </a:p>
          <a:p>
            <a:pPr marL="971550" marR="5080" lvl="2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přístavba nebo nástavba (ne v RD)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 zvýšeným energetické účinnosti</a:t>
            </a:r>
          </a:p>
          <a:p>
            <a:pPr marL="971550" marR="5080" lvl="2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stavební úprava nebo nástavba či přístavba rodinného domu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 zvýšením energetické účinnosti, pokud vznikne bytový dům (4 </a:t>
            </a:r>
            <a:r>
              <a:rPr lang="cs-CZ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b.j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.)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Pořízení existujícího funkčního bytu nebo bytového domu: </a:t>
            </a:r>
          </a:p>
          <a:p>
            <a:pPr marL="285750" lvl="1">
              <a:spcAft>
                <a:spcPts val="200"/>
              </a:spcAft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(do 31/12/2020 PENB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poté téměř nulový standard):</a:t>
            </a:r>
          </a:p>
          <a:p>
            <a:pPr marL="971550" lvl="2" indent="-228600"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koupě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18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8056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spc="90" dirty="0">
                <a:solidFill>
                  <a:srgbClr val="000000"/>
                </a:solidFill>
                <a:latin typeface="Tahoma"/>
                <a:cs typeface="Tahoma"/>
              </a:rPr>
              <a:t>Program Dostupné bydlení</a:t>
            </a:r>
            <a:r>
              <a:rPr lang="cs-CZ" b="1" spc="90" dirty="0">
                <a:solidFill>
                  <a:srgbClr val="000000"/>
                </a:solidFill>
              </a:rPr>
              <a:t> – výše podpory</a:t>
            </a:r>
            <a:endParaRPr spc="75" dirty="0">
              <a:solidFill>
                <a:srgbClr val="00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152400" y="618668"/>
            <a:ext cx="7391400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Základ dotace 25 %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 uznatelných nákladů (očekává se max. limit pro jednotlivou investici):</a:t>
            </a: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Bonifikace o 5 </a:t>
            </a:r>
            <a:r>
              <a:rPr lang="cs-CZ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p.b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za splnění níže uvedených podmínek (do max 40 %):</a:t>
            </a:r>
          </a:p>
          <a:p>
            <a:pPr marL="971550" lvl="2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energeticky účinná rekonstrukce s alespoň 30% úsporou primární energie nebo novostavba BD se spotřebu neobnovitelné primární energie alespoň o 20 % nižší než budova s téměř nulovou spotřebou podle zákona;</a:t>
            </a:r>
          </a:p>
          <a:p>
            <a:pPr marL="971550" lvl="2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sociální mix – alespoň 10 % sociálních bytů nebo bytů pro studenty;</a:t>
            </a:r>
          </a:p>
          <a:p>
            <a:pPr marL="971550" lvl="2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hospodářky a sociálně ohrožená území a území KVK, ÚSK a MSK;</a:t>
            </a:r>
          </a:p>
          <a:p>
            <a:pPr marL="971550" lvl="2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památka zapsaná na seznamu památek nebo v památkové zóně.</a:t>
            </a:r>
          </a:p>
          <a:p>
            <a:pPr marL="514350" lvl="1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Úvěr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(90 % z limitu nákladů mínus dotace, min. 1 % max. 3 % </a:t>
            </a:r>
            <a:r>
              <a:rPr lang="cs-CZ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p.a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., splatnost max 30 let), úvěr minimálně ve výši dotace. </a:t>
            </a:r>
          </a:p>
          <a:p>
            <a:pPr marL="514350" lvl="1" indent="-228600"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57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" y="0"/>
            <a:ext cx="835900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547" y="1757298"/>
            <a:ext cx="2296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>
                <a:solidFill>
                  <a:srgbClr val="FFFFFF"/>
                </a:solidFill>
              </a:rPr>
              <a:t>DĚK</a:t>
            </a:r>
            <a:r>
              <a:rPr sz="3600" spc="90" dirty="0">
                <a:solidFill>
                  <a:srgbClr val="FFFFFF"/>
                </a:solidFill>
              </a:rPr>
              <a:t>UJ</a:t>
            </a:r>
            <a:r>
              <a:rPr sz="3600" spc="85" dirty="0">
                <a:solidFill>
                  <a:srgbClr val="FFFFFF"/>
                </a:solidFill>
              </a:rPr>
              <a:t>E</a:t>
            </a:r>
            <a:r>
              <a:rPr sz="3600" spc="90" dirty="0">
                <a:solidFill>
                  <a:srgbClr val="FFFFFF"/>
                </a:solidFill>
              </a:rPr>
              <a:t>M</a:t>
            </a:r>
            <a:r>
              <a:rPr sz="3600" dirty="0">
                <a:solidFill>
                  <a:srgbClr val="FFFFFF"/>
                </a:solidFill>
              </a:rPr>
              <a:t>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93546" y="2672918"/>
            <a:ext cx="2759253" cy="15337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200" b="1" spc="75" dirty="0">
                <a:solidFill>
                  <a:srgbClr val="FFFFFF"/>
                </a:solidFill>
                <a:latin typeface="Tahoma"/>
                <a:cs typeface="Tahoma"/>
              </a:rPr>
              <a:t>Barbora Raková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200" spc="75" dirty="0">
                <a:solidFill>
                  <a:srgbClr val="FFFFFF"/>
                </a:solidFill>
                <a:latin typeface="Tahoma"/>
                <a:cs typeface="Tahoma"/>
              </a:rPr>
              <a:t>Regionální centrum podpory dostupného bydlení pro Zlínský a Jihomoravský kraj</a:t>
            </a:r>
            <a:br>
              <a:rPr lang="cs-CZ" sz="1200" spc="75" dirty="0">
                <a:solidFill>
                  <a:srgbClr val="FFFFFF"/>
                </a:solidFill>
                <a:latin typeface="Tahoma"/>
                <a:cs typeface="Tahoma"/>
              </a:rPr>
            </a:br>
            <a:br>
              <a:rPr lang="cs-CZ" sz="1200" spc="65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cs-CZ" sz="1200" spc="65" dirty="0">
                <a:solidFill>
                  <a:srgbClr val="FFFFFF"/>
                </a:solidFill>
                <a:latin typeface="Tahoma"/>
                <a:cs typeface="Tahoma"/>
              </a:rPr>
              <a:t>+420 734 545 149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cs-CZ" sz="1200" b="1" u="heavy" spc="85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Rakova.barbora</a:t>
            </a:r>
            <a:r>
              <a:rPr sz="1200" b="1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3"/>
              </a:rPr>
              <a:t>@sfpi.cz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82084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spc="90" dirty="0">
                <a:solidFill>
                  <a:srgbClr val="000000"/>
                </a:solidFill>
                <a:latin typeface="Tahoma"/>
                <a:cs typeface="Tahoma"/>
              </a:rPr>
              <a:t>Příloha 1: Dostupné bydlení</a:t>
            </a:r>
            <a:r>
              <a:rPr lang="cs-CZ" b="1" spc="90" dirty="0">
                <a:solidFill>
                  <a:srgbClr val="000000"/>
                </a:solidFill>
              </a:rPr>
              <a:t> – </a:t>
            </a:r>
            <a:r>
              <a:rPr lang="cs-CZ" b="1" spc="90" dirty="0">
                <a:solidFill>
                  <a:srgbClr val="000000"/>
                </a:solidFill>
                <a:latin typeface="Tahoma"/>
                <a:cs typeface="Tahoma"/>
              </a:rPr>
              <a:t>předpokládané podmínky</a:t>
            </a:r>
            <a:endParaRPr spc="75" dirty="0">
              <a:solidFill>
                <a:srgbClr val="00000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152400" y="618668"/>
            <a:ext cx="7391400" cy="3212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lv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Cílové skupiny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nájemníků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(bez bytové nemovitosti ve vlastnictví): </a:t>
            </a:r>
          </a:p>
          <a:p>
            <a:pPr marL="285750" lv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7AB200-4708-8119-B407-963791F4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7750"/>
            <a:ext cx="6400800" cy="32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DOSTUPNÉ BYDLENÍ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Dostupné bydlení není sociální bydlení. </a:t>
            </a: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Majitelem obec, církev, NNO či soukromý investor.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Nákladové nájemné – nájemní bydlení pro střední třídu.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Zákon o podpoře bydlení s tímto přímo nesouvisí – jiný díl skládačky.</a:t>
            </a:r>
          </a:p>
          <a:p>
            <a:pPr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97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5226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b="1" kern="1200" spc="75" dirty="0"/>
              <a:t>SFPI: CÍLE V RÁMCI DOSTUPNÉHO BYDLENÍ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152400" y="542468"/>
            <a:ext cx="7467600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lvl="1">
              <a:spcAft>
                <a:spcPts val="200"/>
              </a:spcAft>
              <a:tabLst>
                <a:tab pos="240665" algn="l"/>
                <a:tab pos="241300" algn="l"/>
              </a:tabLst>
            </a:pPr>
            <a:endParaRPr lang="cs-CZ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>
              <a:spcAft>
                <a:spcPts val="200"/>
              </a:spcAft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Cíle aktivit: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Nastartování obecní výstavby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28700" lvl="2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informace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28700" lvl="2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adekvátní podpora</a:t>
            </a: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Maximum bytů dostupného nájemního bydlení v místech potřeby</a:t>
            </a: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Prostředky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z NPO efektivně vyčerpané (7,5 mld CZK)</a:t>
            </a:r>
          </a:p>
          <a:p>
            <a:pPr marL="514350" lvl="1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„Zásoba“ projektů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 následné programy (2026+)</a:t>
            </a:r>
          </a:p>
        </p:txBody>
      </p:sp>
    </p:spTree>
    <p:extLst>
      <p:ext uri="{BB962C8B-B14F-4D97-AF65-F5344CB8AC3E}">
        <p14:creationId xmlns:p14="http://schemas.microsoft.com/office/powerpoint/2010/main" val="2927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5226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SEKCE PORADENSTVÍ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152400" y="542468"/>
            <a:ext cx="7391400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14350" lvl="1" indent="-228600">
              <a:spcBef>
                <a:spcPts val="1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 indent="-228600">
              <a:spcBef>
                <a:spcPts val="1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Dvě základní poradenská místa pro obce:</a:t>
            </a:r>
          </a:p>
          <a:p>
            <a:pPr marL="285750" lvl="1">
              <a:spcBef>
                <a:spcPts val="1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endParaRPr lang="cs-CZ" sz="2000" b="1" spc="75" dirty="0">
              <a:solidFill>
                <a:srgbClr val="009A92"/>
              </a:solidFill>
              <a:latin typeface="Tahoma"/>
              <a:ea typeface="+mj-ea"/>
              <a:cs typeface="Tahoma"/>
            </a:endParaRPr>
          </a:p>
          <a:p>
            <a:pPr marL="491400" lvl="2">
              <a:spcBef>
                <a:spcPts val="1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1) Koordinační a kompetenční centrum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     + „Pool expertů“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     (Praha)</a:t>
            </a:r>
          </a:p>
          <a:p>
            <a:pPr marL="491400" lvl="2">
              <a:spcBef>
                <a:spcPts val="1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endParaRPr lang="cs-CZ" sz="2000" b="1" spc="75" dirty="0">
              <a:solidFill>
                <a:srgbClr val="009A92"/>
              </a:solidFill>
              <a:latin typeface="Tahoma"/>
              <a:ea typeface="+mj-ea"/>
              <a:cs typeface="Tahoma"/>
            </a:endParaRPr>
          </a:p>
          <a:p>
            <a:pPr marL="491400" lvl="2">
              <a:spcBef>
                <a:spcPts val="100"/>
              </a:spcBef>
              <a:spcAft>
                <a:spcPts val="200"/>
              </a:spcAft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2) Regionální centra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     (8 v rámci ČR, vč. Zlína)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45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KOORDINAČNÍ A KOMPETENČNÍ CENTRUM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294068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Expertní podpora pro kvalitní zadání veřejné zakázky </a:t>
            </a:r>
          </a:p>
          <a:p>
            <a:pPr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CÍL: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endParaRPr lang="cs-CZ" sz="2000" b="1" spc="75" dirty="0">
              <a:solidFill>
                <a:srgbClr val="009A92"/>
              </a:solidFill>
              <a:latin typeface="Tahoma"/>
              <a:ea typeface="+mj-ea"/>
              <a:cs typeface="Tahoma"/>
            </a:endParaRPr>
          </a:p>
          <a:p>
            <a:pPr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VÍM, CO CHCI – rozumím účelu a obsahu.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VÍM, ŽE JE TO DOBRÉ – poznám kvalitu.  </a:t>
            </a:r>
            <a:b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</a:br>
            <a:r>
              <a:rPr lang="cs-CZ" sz="2000" b="1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VÍM, JAK SI O TO ŘÍCI – umím dobře zadat. </a:t>
            </a:r>
          </a:p>
          <a:p>
            <a:pPr>
              <a:tabLst>
                <a:tab pos="240665" algn="l"/>
                <a:tab pos="241300" algn="l"/>
              </a:tabLst>
            </a:pPr>
            <a:endParaRPr lang="cs-CZ" sz="2000" b="1" spc="75" dirty="0">
              <a:solidFill>
                <a:srgbClr val="00B0F0"/>
              </a:solidFill>
              <a:latin typeface="Tahoma"/>
              <a:ea typeface="+mj-ea"/>
              <a:cs typeface="Tahoma"/>
            </a:endParaRPr>
          </a:p>
          <a:p>
            <a:pPr>
              <a:tabLst>
                <a:tab pos="240665" algn="l"/>
                <a:tab pos="241300" algn="l"/>
              </a:tabLst>
            </a:pPr>
            <a:r>
              <a:rPr lang="cs-CZ" sz="2000" b="1" spc="75" dirty="0">
                <a:solidFill>
                  <a:srgbClr val="00B0F0"/>
                </a:solidFill>
                <a:latin typeface="Tahoma"/>
                <a:ea typeface="+mj-e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FORMULÁŘ</a:t>
            </a:r>
            <a:r>
              <a:rPr lang="cs-CZ" sz="2000" b="1" spc="75" dirty="0">
                <a:solidFill>
                  <a:srgbClr val="00B0F0"/>
                </a:solidFill>
                <a:latin typeface="Tahoma"/>
                <a:ea typeface="+mj-ea"/>
                <a:cs typeface="Tahoma"/>
              </a:rPr>
              <a:t> ŽÁDOSTI O PORADENSTVÍ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0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KOORDINAČNÍ A KOMPETENČNÍ CENTRUM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294068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5816DFEB-157C-E6FE-6F7E-A99D896EB8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4" t="15926" r="13086" b="36667"/>
          <a:stretch/>
        </p:blipFill>
        <p:spPr>
          <a:xfrm>
            <a:off x="762000" y="819150"/>
            <a:ext cx="5867400" cy="2286000"/>
          </a:xfrm>
          <a:prstGeom prst="rect">
            <a:avLst/>
          </a:prstGeom>
        </p:spPr>
      </p:pic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D13535A0-72BA-1027-9A15-A023736B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68" t="41111" r="11239" b="20370"/>
          <a:stretch/>
        </p:blipFill>
        <p:spPr>
          <a:xfrm>
            <a:off x="609600" y="3105150"/>
            <a:ext cx="636910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REGIONÁLNÍ CENTRA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7150" indent="-2286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Cílová skupina: 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obce a města, státní správa a neziskový sektor 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(včetně např. církví a jimi zřízených organizací).</a:t>
            </a:r>
          </a:p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04/2024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– zahájení činnosti Regionálních center (8)</a:t>
            </a:r>
          </a:p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-228600">
              <a:spcAft>
                <a:spcPts val="12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Ve spolupráci s RRA - </a:t>
            </a:r>
            <a:r>
              <a:rPr lang="cs-CZ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odborníci v regionu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" indent="-228600"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240665" algn="l"/>
                <a:tab pos="241300" algn="l"/>
              </a:tabLst>
            </a:pP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1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REGIONÁLNÍ CENTRA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1. KVALITNÍ EXPERTNÍ PODPORA V SEKTORU BYDLENÍ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Máme problém v oblasti bydlení. V čem ale vězí? 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Kdo je naše cílová skupina? Kde je největší přidaná hodnota investice?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Pokud se podíváme na území obce, kde začít? Jak? Proč?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Brzdí nás špatná komunikace s investory – může nám někdo pomoci?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Je náš zamýšlený projekt návratný, efektivní, potřebný, výhodný?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Jaké jsou možnosti PPP a jak se u realizace nespálit?</a:t>
            </a:r>
            <a:b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spcAft>
                <a:spcPts val="1200"/>
              </a:spcAft>
              <a:buAutoNum type="arabicPeriod" startAt="2"/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NABÍDKA FINANČNÍCH NÁSTROJŮ</a:t>
            </a:r>
          </a:p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    Jak má vypadat projekt, který podporuje některý </a:t>
            </a:r>
            <a:r>
              <a:rPr lang="cs-CZ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</a:t>
            </a: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nástroj MMR?</a:t>
            </a:r>
            <a:endParaRPr lang="cs-CZ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95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32" y="209550"/>
            <a:ext cx="729406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b="1" kern="1200" spc="75" dirty="0"/>
              <a:t>SFPI: REGIONÁLNÍ CENTRA</a:t>
            </a:r>
            <a:endParaRPr b="1" kern="1200" spc="75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B35BA7-D214-87E4-5624-6758B1852FA3}"/>
              </a:ext>
            </a:extLst>
          </p:cNvPr>
          <p:cNvSpPr txBox="1"/>
          <p:nvPr/>
        </p:nvSpPr>
        <p:spPr>
          <a:xfrm>
            <a:off x="433508" y="618668"/>
            <a:ext cx="7110292" cy="39624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2000" spc="75" dirty="0">
                <a:solidFill>
                  <a:srgbClr val="009A92"/>
                </a:solidFill>
                <a:latin typeface="Tahoma"/>
                <a:ea typeface="+mj-ea"/>
                <a:cs typeface="Tahoma"/>
              </a:rPr>
              <a:t>3. REGIONÁLNÍ PARTNER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Jak řešit problematiku bydlení?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Pomůžete nám vybudovat kompetentní tým, který vydrží po 2026?</a:t>
            </a:r>
          </a:p>
          <a:p>
            <a:pPr marL="285750" indent="-285750">
              <a:spcAft>
                <a:spcPts val="1200"/>
              </a:spcAft>
              <a:buFontTx/>
              <a:buChar char="-"/>
              <a:tabLst>
                <a:tab pos="240665" algn="l"/>
                <a:tab pos="241300" algn="l"/>
              </a:tabLst>
            </a:pPr>
            <a:r>
              <a:rPr lang="cs-CZ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Jakou roli si pro obce v oblasti bydlení představují stát a kraj?</a:t>
            </a:r>
          </a:p>
        </p:txBody>
      </p:sp>
    </p:spTree>
    <p:extLst>
      <p:ext uri="{BB962C8B-B14F-4D97-AF65-F5344CB8AC3E}">
        <p14:creationId xmlns:p14="http://schemas.microsoft.com/office/powerpoint/2010/main" val="146020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965</Words>
  <Application>Microsoft Office PowerPoint</Application>
  <PresentationFormat>Předvádění na obrazovce (16:9)</PresentationFormat>
  <Paragraphs>116</Paragraphs>
  <Slides>16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Prezentace aplikace PowerPoint</vt:lpstr>
      <vt:lpstr>SFPI: DOSTUPNÉ BYDLENÍ</vt:lpstr>
      <vt:lpstr>SFPI: CÍLE V RÁMCI DOSTUPNÉHO BYDLENÍ</vt:lpstr>
      <vt:lpstr>SFPI: SEKCE PORADENSTVÍ</vt:lpstr>
      <vt:lpstr>SFPI: KOORDINAČNÍ A KOMPETENČNÍ CENTRUM</vt:lpstr>
      <vt:lpstr>SFPI: KOORDINAČNÍ A KOMPETENČNÍ CENTRUM</vt:lpstr>
      <vt:lpstr>SFPI: REGIONÁLNÍ CENTRA</vt:lpstr>
      <vt:lpstr>SFPI: REGIONÁLNÍ CENTRA</vt:lpstr>
      <vt:lpstr>SFPI: REGIONÁLNÍ CENTRA</vt:lpstr>
      <vt:lpstr>SFPI: REGIONÁLNÍ CENTRA</vt:lpstr>
      <vt:lpstr>SFPI: REGIONÁLNÍ CENTRA</vt:lpstr>
      <vt:lpstr>SFPI: FINANČNÍ NÁSTROJ - Program Dostupné bydlení </vt:lpstr>
      <vt:lpstr>Program Dostupné bydlení – vznik dostupných bytů</vt:lpstr>
      <vt:lpstr>Program Dostupné bydlení – výše podpory</vt:lpstr>
      <vt:lpstr>DĚKUJEME</vt:lpstr>
      <vt:lpstr>Příloha 1: Dostupné bydlení – předpokládané podmínky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Jitka</dc:creator>
  <cp:lastModifiedBy>Julinová Lucie</cp:lastModifiedBy>
  <cp:revision>69</cp:revision>
  <cp:lastPrinted>2024-01-24T09:38:44Z</cp:lastPrinted>
  <dcterms:created xsi:type="dcterms:W3CDTF">2024-01-09T14:54:58Z</dcterms:created>
  <dcterms:modified xsi:type="dcterms:W3CDTF">2024-04-09T05:28:58Z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2024-01-09T00:00:00Z</vt:filetime>
  </property>
</Properties>
</file>