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5" r:id="rId9"/>
    <p:sldId id="267" r:id="rId10"/>
    <p:sldId id="266" r:id="rId11"/>
    <p:sldId id="268" r:id="rId12"/>
    <p:sldId id="269" r:id="rId13"/>
    <p:sldId id="270" r:id="rId14"/>
    <p:sldId id="271" r:id="rId15"/>
    <p:sldId id="273" r:id="rId16"/>
    <p:sldId id="274"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123" d="100"/>
          <a:sy n="123" d="100"/>
        </p:scale>
        <p:origin x="1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772D4DA5-AACB-4B15-B5A6-E9AF819661D0}" type="datetimeFigureOut">
              <a:rPr lang="cs-CZ" smtClean="0"/>
              <a:t>15.06.2023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428947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72D4DA5-AACB-4B15-B5A6-E9AF819661D0}" type="datetimeFigureOut">
              <a:rPr lang="cs-CZ" smtClean="0"/>
              <a:t>15.06.2023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344421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72D4DA5-AACB-4B15-B5A6-E9AF819661D0}" type="datetimeFigureOut">
              <a:rPr lang="cs-CZ" smtClean="0"/>
              <a:t>15.06.2023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168225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72D4DA5-AACB-4B15-B5A6-E9AF819661D0}" type="datetimeFigureOut">
              <a:rPr lang="cs-CZ" smtClean="0"/>
              <a:t>15.06.2023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143998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772D4DA5-AACB-4B15-B5A6-E9AF819661D0}" type="datetimeFigureOut">
              <a:rPr lang="cs-CZ" smtClean="0"/>
              <a:t>15.06.2023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132341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72D4DA5-AACB-4B15-B5A6-E9AF819661D0}" type="datetimeFigureOut">
              <a:rPr lang="cs-CZ" smtClean="0"/>
              <a:t>15.06.2023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76346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72D4DA5-AACB-4B15-B5A6-E9AF819661D0}" type="datetimeFigureOut">
              <a:rPr lang="cs-CZ" smtClean="0"/>
              <a:t>15.06.2023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363539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72D4DA5-AACB-4B15-B5A6-E9AF819661D0}" type="datetimeFigureOut">
              <a:rPr lang="cs-CZ" smtClean="0"/>
              <a:t>15.06.2023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331181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72D4DA5-AACB-4B15-B5A6-E9AF819661D0}" type="datetimeFigureOut">
              <a:rPr lang="cs-CZ" smtClean="0"/>
              <a:t>15.06.2023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131015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72D4DA5-AACB-4B15-B5A6-E9AF819661D0}" type="datetimeFigureOut">
              <a:rPr lang="cs-CZ" smtClean="0"/>
              <a:t>15.06.2023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134650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72D4DA5-AACB-4B15-B5A6-E9AF819661D0}" type="datetimeFigureOut">
              <a:rPr lang="cs-CZ" smtClean="0"/>
              <a:t>15.06.2023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6DB0A2-7C0D-4986-8503-BE04C9EE4BFB}" type="slidenum">
              <a:rPr lang="cs-CZ" smtClean="0"/>
              <a:t>‹#›</a:t>
            </a:fld>
            <a:endParaRPr lang="cs-CZ"/>
          </a:p>
        </p:txBody>
      </p:sp>
    </p:spTree>
    <p:extLst>
      <p:ext uri="{BB962C8B-B14F-4D97-AF65-F5344CB8AC3E}">
        <p14:creationId xmlns:p14="http://schemas.microsoft.com/office/powerpoint/2010/main" val="376950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D4DA5-AACB-4B15-B5A6-E9AF819661D0}" type="datetimeFigureOut">
              <a:rPr lang="cs-CZ" smtClean="0"/>
              <a:t>15.06.2023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DB0A2-7C0D-4986-8503-BE04C9EE4BFB}" type="slidenum">
              <a:rPr lang="cs-CZ" smtClean="0"/>
              <a:t>‹#›</a:t>
            </a:fld>
            <a:endParaRPr lang="cs-CZ"/>
          </a:p>
        </p:txBody>
      </p:sp>
    </p:spTree>
    <p:extLst>
      <p:ext uri="{BB962C8B-B14F-4D97-AF65-F5344CB8AC3E}">
        <p14:creationId xmlns:p14="http://schemas.microsoft.com/office/powerpoint/2010/main" val="380116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31750" y="1602810"/>
            <a:ext cx="9144000" cy="2387600"/>
          </a:xfrm>
        </p:spPr>
        <p:txBody>
          <a:bodyPr/>
          <a:lstStyle/>
          <a:p>
            <a:r>
              <a:rPr lang="cs-CZ" dirty="0" smtClean="0"/>
              <a:t/>
            </a:r>
            <a:br>
              <a:rPr lang="cs-CZ" dirty="0" smtClean="0"/>
            </a:br>
            <a:r>
              <a:rPr lang="cs-CZ" b="1" dirty="0" smtClean="0"/>
              <a:t>Změny v ZOS od 6. 1. 2023</a:t>
            </a:r>
            <a:endParaRPr lang="cs-CZ" b="1" dirty="0"/>
          </a:p>
        </p:txBody>
      </p:sp>
    </p:spTree>
    <p:extLst>
      <p:ext uri="{BB962C8B-B14F-4D97-AF65-F5344CB8AC3E}">
        <p14:creationId xmlns:p14="http://schemas.microsoft.com/office/powerpoint/2010/main" val="385182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2702" y="984142"/>
            <a:ext cx="10515600" cy="5323668"/>
          </a:xfrm>
        </p:spPr>
        <p:txBody>
          <a:bodyPr>
            <a:normAutofit fontScale="92500"/>
          </a:bodyPr>
          <a:lstStyle/>
          <a:p>
            <a:pPr marL="0" indent="0">
              <a:lnSpc>
                <a:spcPct val="114000"/>
              </a:lnSpc>
              <a:buNone/>
            </a:pPr>
            <a:r>
              <a:rPr lang="cs-CZ" dirty="0" smtClean="0"/>
              <a:t>- § 1825 odst. 1 – povinnost sdělit na začátku telefonického hovoru svoji totožnost a obchodní účel hovoru, odst. 2 pod dozorem není (povinnost potvrdit v textové podobě)</a:t>
            </a:r>
            <a:endParaRPr lang="cs-CZ" dirty="0"/>
          </a:p>
          <a:p>
            <a:pPr marL="0" indent="0">
              <a:lnSpc>
                <a:spcPct val="114000"/>
              </a:lnSpc>
              <a:buNone/>
            </a:pPr>
            <a:r>
              <a:rPr lang="cs-CZ" dirty="0" smtClean="0"/>
              <a:t>- Reklamace (§ 19) – v potvrzení o přijetí reklamace nově povinnost uvést kontaktní údaje spotřebitele (odst. 2) a povinnost informovat o vyřízení reklamace (odst. 3) – reakce na judikaturu </a:t>
            </a:r>
          </a:p>
          <a:p>
            <a:pPr>
              <a:lnSpc>
                <a:spcPct val="114000"/>
              </a:lnSpc>
              <a:buFontTx/>
              <a:buChar char="-"/>
            </a:pPr>
            <a:r>
              <a:rPr lang="cs-CZ" dirty="0" smtClean="0"/>
              <a:t>Lhůta pro vyřízení reklamace je 30 dní, u digitálního obsahu a služeb digitálního obsahu lhůta „přiměřená“ – porušení (nově) není přestupkem!</a:t>
            </a:r>
          </a:p>
          <a:p>
            <a:pPr>
              <a:lnSpc>
                <a:spcPct val="114000"/>
              </a:lnSpc>
              <a:buFontTx/>
              <a:buChar char="-"/>
            </a:pPr>
            <a:r>
              <a:rPr lang="cs-CZ" dirty="0" smtClean="0"/>
              <a:t>Naproti tomu nově je přestupkem povinnost dodat zboží do 30 dní nebo v jiné sjednané době</a:t>
            </a:r>
            <a:endParaRPr lang="cs-CZ" dirty="0"/>
          </a:p>
        </p:txBody>
      </p:sp>
    </p:spTree>
    <p:extLst>
      <p:ext uri="{BB962C8B-B14F-4D97-AF65-F5344CB8AC3E}">
        <p14:creationId xmlns:p14="http://schemas.microsoft.com/office/powerpoint/2010/main" val="11564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E-</a:t>
            </a:r>
            <a:r>
              <a:rPr lang="cs-CZ" b="1" dirty="0" err="1" smtClean="0"/>
              <a:t>shopy</a:t>
            </a:r>
            <a:endParaRPr lang="cs-CZ" b="1" dirty="0"/>
          </a:p>
        </p:txBody>
      </p:sp>
      <p:sp>
        <p:nvSpPr>
          <p:cNvPr id="3" name="Zástupný symbol pro obsah 2"/>
          <p:cNvSpPr>
            <a:spLocks noGrp="1"/>
          </p:cNvSpPr>
          <p:nvPr>
            <p:ph idx="1"/>
          </p:nvPr>
        </p:nvSpPr>
        <p:spPr/>
        <p:txBody>
          <a:bodyPr>
            <a:normAutofit fontScale="77500" lnSpcReduction="20000"/>
          </a:bodyPr>
          <a:lstStyle/>
          <a:p>
            <a:pPr>
              <a:lnSpc>
                <a:spcPct val="124000"/>
              </a:lnSpc>
            </a:pPr>
            <a:r>
              <a:rPr lang="cs-CZ" dirty="0"/>
              <a:t>Neplnění některých povinnosti, které má podnikatel vůči spotřebiteli dle občanského zákoníku, je </a:t>
            </a:r>
            <a:r>
              <a:rPr lang="cs-CZ" dirty="0" smtClean="0"/>
              <a:t>kvalifikováno </a:t>
            </a:r>
            <a:r>
              <a:rPr lang="cs-CZ" dirty="0"/>
              <a:t>podle nového znění zákona o ochraně spotřebitele. </a:t>
            </a:r>
            <a:endParaRPr lang="cs-CZ" dirty="0" smtClean="0"/>
          </a:p>
          <a:p>
            <a:pPr>
              <a:lnSpc>
                <a:spcPct val="124000"/>
              </a:lnSpc>
            </a:pPr>
            <a:r>
              <a:rPr lang="cs-CZ" dirty="0" smtClean="0"/>
              <a:t>Pokud </a:t>
            </a:r>
            <a:r>
              <a:rPr lang="cs-CZ" dirty="0"/>
              <a:t>je absence údajů dle OZ přestupkem podle § 24 odst. 17 ZOS, kvalifikujeme jej podle tohoto ustanovení ZOS, nikoliv jako nekalou obchodní praktiku ve smyslu § 5a ZOS. </a:t>
            </a:r>
          </a:p>
          <a:p>
            <a:pPr>
              <a:lnSpc>
                <a:spcPct val="124000"/>
              </a:lnSpc>
            </a:pPr>
            <a:r>
              <a:rPr lang="cs-CZ" dirty="0"/>
              <a:t>Pokud je ovšem informace poskytnuta nejednoznačným nebo nejasným způsobem, kvalifikujeme jako nekalou obchodní praktiku ve smyslu § 5a ZOS</a:t>
            </a:r>
            <a:r>
              <a:rPr lang="cs-CZ" dirty="0" smtClean="0"/>
              <a:t>.</a:t>
            </a:r>
            <a:endParaRPr lang="cs-CZ" dirty="0"/>
          </a:p>
          <a:p>
            <a:pPr>
              <a:lnSpc>
                <a:spcPct val="124000"/>
              </a:lnSpc>
            </a:pPr>
            <a:r>
              <a:rPr lang="cs-CZ" dirty="0"/>
              <a:t>Tak například, pokud prodávající uvede nejasným způsobem čas dodání výrobku – u výrobku uvede 3 dny, v obchodních podmínkách 2 týdny – řešíme nekalou obchodní praktiku dle ZOS. </a:t>
            </a:r>
          </a:p>
        </p:txBody>
      </p:sp>
    </p:spTree>
    <p:extLst>
      <p:ext uri="{BB962C8B-B14F-4D97-AF65-F5344CB8AC3E}">
        <p14:creationId xmlns:p14="http://schemas.microsoft.com/office/powerpoint/2010/main" val="190749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09966"/>
            <a:ext cx="10515600" cy="1723115"/>
          </a:xfrm>
        </p:spPr>
        <p:txBody>
          <a:bodyPr>
            <a:normAutofit/>
          </a:bodyPr>
          <a:lstStyle/>
          <a:p>
            <a:pPr algn="ctr"/>
            <a:r>
              <a:rPr lang="cs-CZ" sz="3600" b="1" dirty="0" smtClean="0"/>
              <a:t>§ 1817 OZ</a:t>
            </a:r>
            <a:r>
              <a:rPr lang="cs-CZ" sz="3600" dirty="0" smtClean="0"/>
              <a:t/>
            </a:r>
            <a:br>
              <a:rPr lang="cs-CZ" sz="3600" dirty="0" smtClean="0"/>
            </a:br>
            <a:endParaRPr lang="cs-CZ" sz="3600" dirty="0"/>
          </a:p>
        </p:txBody>
      </p:sp>
      <p:sp>
        <p:nvSpPr>
          <p:cNvPr id="3" name="Zástupný symbol pro obsah 2"/>
          <p:cNvSpPr>
            <a:spLocks noGrp="1"/>
          </p:cNvSpPr>
          <p:nvPr>
            <p:ph idx="1"/>
          </p:nvPr>
        </p:nvSpPr>
        <p:spPr>
          <a:xfrm>
            <a:off x="838200" y="1464589"/>
            <a:ext cx="10515600" cy="4351338"/>
          </a:xfrm>
        </p:spPr>
        <p:txBody>
          <a:bodyPr>
            <a:normAutofit fontScale="92500" lnSpcReduction="20000"/>
          </a:bodyPr>
          <a:lstStyle/>
          <a:p>
            <a:pPr algn="just">
              <a:lnSpc>
                <a:spcPct val="124000"/>
              </a:lnSpc>
            </a:pPr>
            <a:r>
              <a:rPr lang="cs-CZ" dirty="0" smtClean="0"/>
              <a:t>Podnikatel </a:t>
            </a:r>
            <a:r>
              <a:rPr lang="cs-CZ" dirty="0"/>
              <a:t>nesmí po spotřebiteli požadovat další platbu, než kterou je spotřebitel povinen uhradit na základě hlavního smluvního závazku, pokud spotřebitel nedal k této další platbě před uzavřením smlouvy výslovný souhlas. Z předem připraveného nastavení, které by spotřebitel musel odmítnout, nelze výslovný souhlas dovodit. </a:t>
            </a:r>
          </a:p>
          <a:p>
            <a:pPr algn="just">
              <a:lnSpc>
                <a:spcPct val="124000"/>
              </a:lnSpc>
            </a:pPr>
            <a:r>
              <a:rPr lang="cs-CZ" b="1" dirty="0"/>
              <a:t>Na e-</a:t>
            </a:r>
            <a:r>
              <a:rPr lang="cs-CZ" b="1" dirty="0" err="1"/>
              <a:t>shopech</a:t>
            </a:r>
            <a:r>
              <a:rPr lang="cs-CZ" b="1" dirty="0"/>
              <a:t> se týká případů, kdy prodávající spotřebiteli v košíku k výrobkům zaškrtnutím políčka přidá např. pojištění zásilky. Donedávna jsme to kvalifikovali jako nekalou obchodní praktiku, nyní budeme kvalifikovat jako porušení § 1817 OZ a přestupek dle § 24 odst. 17 písm. </a:t>
            </a:r>
            <a:r>
              <a:rPr lang="cs-CZ" b="1" dirty="0" smtClean="0"/>
              <a:t>b) (např. dodatečné poplatky u cestovní smlouvy) nebo c) ZOS</a:t>
            </a:r>
            <a:endParaRPr lang="cs-CZ" dirty="0"/>
          </a:p>
        </p:txBody>
      </p:sp>
    </p:spTree>
    <p:extLst>
      <p:ext uri="{BB962C8B-B14F-4D97-AF65-F5344CB8AC3E}">
        <p14:creationId xmlns:p14="http://schemas.microsoft.com/office/powerpoint/2010/main" val="31050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 1820 odst. 1 OZ – přestupek dle § 24 odst. 17 písm. d) ZOS</a:t>
            </a:r>
            <a:endParaRPr lang="cs-CZ" sz="2800" b="1" dirty="0"/>
          </a:p>
        </p:txBody>
      </p:sp>
      <p:sp>
        <p:nvSpPr>
          <p:cNvPr id="3" name="Zástupný symbol pro obsah 2"/>
          <p:cNvSpPr>
            <a:spLocks noGrp="1"/>
          </p:cNvSpPr>
          <p:nvPr>
            <p:ph idx="1"/>
          </p:nvPr>
        </p:nvSpPr>
        <p:spPr/>
        <p:txBody>
          <a:bodyPr>
            <a:normAutofit fontScale="55000" lnSpcReduction="20000"/>
          </a:bodyPr>
          <a:lstStyle/>
          <a:p>
            <a:pPr>
              <a:lnSpc>
                <a:spcPct val="134000"/>
              </a:lnSpc>
            </a:pPr>
            <a:r>
              <a:rPr lang="cs-CZ" sz="3100" dirty="0">
                <a:solidFill>
                  <a:schemeClr val="tx1">
                    <a:lumMod val="95000"/>
                    <a:lumOff val="5000"/>
                  </a:schemeClr>
                </a:solidFill>
              </a:rPr>
              <a:t>Toto ustanovení občanského zákoníku se týká pouze distančních smluv (e-</a:t>
            </a:r>
            <a:r>
              <a:rPr lang="cs-CZ" sz="3100" dirty="0" err="1">
                <a:solidFill>
                  <a:schemeClr val="tx1">
                    <a:lumMod val="95000"/>
                    <a:lumOff val="5000"/>
                  </a:schemeClr>
                </a:solidFill>
              </a:rPr>
              <a:t>shopy</a:t>
            </a:r>
            <a:r>
              <a:rPr lang="cs-CZ" sz="3100" dirty="0">
                <a:solidFill>
                  <a:schemeClr val="tx1">
                    <a:lumMod val="95000"/>
                    <a:lumOff val="5000"/>
                  </a:schemeClr>
                </a:solidFill>
              </a:rPr>
              <a:t>) a smluv uzavřených mimo prostory obvyklé k podnikání. U těchto typů smluv má aplikační přednost před § 1811 OZ.</a:t>
            </a:r>
          </a:p>
          <a:p>
            <a:pPr lvl="0">
              <a:lnSpc>
                <a:spcPct val="134000"/>
              </a:lnSpc>
            </a:pPr>
            <a:r>
              <a:rPr lang="cs-CZ" sz="3100" dirty="0">
                <a:solidFill>
                  <a:schemeClr val="tx1">
                    <a:lumMod val="95000"/>
                    <a:lumOff val="5000"/>
                  </a:schemeClr>
                </a:solidFill>
              </a:rPr>
              <a:t> Směřuje-li jednání stran k uzavření smlouvy a používá-li při něm podnikatel výhradně alespoň jeden komunikační prostředek, který umožňuje uzavřít smlouvu bez současné fyzické přítomnosti stran (dále jen "prostředek komunikace na dálku"), nebo směřuje-li takové jednání k uzavření smlouvy mimo prostor obvyklý pro podnikatelovo podnikání, sdělí podnikatel spotřebiteli v dostatečném předstihu před uzavřením smlouvy nebo před tím, než spotřebitel učiní závaznou nabídku, </a:t>
            </a:r>
          </a:p>
          <a:p>
            <a:pPr>
              <a:lnSpc>
                <a:spcPct val="134000"/>
              </a:lnSpc>
            </a:pPr>
            <a:r>
              <a:rPr lang="cs-CZ" sz="3100" dirty="0">
                <a:solidFill>
                  <a:schemeClr val="tx1">
                    <a:lumMod val="95000"/>
                    <a:lumOff val="5000"/>
                  </a:schemeClr>
                </a:solidFill>
              </a:rPr>
              <a:t>a) údaje o hlavních vlastnostech zboží nebo služby v rozsahu odpovídajícím použitému prostředku komunikace na dálku a povaze zboží nebo služby – Pozor! Z § 9 ZOS vypadla povinnost informovat o vlastnostech výrobků – platí u všech metod prodeje nejen na e-</a:t>
            </a:r>
            <a:r>
              <a:rPr lang="cs-CZ" sz="3100" dirty="0" err="1">
                <a:solidFill>
                  <a:schemeClr val="tx1">
                    <a:lumMod val="95000"/>
                    <a:lumOff val="5000"/>
                  </a:schemeClr>
                </a:solidFill>
              </a:rPr>
              <a:t>shopech</a:t>
            </a:r>
            <a:r>
              <a:rPr lang="cs-CZ" sz="3100" dirty="0">
                <a:solidFill>
                  <a:schemeClr val="tx1">
                    <a:lumMod val="95000"/>
                    <a:lumOff val="5000"/>
                  </a:schemeClr>
                </a:solidFill>
              </a:rPr>
              <a:t>. Absence údajů bude kvalifikována jako přestupek dle § 24 odst. 17 písm. d) ZOS. Pokud budou informace o hlavních vlastnostech uvedeny nejasným způsobem, kvalifikujeme jako nekalou obchodní praktiku ve smyslu § 5a odst. 2 a 3 písm. a) ZOS.</a:t>
            </a:r>
          </a:p>
          <a:p>
            <a:endParaRPr lang="cs-CZ" dirty="0"/>
          </a:p>
        </p:txBody>
      </p:sp>
    </p:spTree>
    <p:extLst>
      <p:ext uri="{BB962C8B-B14F-4D97-AF65-F5344CB8AC3E}">
        <p14:creationId xmlns:p14="http://schemas.microsoft.com/office/powerpoint/2010/main" val="79589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9711" y="968644"/>
            <a:ext cx="10515600" cy="5603526"/>
          </a:xfrm>
        </p:spPr>
        <p:txBody>
          <a:bodyPr>
            <a:normAutofit/>
          </a:bodyPr>
          <a:lstStyle/>
          <a:p>
            <a:pPr marL="0" indent="0" algn="just">
              <a:buNone/>
            </a:pPr>
            <a:r>
              <a:rPr lang="cs-CZ" sz="2400" dirty="0">
                <a:solidFill>
                  <a:schemeClr val="tx1">
                    <a:lumMod val="95000"/>
                    <a:lumOff val="5000"/>
                  </a:schemeClr>
                </a:solidFill>
              </a:rPr>
              <a:t>i) podmínky, lhůtu a postup pro uplatnění práva na odstoupení od smlouvy, jakož i vzorový formulář pro odstoupení od smlouvy, pokud lze tohoto práva využít; náležitosti vzorového formuláře stanoví prováděcí právní předpis, - Absence údajů bude kvalifikována jako přestupek dle § 24 odst. 17 písm. d) ZOS. Pokud budou informace o právu na odstoupení od smlouvy uvedeny nejednoznačně, kvalifikujeme jako nekalou obchodní praktiku ve smyslu § 5a odst. 2 a 3 písm. e) ZOS. Náležitosti vzorového formuláře stanoví NV č. 29/2023 Sb.</a:t>
            </a:r>
          </a:p>
          <a:p>
            <a:pPr marL="0" indent="0" algn="just">
              <a:buNone/>
            </a:pPr>
            <a:r>
              <a:rPr lang="cs-CZ" sz="2400" dirty="0">
                <a:solidFill>
                  <a:schemeClr val="tx1">
                    <a:lumMod val="95000"/>
                    <a:lumOff val="5000"/>
                  </a:schemeClr>
                </a:solidFill>
              </a:rPr>
              <a:t>m) údaj o existenci práv z vadného plnění, případně také o záruce za jakost, poprodejním servisu a jejich podmínkách, - informace o právech z vadného plnění kontrolujeme podle § 13 ZOS. Případné nedostatky ohledně informací o záruce za jakost, poprodejním servisu a jejich podmínkách řešíme přednostně dle § 1820 odst. 1 písm. m) OZ jako přestupek dle § 24 odst. 17 ZOS, příp. jako nekalou obchodní praktiku ve smyslu § 5a odst. 6 ZOS (vazba na čl. 6 odst. 1 písm. l) směrnice EP a Rady 2011/83/EU). </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41851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smtClean="0">
                <a:solidFill>
                  <a:schemeClr val="tx1">
                    <a:lumMod val="95000"/>
                    <a:lumOff val="5000"/>
                  </a:schemeClr>
                </a:solidFill>
                <a:latin typeface="+mn-lt"/>
              </a:rPr>
              <a:t>Kontrola internetových obchodů</a:t>
            </a:r>
            <a:endParaRPr lang="cs-CZ" sz="3600" b="1" dirty="0">
              <a:solidFill>
                <a:schemeClr val="tx1">
                  <a:lumMod val="95000"/>
                  <a:lumOff val="5000"/>
                </a:schemeClr>
              </a:solidFill>
              <a:latin typeface="+mn-lt"/>
            </a:endParaRPr>
          </a:p>
        </p:txBody>
      </p:sp>
      <p:sp>
        <p:nvSpPr>
          <p:cNvPr id="3" name="Zástupný symbol pro obsah 2"/>
          <p:cNvSpPr>
            <a:spLocks noGrp="1"/>
          </p:cNvSpPr>
          <p:nvPr>
            <p:ph idx="1"/>
          </p:nvPr>
        </p:nvSpPr>
        <p:spPr>
          <a:xfrm>
            <a:off x="968210" y="1621413"/>
            <a:ext cx="10255579" cy="4555553"/>
          </a:xfrm>
        </p:spPr>
        <p:txBody>
          <a:bodyPr/>
          <a:lstStyle/>
          <a:p>
            <a:pPr marL="0" indent="0" algn="just">
              <a:buNone/>
            </a:pPr>
            <a:r>
              <a:rPr lang="cs-CZ" sz="2400" dirty="0" smtClean="0">
                <a:solidFill>
                  <a:schemeClr val="tx1">
                    <a:lumMod val="95000"/>
                    <a:lumOff val="5000"/>
                  </a:schemeClr>
                </a:solidFill>
              </a:rPr>
              <a:t>Uzavírání smluv prostřednictvím prostředků komunikace </a:t>
            </a:r>
            <a:r>
              <a:rPr lang="pl-PL" sz="2400" dirty="0" smtClean="0">
                <a:solidFill>
                  <a:schemeClr val="tx1">
                    <a:lumMod val="95000"/>
                    <a:lumOff val="5000"/>
                  </a:schemeClr>
                </a:solidFill>
              </a:rPr>
              <a:t>na dálku je </a:t>
            </a:r>
            <a:r>
              <a:rPr lang="pl-PL" sz="2400" dirty="0">
                <a:solidFill>
                  <a:schemeClr val="tx1">
                    <a:lumMod val="95000"/>
                    <a:lumOff val="5000"/>
                  </a:schemeClr>
                </a:solidFill>
              </a:rPr>
              <a:t>jednou z </a:t>
            </a:r>
            <a:r>
              <a:rPr lang="pl-PL" sz="2400" dirty="0" smtClean="0">
                <a:solidFill>
                  <a:schemeClr val="tx1">
                    <a:lumMod val="95000"/>
                    <a:lumOff val="5000"/>
                  </a:schemeClr>
                </a:solidFill>
              </a:rPr>
              <a:t>forem obchodování, která </a:t>
            </a:r>
            <a:r>
              <a:rPr lang="cs-CZ" sz="2400" dirty="0" smtClean="0">
                <a:solidFill>
                  <a:schemeClr val="tx1">
                    <a:lumMod val="95000"/>
                    <a:lumOff val="5000"/>
                  </a:schemeClr>
                </a:solidFill>
              </a:rPr>
              <a:t>neustále </a:t>
            </a:r>
            <a:r>
              <a:rPr lang="cs-CZ" sz="2400" dirty="0">
                <a:solidFill>
                  <a:schemeClr val="tx1">
                    <a:lumMod val="95000"/>
                    <a:lumOff val="5000"/>
                  </a:schemeClr>
                </a:solidFill>
              </a:rPr>
              <a:t>zvyšuje </a:t>
            </a:r>
            <a:r>
              <a:rPr lang="cs-CZ" sz="2400" dirty="0" smtClean="0">
                <a:solidFill>
                  <a:schemeClr val="tx1">
                    <a:lumMod val="95000"/>
                    <a:lumOff val="5000"/>
                  </a:schemeClr>
                </a:solidFill>
              </a:rPr>
              <a:t>svůj podíl </a:t>
            </a:r>
            <a:r>
              <a:rPr lang="cs-CZ" sz="2400" dirty="0">
                <a:solidFill>
                  <a:schemeClr val="tx1">
                    <a:lumMod val="95000"/>
                    <a:lumOff val="5000"/>
                  </a:schemeClr>
                </a:solidFill>
              </a:rPr>
              <a:t>na </a:t>
            </a:r>
            <a:r>
              <a:rPr lang="cs-CZ" sz="2400" dirty="0" smtClean="0">
                <a:solidFill>
                  <a:schemeClr val="tx1">
                    <a:lumMod val="95000"/>
                    <a:lumOff val="5000"/>
                  </a:schemeClr>
                </a:solidFill>
              </a:rPr>
              <a:t>trhu.</a:t>
            </a:r>
          </a:p>
          <a:p>
            <a:pPr marL="0" indent="0" algn="just">
              <a:buNone/>
            </a:pPr>
            <a:r>
              <a:rPr lang="cs-CZ" sz="2400" dirty="0" smtClean="0">
                <a:solidFill>
                  <a:schemeClr val="tx1">
                    <a:lumMod val="95000"/>
                    <a:lumOff val="5000"/>
                  </a:schemeClr>
                </a:solidFill>
              </a:rPr>
              <a:t>Forma elektronického obchodování však nepřináší jen </a:t>
            </a:r>
            <a:r>
              <a:rPr lang="cs-CZ" sz="2400" dirty="0">
                <a:solidFill>
                  <a:schemeClr val="tx1">
                    <a:lumMod val="95000"/>
                    <a:lumOff val="5000"/>
                  </a:schemeClr>
                </a:solidFill>
              </a:rPr>
              <a:t>výhody, ale i </a:t>
            </a:r>
            <a:r>
              <a:rPr lang="cs-CZ" sz="2400" dirty="0" smtClean="0">
                <a:solidFill>
                  <a:schemeClr val="tx1">
                    <a:lumMod val="95000"/>
                    <a:lumOff val="5000"/>
                  </a:schemeClr>
                </a:solidFill>
              </a:rPr>
              <a:t>rizika, která nemusí být ve fáze uzavírání smluv pro spotřebitele identifikovatelná.</a:t>
            </a:r>
          </a:p>
          <a:p>
            <a:pPr lvl="1" algn="just"/>
            <a:r>
              <a:rPr lang="cs-CZ" sz="2000" dirty="0" smtClean="0">
                <a:solidFill>
                  <a:schemeClr val="tx1">
                    <a:lumMod val="95000"/>
                    <a:lumOff val="5000"/>
                  </a:schemeClr>
                </a:solidFill>
              </a:rPr>
              <a:t>např. nemožnost prohlédnout si výrobek, riziko nákupu padělků, poškození výrobků během přepravy</a:t>
            </a:r>
          </a:p>
          <a:p>
            <a:pPr marL="0" indent="0" algn="just">
              <a:buNone/>
            </a:pPr>
            <a:r>
              <a:rPr lang="cs-CZ" sz="2400" dirty="0" smtClean="0">
                <a:solidFill>
                  <a:schemeClr val="tx1">
                    <a:lumMod val="95000"/>
                    <a:lumOff val="5000"/>
                  </a:schemeClr>
                </a:solidFill>
              </a:rPr>
              <a:t>Seznam rizikových e-</a:t>
            </a:r>
            <a:r>
              <a:rPr lang="cs-CZ" sz="2400" dirty="0" err="1" smtClean="0">
                <a:solidFill>
                  <a:schemeClr val="tx1">
                    <a:lumMod val="95000"/>
                    <a:lumOff val="5000"/>
                  </a:schemeClr>
                </a:solidFill>
              </a:rPr>
              <a:t>shopů</a:t>
            </a:r>
            <a:r>
              <a:rPr lang="cs-CZ" sz="2400" dirty="0" smtClean="0">
                <a:solidFill>
                  <a:schemeClr val="tx1">
                    <a:lumMod val="95000"/>
                    <a:lumOff val="5000"/>
                  </a:schemeClr>
                </a:solidFill>
              </a:rPr>
              <a:t> je uvedený na webových stránkách ČOI.</a:t>
            </a:r>
          </a:p>
          <a:p>
            <a:pPr marL="0" indent="0" algn="just">
              <a:buNone/>
            </a:pPr>
            <a:endParaRPr lang="cs-CZ" dirty="0">
              <a:solidFill>
                <a:schemeClr val="tx1">
                  <a:lumMod val="95000"/>
                  <a:lumOff val="5000"/>
                </a:schemeClr>
              </a:solidFill>
            </a:endParaRPr>
          </a:p>
        </p:txBody>
      </p:sp>
      <p:sp>
        <p:nvSpPr>
          <p:cNvPr id="9" name="TextovéPole 8"/>
          <p:cNvSpPr txBox="1"/>
          <p:nvPr/>
        </p:nvSpPr>
        <p:spPr>
          <a:xfrm>
            <a:off x="7375690" y="4299218"/>
            <a:ext cx="3718090" cy="1169551"/>
          </a:xfrm>
          <a:prstGeom prst="rect">
            <a:avLst/>
          </a:prstGeom>
          <a:noFill/>
        </p:spPr>
        <p:txBody>
          <a:bodyPr wrap="square" rtlCol="0">
            <a:spAutoFit/>
          </a:bodyPr>
          <a:lstStyle/>
          <a:p>
            <a:pPr marL="285750" indent="-285750" algn="just">
              <a:buFont typeface="Arial" panose="020B0604020202020204" pitchFamily="34" charset="0"/>
              <a:buChar char="•"/>
            </a:pPr>
            <a:r>
              <a:rPr lang="cs-CZ" sz="1400" dirty="0" smtClean="0">
                <a:solidFill>
                  <a:schemeClr val="tx1">
                    <a:lumMod val="95000"/>
                    <a:lumOff val="5000"/>
                  </a:schemeClr>
                </a:solidFill>
              </a:rPr>
              <a:t>nejčastěji porušovaným právním předpisem v roku 2022 byl zákon o ochraně spotřebitele.</a:t>
            </a:r>
          </a:p>
          <a:p>
            <a:pPr marL="285750" indent="-285750" algn="just">
              <a:buFont typeface="Arial" panose="020B0604020202020204" pitchFamily="34" charset="0"/>
              <a:buChar char="•"/>
            </a:pPr>
            <a:r>
              <a:rPr lang="cs-CZ" sz="1400" dirty="0" smtClean="0">
                <a:solidFill>
                  <a:schemeClr val="tx1">
                    <a:lumMod val="95000"/>
                    <a:lumOff val="5000"/>
                  </a:schemeClr>
                </a:solidFill>
              </a:rPr>
              <a:t>Největší podíl </a:t>
            </a:r>
            <a:r>
              <a:rPr lang="cs-CZ" sz="1400" dirty="0">
                <a:solidFill>
                  <a:schemeClr val="tx1">
                    <a:lumMod val="95000"/>
                    <a:lumOff val="5000"/>
                  </a:schemeClr>
                </a:solidFill>
              </a:rPr>
              <a:t>na porušení </a:t>
            </a:r>
            <a:r>
              <a:rPr lang="cs-CZ" sz="1400" dirty="0" smtClean="0">
                <a:solidFill>
                  <a:schemeClr val="tx1">
                    <a:lumMod val="95000"/>
                    <a:lumOff val="5000"/>
                  </a:schemeClr>
                </a:solidFill>
              </a:rPr>
              <a:t>zákona mělo porušení </a:t>
            </a:r>
            <a:r>
              <a:rPr lang="cs-CZ" sz="1400" dirty="0" err="1" smtClean="0">
                <a:solidFill>
                  <a:schemeClr val="tx1">
                    <a:lumMod val="95000"/>
                    <a:lumOff val="5000"/>
                  </a:schemeClr>
                </a:solidFill>
              </a:rPr>
              <a:t>ust</a:t>
            </a:r>
            <a:r>
              <a:rPr lang="cs-CZ" sz="1400" dirty="0" smtClean="0">
                <a:solidFill>
                  <a:schemeClr val="tx1">
                    <a:lumMod val="95000"/>
                    <a:lumOff val="5000"/>
                  </a:schemeClr>
                </a:solidFill>
              </a:rPr>
              <a:t>. § 4, § 13 a § 14 ZOS</a:t>
            </a:r>
            <a:endParaRPr lang="cs-CZ" sz="1400" dirty="0">
              <a:solidFill>
                <a:schemeClr val="tx1">
                  <a:lumMod val="95000"/>
                  <a:lumOff val="5000"/>
                </a:schemeClr>
              </a:solidFill>
            </a:endParaRPr>
          </a:p>
        </p:txBody>
      </p:sp>
      <p:graphicFrame>
        <p:nvGraphicFramePr>
          <p:cNvPr id="10" name="Tabulka 9"/>
          <p:cNvGraphicFramePr>
            <a:graphicFrameLocks noGrp="1"/>
          </p:cNvGraphicFramePr>
          <p:nvPr>
            <p:extLst/>
          </p:nvPr>
        </p:nvGraphicFramePr>
        <p:xfrm>
          <a:off x="1032887" y="4240343"/>
          <a:ext cx="6082781" cy="1936623"/>
        </p:xfrm>
        <a:graphic>
          <a:graphicData uri="http://schemas.openxmlformats.org/drawingml/2006/table">
            <a:tbl>
              <a:tblPr firstRow="1" firstCol="1" bandRow="1">
                <a:tableStyleId>{5C22544A-7EE6-4342-B048-85BDC9FD1C3A}</a:tableStyleId>
              </a:tblPr>
              <a:tblGrid>
                <a:gridCol w="2460451">
                  <a:extLst>
                    <a:ext uri="{9D8B030D-6E8A-4147-A177-3AD203B41FA5}">
                      <a16:colId xmlns:a16="http://schemas.microsoft.com/office/drawing/2014/main" val="1936774364"/>
                    </a:ext>
                  </a:extLst>
                </a:gridCol>
                <a:gridCol w="984180">
                  <a:extLst>
                    <a:ext uri="{9D8B030D-6E8A-4147-A177-3AD203B41FA5}">
                      <a16:colId xmlns:a16="http://schemas.microsoft.com/office/drawing/2014/main" val="749775189"/>
                    </a:ext>
                  </a:extLst>
                </a:gridCol>
                <a:gridCol w="1134541">
                  <a:extLst>
                    <a:ext uri="{9D8B030D-6E8A-4147-A177-3AD203B41FA5}">
                      <a16:colId xmlns:a16="http://schemas.microsoft.com/office/drawing/2014/main" val="3696970093"/>
                    </a:ext>
                  </a:extLst>
                </a:gridCol>
                <a:gridCol w="1503609">
                  <a:extLst>
                    <a:ext uri="{9D8B030D-6E8A-4147-A177-3AD203B41FA5}">
                      <a16:colId xmlns:a16="http://schemas.microsoft.com/office/drawing/2014/main" val="987229206"/>
                    </a:ext>
                  </a:extLst>
                </a:gridCol>
              </a:tblGrid>
              <a:tr h="379911">
                <a:tc>
                  <a:txBody>
                    <a:bodyPr/>
                    <a:lstStyle/>
                    <a:p>
                      <a:pPr>
                        <a:spcBef>
                          <a:spcPts val="300"/>
                        </a:spcBef>
                        <a:spcAft>
                          <a:spcPts val="0"/>
                        </a:spcAft>
                      </a:pPr>
                      <a:r>
                        <a:rPr lang="cs-CZ" sz="1100">
                          <a:effectLst/>
                        </a:rPr>
                        <a:t>Inspektorát ČOI</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300"/>
                        </a:spcBef>
                        <a:spcAft>
                          <a:spcPts val="0"/>
                        </a:spcAft>
                      </a:pPr>
                      <a:r>
                        <a:rPr lang="cs-CZ" sz="1100">
                          <a:effectLst/>
                        </a:rPr>
                        <a:t>Počet kontrol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300"/>
                        </a:spcBef>
                        <a:spcAft>
                          <a:spcPts val="0"/>
                        </a:spcAft>
                      </a:pPr>
                      <a:r>
                        <a:rPr lang="cs-CZ" sz="1100">
                          <a:effectLst/>
                        </a:rPr>
                        <a:t>Kontroly se zjištěním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300"/>
                        </a:spcBef>
                        <a:spcAft>
                          <a:spcPts val="0"/>
                        </a:spcAft>
                      </a:pPr>
                      <a:r>
                        <a:rPr lang="cs-CZ" sz="1100">
                          <a:effectLst/>
                        </a:rPr>
                        <a:t>Zjištěná porušení v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535934"/>
                  </a:ext>
                </a:extLst>
              </a:tr>
              <a:tr h="194589">
                <a:tc>
                  <a:txBody>
                    <a:bodyPr/>
                    <a:lstStyle/>
                    <a:p>
                      <a:pPr>
                        <a:spcBef>
                          <a:spcPts val="300"/>
                        </a:spcBef>
                        <a:spcAft>
                          <a:spcPts val="0"/>
                        </a:spcAft>
                      </a:pPr>
                      <a:r>
                        <a:rPr lang="cs-CZ" sz="1100">
                          <a:effectLst/>
                        </a:rPr>
                        <a:t>Středočeský a Hl. m. Praha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109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91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83,5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9339823"/>
                  </a:ext>
                </a:extLst>
              </a:tr>
              <a:tr h="194589">
                <a:tc>
                  <a:txBody>
                    <a:bodyPr/>
                    <a:lstStyle/>
                    <a:p>
                      <a:pPr>
                        <a:spcBef>
                          <a:spcPts val="300"/>
                        </a:spcBef>
                        <a:spcAft>
                          <a:spcPts val="0"/>
                        </a:spcAft>
                      </a:pPr>
                      <a:r>
                        <a:rPr lang="cs-CZ" sz="1100">
                          <a:effectLst/>
                        </a:rPr>
                        <a:t>Jihočeský a Vysočina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66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61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92,4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473799"/>
                  </a:ext>
                </a:extLst>
              </a:tr>
              <a:tr h="194589">
                <a:tc>
                  <a:txBody>
                    <a:bodyPr/>
                    <a:lstStyle/>
                    <a:p>
                      <a:pPr>
                        <a:spcBef>
                          <a:spcPts val="300"/>
                        </a:spcBef>
                        <a:spcAft>
                          <a:spcPts val="0"/>
                        </a:spcAft>
                      </a:pPr>
                      <a:r>
                        <a:rPr lang="cs-CZ" sz="1100">
                          <a:effectLst/>
                        </a:rPr>
                        <a:t>Plzeňský a Karlovarský</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211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141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66,8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2404900"/>
                  </a:ext>
                </a:extLst>
              </a:tr>
              <a:tr h="194589">
                <a:tc>
                  <a:txBody>
                    <a:bodyPr/>
                    <a:lstStyle/>
                    <a:p>
                      <a:pPr>
                        <a:spcBef>
                          <a:spcPts val="300"/>
                        </a:spcBef>
                        <a:spcAft>
                          <a:spcPts val="0"/>
                        </a:spcAft>
                      </a:pPr>
                      <a:r>
                        <a:rPr lang="cs-CZ" sz="1100">
                          <a:effectLst/>
                        </a:rPr>
                        <a:t>Ústecký a Liberecký</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124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87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70,2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9653144"/>
                  </a:ext>
                </a:extLst>
              </a:tr>
              <a:tr h="194589">
                <a:tc>
                  <a:txBody>
                    <a:bodyPr/>
                    <a:lstStyle/>
                    <a:p>
                      <a:pPr>
                        <a:spcBef>
                          <a:spcPts val="300"/>
                        </a:spcBef>
                        <a:spcAft>
                          <a:spcPts val="0"/>
                        </a:spcAft>
                      </a:pPr>
                      <a:r>
                        <a:rPr lang="cs-CZ" sz="1100">
                          <a:effectLst/>
                        </a:rPr>
                        <a:t>Královéhradecký a Pardubický</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112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91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81,3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0018468"/>
                  </a:ext>
                </a:extLst>
              </a:tr>
              <a:tr h="194589">
                <a:tc>
                  <a:txBody>
                    <a:bodyPr/>
                    <a:lstStyle/>
                    <a:p>
                      <a:pPr>
                        <a:spcBef>
                          <a:spcPts val="300"/>
                        </a:spcBef>
                        <a:spcAft>
                          <a:spcPts val="0"/>
                        </a:spcAft>
                      </a:pPr>
                      <a:r>
                        <a:rPr lang="cs-CZ" sz="1100" b="1" dirty="0">
                          <a:solidFill>
                            <a:schemeClr val="tx1"/>
                          </a:solidFill>
                          <a:effectLst/>
                        </a:rPr>
                        <a:t>Jihomoravský a Zlínský</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b="1">
                          <a:solidFill>
                            <a:schemeClr val="tx1"/>
                          </a:solidFill>
                          <a:effectLst/>
                        </a:rPr>
                        <a:t>210</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b="1">
                          <a:solidFill>
                            <a:schemeClr val="tx1"/>
                          </a:solidFill>
                          <a:effectLst/>
                        </a:rPr>
                        <a:t>163</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b="1" dirty="0">
                          <a:solidFill>
                            <a:schemeClr val="tx1"/>
                          </a:solidFill>
                          <a:effectLst/>
                        </a:rPr>
                        <a:t>77,6</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1994211"/>
                  </a:ext>
                </a:extLst>
              </a:tr>
              <a:tr h="194589">
                <a:tc>
                  <a:txBody>
                    <a:bodyPr/>
                    <a:lstStyle/>
                    <a:p>
                      <a:pPr>
                        <a:spcBef>
                          <a:spcPts val="300"/>
                        </a:spcBef>
                        <a:spcAft>
                          <a:spcPts val="0"/>
                        </a:spcAft>
                      </a:pPr>
                      <a:r>
                        <a:rPr lang="cs-CZ" sz="1100">
                          <a:effectLst/>
                        </a:rPr>
                        <a:t>Olomoucký a Moravskoslezský</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232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205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88,4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0648864"/>
                  </a:ext>
                </a:extLst>
              </a:tr>
              <a:tr h="194589">
                <a:tc>
                  <a:txBody>
                    <a:bodyPr/>
                    <a:lstStyle/>
                    <a:p>
                      <a:pPr>
                        <a:spcBef>
                          <a:spcPts val="300"/>
                        </a:spcBef>
                        <a:spcAft>
                          <a:spcPts val="0"/>
                        </a:spcAft>
                      </a:pPr>
                      <a:r>
                        <a:rPr lang="cs-CZ" sz="1100">
                          <a:effectLst/>
                        </a:rPr>
                        <a:t>Celkem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1 064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a:effectLst/>
                        </a:rPr>
                        <a:t>839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Bef>
                          <a:spcPts val="300"/>
                        </a:spcBef>
                        <a:spcAft>
                          <a:spcPts val="0"/>
                        </a:spcAft>
                      </a:pPr>
                      <a:r>
                        <a:rPr lang="cs-CZ" sz="1100" dirty="0">
                          <a:effectLst/>
                        </a:rPr>
                        <a:t>78,9</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430124"/>
                  </a:ext>
                </a:extLst>
              </a:tr>
            </a:tbl>
          </a:graphicData>
        </a:graphic>
      </p:graphicFrame>
    </p:spTree>
    <p:extLst>
      <p:ext uri="{BB962C8B-B14F-4D97-AF65-F5344CB8AC3E}">
        <p14:creationId xmlns:p14="http://schemas.microsoft.com/office/powerpoint/2010/main" val="427136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77289" y="2864283"/>
            <a:ext cx="5637415" cy="878922"/>
          </a:xfrm>
        </p:spPr>
        <p:txBody>
          <a:bodyPr>
            <a:normAutofit fontScale="90000"/>
          </a:bodyPr>
          <a:lstStyle/>
          <a:p>
            <a:pPr algn="ctr"/>
            <a:r>
              <a:rPr lang="cs-CZ" dirty="0" smtClean="0">
                <a:solidFill>
                  <a:schemeClr val="tx1">
                    <a:lumMod val="95000"/>
                    <a:lumOff val="5000"/>
                  </a:schemeClr>
                </a:solidFill>
              </a:rPr>
              <a:t>Děkuji za pozornost</a:t>
            </a:r>
            <a:endParaRPr lang="cs-CZ" dirty="0">
              <a:solidFill>
                <a:schemeClr val="tx1">
                  <a:lumMod val="95000"/>
                  <a:lumOff val="5000"/>
                </a:schemeClr>
              </a:solidFill>
            </a:endParaRPr>
          </a:p>
        </p:txBody>
      </p:sp>
      <p:sp>
        <p:nvSpPr>
          <p:cNvPr id="8" name="Zástupný symbol pro text 7"/>
          <p:cNvSpPr>
            <a:spLocks noGrp="1"/>
          </p:cNvSpPr>
          <p:nvPr>
            <p:ph type="body" idx="1"/>
          </p:nvPr>
        </p:nvSpPr>
        <p:spPr>
          <a:xfrm>
            <a:off x="3357645" y="3743205"/>
            <a:ext cx="5476702" cy="762979"/>
          </a:xfrm>
        </p:spPr>
        <p:txBody>
          <a:bodyPr>
            <a:normAutofit/>
          </a:bodyPr>
          <a:lstStyle/>
          <a:p>
            <a:pPr algn="ctr"/>
            <a:r>
              <a:rPr lang="cs-CZ" sz="2000" dirty="0" smtClean="0">
                <a:solidFill>
                  <a:srgbClr val="000D42"/>
                </a:solidFill>
              </a:rPr>
              <a:t>Mgr. Aleš Havíř</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83" y="4211384"/>
            <a:ext cx="1343025" cy="456903"/>
          </a:xfrm>
          <a:prstGeom prst="rect">
            <a:avLst/>
          </a:prstGeom>
        </p:spPr>
      </p:pic>
    </p:spTree>
    <p:extLst>
      <p:ext uri="{BB962C8B-B14F-4D97-AF65-F5344CB8AC3E}">
        <p14:creationId xmlns:p14="http://schemas.microsoft.com/office/powerpoint/2010/main" val="368320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Nekalé obchodní praktiky</a:t>
            </a:r>
            <a:endParaRPr lang="cs-CZ" b="1" dirty="0"/>
          </a:p>
        </p:txBody>
      </p:sp>
      <p:sp>
        <p:nvSpPr>
          <p:cNvPr id="3" name="Zástupný symbol pro obsah 2"/>
          <p:cNvSpPr>
            <a:spLocks noGrp="1"/>
          </p:cNvSpPr>
          <p:nvPr>
            <p:ph idx="1"/>
          </p:nvPr>
        </p:nvSpPr>
        <p:spPr/>
        <p:txBody>
          <a:bodyPr>
            <a:normAutofit/>
          </a:bodyPr>
          <a:lstStyle/>
          <a:p>
            <a:r>
              <a:rPr lang="cs-CZ" dirty="0" smtClean="0"/>
              <a:t>dvojí kvalita (§ 5 odst. 3 písm. d) - obtížně kontrolovatelné, vodítko v pokynech ke směrnici o NOP (str. 44 a násl.), především u potravin – řeší SZPI (web SZPI – záložka Podnikatelé – dvojí kvalita), </a:t>
            </a:r>
          </a:p>
          <a:p>
            <a:r>
              <a:rPr lang="cs-CZ" dirty="0" smtClean="0"/>
              <a:t>on – line tržiště (např. internetové bazary) - informace o tom, zda jednám s prodávajícím (nebo se spotřebitelem) - § 5a odst. 3 písm. f), § 11b písm. b) </a:t>
            </a:r>
          </a:p>
          <a:p>
            <a:r>
              <a:rPr lang="cs-CZ" dirty="0" smtClean="0"/>
              <a:t>internetové srovnávače - informace o parametrech řazení (§ 5a odst. 4, § 11b písm. a) - např. zda pořadí neovlivňuje reklama </a:t>
            </a:r>
          </a:p>
          <a:p>
            <a:r>
              <a:rPr lang="cs-CZ" dirty="0" smtClean="0"/>
              <a:t> spotřebitelské recenze (§ 5a odst. 5, příloha č. 1 písm. y, z) - "zda a jak" ověřuje - není povinnost </a:t>
            </a:r>
            <a:r>
              <a:rPr lang="cs-CZ" dirty="0" err="1" smtClean="0"/>
              <a:t>ověřova</a:t>
            </a:r>
            <a:endParaRPr lang="cs-CZ" dirty="0"/>
          </a:p>
        </p:txBody>
      </p:sp>
    </p:spTree>
    <p:extLst>
      <p:ext uri="{BB962C8B-B14F-4D97-AF65-F5344CB8AC3E}">
        <p14:creationId xmlns:p14="http://schemas.microsoft.com/office/powerpoint/2010/main" val="260178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97424"/>
            <a:ext cx="10515600" cy="5479539"/>
          </a:xfrm>
        </p:spPr>
        <p:txBody>
          <a:bodyPr>
            <a:normAutofit/>
          </a:bodyPr>
          <a:lstStyle/>
          <a:p>
            <a:r>
              <a:rPr lang="cs-CZ" dirty="0" smtClean="0"/>
              <a:t>Zneužívající ujednání (§ 7 ZOS a § 1814 odst. 1 OZ) - kontrola „formulářových“ smluv, složité na výklad, např. § 1814 odst. 1 písm. l) - nepřiměřená sankce (smluvní pokuta), pokyny ke směrnici o zneužívajících ujednáních </a:t>
            </a:r>
          </a:p>
          <a:p>
            <a:pPr marL="0" indent="0">
              <a:buNone/>
            </a:pPr>
            <a:endParaRPr lang="cs-CZ" dirty="0" smtClean="0"/>
          </a:p>
          <a:p>
            <a:r>
              <a:rPr lang="cs-CZ" dirty="0" smtClean="0"/>
              <a:t>Informační povinnosti [§ 9 až § 11 ZOS, § 1811 odst. 2 písm. b) a § 1820 odst. 1 písm. a) OZ] - informace o způsobu použití, údržbě a nebezpečí vyplývající z nesprávného užití v ZOS, informace o vlastnostech v OZ, návod - stačí na trvalém nosiči dat (podle důvodové zprávy - listina, CD, DVD, "</a:t>
            </a:r>
            <a:r>
              <a:rPr lang="cs-CZ" dirty="0" err="1" smtClean="0"/>
              <a:t>fleška</a:t>
            </a:r>
            <a:r>
              <a:rPr lang="cs-CZ" dirty="0" smtClean="0"/>
              <a:t>", e-mail, ale ne internetové stránky), v listinné podobě jen, když spotřebitel požádá (a nesmí to být nepřiměřené)</a:t>
            </a:r>
            <a:endParaRPr lang="cs-CZ" dirty="0"/>
          </a:p>
        </p:txBody>
      </p:sp>
    </p:spTree>
    <p:extLst>
      <p:ext uri="{BB962C8B-B14F-4D97-AF65-F5344CB8AC3E}">
        <p14:creationId xmlns:p14="http://schemas.microsoft.com/office/powerpoint/2010/main" val="204549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8457" y="604435"/>
            <a:ext cx="10515600" cy="5974596"/>
          </a:xfrm>
        </p:spPr>
        <p:txBody>
          <a:bodyPr>
            <a:normAutofit lnSpcReduction="10000"/>
          </a:bodyPr>
          <a:lstStyle/>
          <a:p>
            <a:pPr marL="0" indent="0">
              <a:buNone/>
            </a:pPr>
            <a:r>
              <a:rPr lang="cs-CZ" dirty="0" smtClean="0"/>
              <a:t>Informování o slevách (§ 12a) - nejdiskutovanější ustanovení (kulaté stoly Svazu obchodu a cestovního ruchu, písemné dotazy – intranet ČOI), vycházíme z pokynů k výkladu čl. 6a směrnice o označování cen výrobků - základní pravidlo: informace o slevě z ceny obsahuje informaci o nejnižší ceně za posledních 30 dní před poskytnutím slevy - platí pro všechny formy prodeje (internet i kamenné prodejny) - jen na výrobky (ne služby) - oznámení o slevě - jakékoli oznámení vyvolávající dojem slevy (akce, Black </a:t>
            </a:r>
            <a:r>
              <a:rPr lang="cs-CZ" dirty="0" err="1" smtClean="0"/>
              <a:t>Friday</a:t>
            </a:r>
            <a:r>
              <a:rPr lang="cs-CZ" dirty="0" smtClean="0"/>
              <a:t>), ne obecná marketingová oznámení ("nejlepší ceny", "naše cena", "dlouhodobě výhodná cena„. </a:t>
            </a:r>
          </a:p>
          <a:p>
            <a:pPr marL="0" indent="0">
              <a:buNone/>
            </a:pPr>
            <a:r>
              <a:rPr lang="cs-CZ" dirty="0" smtClean="0"/>
              <a:t>výjimka: zboží podléhající rychlé zkáze nebo s krátkou dobou spotřeby (ale nemusí tuto výjimku využít) - datum použitelnosti "spotřebujte do", čerstvé pečivo, čerstvé ryby, čerstvé maso a uzeniny, lahůdky, mléčné výrobky, ale i řezané květiny (ne jen potraviny) - zvláštní úprava: nové zboží, postupné zlevňování - zároveň platí zákaz nekalých obchodních praktik - </a:t>
            </a:r>
            <a:r>
              <a:rPr lang="cs-CZ" b="1" dirty="0" smtClean="0">
                <a:solidFill>
                  <a:srgbClr val="FF0000"/>
                </a:solidFill>
              </a:rPr>
              <a:t>dozor také živnostenské úřady</a:t>
            </a:r>
            <a:endParaRPr lang="cs-CZ" b="1" dirty="0">
              <a:solidFill>
                <a:srgbClr val="FF0000"/>
              </a:solidFill>
            </a:endParaRPr>
          </a:p>
        </p:txBody>
      </p:sp>
    </p:spTree>
    <p:extLst>
      <p:ext uri="{BB962C8B-B14F-4D97-AF65-F5344CB8AC3E}">
        <p14:creationId xmlns:p14="http://schemas.microsoft.com/office/powerpoint/2010/main" val="87372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14" y="755954"/>
            <a:ext cx="5483943" cy="5290176"/>
          </a:xfrm>
        </p:spPr>
      </p:pic>
      <p:sp>
        <p:nvSpPr>
          <p:cNvPr id="7" name="TextovéPole 6"/>
          <p:cNvSpPr txBox="1"/>
          <p:nvPr/>
        </p:nvSpPr>
        <p:spPr>
          <a:xfrm>
            <a:off x="5854360" y="964573"/>
            <a:ext cx="6073879" cy="5109091"/>
          </a:xfrm>
          <a:prstGeom prst="rect">
            <a:avLst/>
          </a:prstGeom>
          <a:noFill/>
        </p:spPr>
        <p:txBody>
          <a:bodyPr wrap="square" rtlCol="0">
            <a:spAutoFit/>
          </a:bodyPr>
          <a:lstStyle/>
          <a:p>
            <a:pPr algn="just"/>
            <a:r>
              <a:rPr lang="cs-CZ" sz="1400" dirty="0" smtClean="0"/>
              <a:t>Na cenovce je uvedena prodejní cena 149,90 Kč, deklarována sleva 43% z ceny 264 Kč. Dále je na cenovce uvedena velmi drobným písmem informace o nejnižší ceně za posledních 30 dnů 159,90 Kč. Tento případ kvalifikujeme jako porušení § 12a odst. 1 písm. a) ZOS. Byť na první pohled se může zdát, že prodávající svoji povinnost splnil, protože cenu 159,90 Kč tam uvedl (byť malým písmem), ustanovení zákona přesto porušil. Porušení zákona můžeme zdůvodnit např. následovně.</a:t>
            </a:r>
          </a:p>
          <a:p>
            <a:pPr algn="just"/>
            <a:r>
              <a:rPr lang="cs-CZ" sz="1400" dirty="0" smtClean="0"/>
              <a:t>Informace </a:t>
            </a:r>
            <a:r>
              <a:rPr lang="cs-CZ" sz="1400" dirty="0"/>
              <a:t>o slevě z ceny výrobku </a:t>
            </a:r>
            <a:r>
              <a:rPr lang="cs-CZ" sz="1400" b="1" dirty="0" err="1" smtClean="0"/>
              <a:t>Merci</a:t>
            </a:r>
            <a:r>
              <a:rPr lang="cs-CZ" sz="1400" b="1" dirty="0" smtClean="0"/>
              <a:t> bonboniéra 400g </a:t>
            </a:r>
            <a:r>
              <a:rPr lang="cs-CZ" sz="1400" dirty="0" smtClean="0"/>
              <a:t>je </a:t>
            </a:r>
            <a:r>
              <a:rPr lang="cs-CZ" sz="1400" dirty="0"/>
              <a:t>v rozporu s ustanovením § 12a odst. 1 písm. a) zákona o ochraně spotřebitele, neboť sleva z ceny nebyla prezentována s použitím „referenční ceny“ (tedy ceny nejnižší za posledních 30 dní před poskytnutím slevy), ale z jiné prodejní ceny.</a:t>
            </a:r>
          </a:p>
          <a:p>
            <a:pPr algn="just"/>
            <a:r>
              <a:rPr lang="cs-CZ" sz="1400" dirty="0"/>
              <a:t>Cílem právní úpravy není pouze, aby na cenovkách deklarujících slevu jen přibyl další údaj, nýbrž stanovit jasná pravidla pro určení referenční ceny, ze které musí deklarovaná sleva vycházet. Není proto postačující prosté uvedení referenční ceny bez toho, aby z ní skutečně zlevněná cena vycházela.</a:t>
            </a:r>
          </a:p>
          <a:p>
            <a:pPr algn="just"/>
            <a:r>
              <a:rPr lang="cs-CZ" sz="1400" dirty="0"/>
              <a:t>V posuzovaném případě se navíc o žádnou slevovou akci nejednalo, jelikož nejnižší cena za posledních 30 dní, z níž se měla cena po slevě odvíjet, byla nižší než cena výrobku „po slevě“.</a:t>
            </a:r>
          </a:p>
          <a:p>
            <a:pPr algn="just"/>
            <a:r>
              <a:rPr lang="cs-CZ" sz="1400" b="1" u="sng" dirty="0"/>
              <a:t>Výše popsaným poskytnutím informace o slevě z ceny výrobku </a:t>
            </a:r>
            <a:r>
              <a:rPr lang="cs-CZ" sz="1400" b="1" u="sng" dirty="0" err="1" smtClean="0"/>
              <a:t>Merci</a:t>
            </a:r>
            <a:r>
              <a:rPr lang="cs-CZ" sz="1400" b="1" u="sng" dirty="0" smtClean="0"/>
              <a:t> bonboniéra 400g </a:t>
            </a:r>
            <a:r>
              <a:rPr lang="cs-CZ" sz="1400" b="1" u="sng" dirty="0"/>
              <a:t>kontrolovaná osoba dne </a:t>
            </a:r>
            <a:r>
              <a:rPr lang="cs-CZ" sz="1400" b="1" u="sng" dirty="0" smtClean="0"/>
              <a:t>4. 4. 2023 porušila </a:t>
            </a:r>
            <a:r>
              <a:rPr lang="cs-CZ" sz="1400" b="1" u="sng" dirty="0" err="1"/>
              <a:t>ust</a:t>
            </a:r>
            <a:r>
              <a:rPr lang="cs-CZ" sz="1400" b="1" u="sng" dirty="0"/>
              <a:t>. § 12a odst. 1 písm. a) zákona o ochraně spotřebitele. </a:t>
            </a:r>
            <a:endParaRPr lang="cs-CZ" sz="1400" u="sng" dirty="0"/>
          </a:p>
          <a:p>
            <a:r>
              <a:rPr lang="cs-CZ" sz="1400" dirty="0"/>
              <a:t> </a:t>
            </a:r>
          </a:p>
          <a:p>
            <a:endParaRPr lang="cs-CZ" dirty="0"/>
          </a:p>
        </p:txBody>
      </p:sp>
    </p:spTree>
    <p:extLst>
      <p:ext uri="{BB962C8B-B14F-4D97-AF65-F5344CB8AC3E}">
        <p14:creationId xmlns:p14="http://schemas.microsoft.com/office/powerpoint/2010/main" val="408230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185" y="1585405"/>
            <a:ext cx="7621064" cy="3238952"/>
          </a:xfrm>
        </p:spPr>
      </p:pic>
      <p:sp>
        <p:nvSpPr>
          <p:cNvPr id="5" name="TextovéPole 4"/>
          <p:cNvSpPr txBox="1"/>
          <p:nvPr/>
        </p:nvSpPr>
        <p:spPr>
          <a:xfrm>
            <a:off x="1111046" y="5004619"/>
            <a:ext cx="10343536" cy="707886"/>
          </a:xfrm>
          <a:prstGeom prst="rect">
            <a:avLst/>
          </a:prstGeom>
          <a:noFill/>
        </p:spPr>
        <p:txBody>
          <a:bodyPr wrap="square" rtlCol="0">
            <a:spAutoFit/>
          </a:bodyPr>
          <a:lstStyle/>
          <a:p>
            <a:r>
              <a:rPr lang="cs-CZ" sz="2000" dirty="0" smtClean="0"/>
              <a:t>Barevně odlišená cenovka zlevněného výrobku. Nicméně prodávající nedeklaruje žádnou slevu. </a:t>
            </a:r>
            <a:r>
              <a:rPr lang="cs-CZ" sz="2000" dirty="0" err="1" smtClean="0"/>
              <a:t>Ust</a:t>
            </a:r>
            <a:r>
              <a:rPr lang="cs-CZ" sz="2000" dirty="0" smtClean="0"/>
              <a:t>. § 12a ZOS se proto </a:t>
            </a:r>
            <a:r>
              <a:rPr lang="cs-CZ" sz="2000" b="1" dirty="0" smtClean="0"/>
              <a:t>na danou informaci o ceně nevztahuje. </a:t>
            </a:r>
            <a:endParaRPr lang="cs-CZ" sz="2000" b="1" dirty="0"/>
          </a:p>
        </p:txBody>
      </p:sp>
    </p:spTree>
    <p:extLst>
      <p:ext uri="{BB962C8B-B14F-4D97-AF65-F5344CB8AC3E}">
        <p14:creationId xmlns:p14="http://schemas.microsoft.com/office/powerpoint/2010/main" val="16055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494071" y="1413104"/>
            <a:ext cx="4650442" cy="4035813"/>
          </a:xfrm>
          <a:prstGeom prst="rect">
            <a:avLst/>
          </a:prstGeom>
        </p:spPr>
      </p:pic>
      <p:pic>
        <p:nvPicPr>
          <p:cNvPr id="5" name="Obrázek 4"/>
          <p:cNvPicPr>
            <a:picLocks noChangeAspect="1"/>
          </p:cNvPicPr>
          <p:nvPr/>
        </p:nvPicPr>
        <p:blipFill rotWithShape="1">
          <a:blip r:embed="rId3"/>
          <a:srcRect l="7645" t="37827" r="9449"/>
          <a:stretch/>
        </p:blipFill>
        <p:spPr>
          <a:xfrm>
            <a:off x="5350991" y="1413104"/>
            <a:ext cx="4743648" cy="4035813"/>
          </a:xfrm>
          <a:prstGeom prst="rect">
            <a:avLst/>
          </a:prstGeom>
        </p:spPr>
      </p:pic>
      <p:sp>
        <p:nvSpPr>
          <p:cNvPr id="6" name="TextovéPole 5"/>
          <p:cNvSpPr txBox="1"/>
          <p:nvPr/>
        </p:nvSpPr>
        <p:spPr>
          <a:xfrm>
            <a:off x="494072" y="5614219"/>
            <a:ext cx="11265310" cy="954107"/>
          </a:xfrm>
          <a:prstGeom prst="rect">
            <a:avLst/>
          </a:prstGeom>
          <a:noFill/>
        </p:spPr>
        <p:txBody>
          <a:bodyPr wrap="square" rtlCol="0">
            <a:spAutoFit/>
          </a:bodyPr>
          <a:lstStyle/>
          <a:p>
            <a:r>
              <a:rPr lang="cs-CZ" dirty="0" smtClean="0"/>
              <a:t>Cenovky zlevněných výrobků jsou vytištěny na žlutém papíře (na rozdíl od nezlevněných výrobků s bílými cenovkami). Na jedné z cenovek je vyznačena doba platnosti ceny. Nicméně ani na jedné cenovce není deklarována sleva, takže se </a:t>
            </a:r>
            <a:r>
              <a:rPr lang="cs-CZ" dirty="0" err="1" smtClean="0"/>
              <a:t>ust</a:t>
            </a:r>
            <a:r>
              <a:rPr lang="cs-CZ" dirty="0"/>
              <a:t>. § 12a ZOS se proto </a:t>
            </a:r>
            <a:r>
              <a:rPr lang="cs-CZ" b="1" dirty="0"/>
              <a:t>na danou informaci o ceně nevztahuje. </a:t>
            </a:r>
            <a:endParaRPr lang="cs-CZ" dirty="0"/>
          </a:p>
        </p:txBody>
      </p:sp>
    </p:spTree>
    <p:extLst>
      <p:ext uri="{BB962C8B-B14F-4D97-AF65-F5344CB8AC3E}">
        <p14:creationId xmlns:p14="http://schemas.microsoft.com/office/powerpoint/2010/main" val="3218756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935"/>
          <a:stretch/>
        </p:blipFill>
        <p:spPr>
          <a:xfrm>
            <a:off x="344129" y="1060092"/>
            <a:ext cx="5004619" cy="2806922"/>
          </a:xfrm>
        </p:spPr>
      </p:pic>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l="14794" t="-413" b="413"/>
          <a:stretch/>
        </p:blipFill>
        <p:spPr>
          <a:xfrm>
            <a:off x="344129" y="3916509"/>
            <a:ext cx="3970867" cy="1894600"/>
          </a:xfrm>
          <a:prstGeom prst="rect">
            <a:avLst/>
          </a:prstGeom>
        </p:spPr>
      </p:pic>
      <p:sp>
        <p:nvSpPr>
          <p:cNvPr id="6" name="Ovál 5"/>
          <p:cNvSpPr/>
          <p:nvPr/>
        </p:nvSpPr>
        <p:spPr>
          <a:xfrm>
            <a:off x="2635045" y="3077497"/>
            <a:ext cx="1179871" cy="334297"/>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a:stCxn id="6" idx="7"/>
          </p:cNvCxnSpPr>
          <p:nvPr/>
        </p:nvCxnSpPr>
        <p:spPr>
          <a:xfrm flipV="1">
            <a:off x="3642128" y="1465006"/>
            <a:ext cx="1991756" cy="166144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l="57043" t="73262" r="26443" b="14488"/>
          <a:stretch/>
        </p:blipFill>
        <p:spPr>
          <a:xfrm>
            <a:off x="5484161" y="1060092"/>
            <a:ext cx="3729621" cy="1288910"/>
          </a:xfrm>
          <a:prstGeom prst="rect">
            <a:avLst/>
          </a:prstGeom>
        </p:spPr>
      </p:pic>
      <p:sp>
        <p:nvSpPr>
          <p:cNvPr id="10" name="TextovéPole 9"/>
          <p:cNvSpPr txBox="1"/>
          <p:nvPr/>
        </p:nvSpPr>
        <p:spPr>
          <a:xfrm>
            <a:off x="5427406" y="2420066"/>
            <a:ext cx="3729621" cy="1477328"/>
          </a:xfrm>
          <a:prstGeom prst="rect">
            <a:avLst/>
          </a:prstGeom>
          <a:noFill/>
        </p:spPr>
        <p:txBody>
          <a:bodyPr wrap="square" rtlCol="0">
            <a:spAutoFit/>
          </a:bodyPr>
          <a:lstStyle/>
          <a:p>
            <a:pPr algn="just"/>
            <a:r>
              <a:rPr lang="cs-CZ" dirty="0" smtClean="0"/>
              <a:t>     Tato cenovka se zdá být z pohledu § 12a ZOS v pořádku. Sleva je vypočítána z ceny 129,90 Kč, která byla současně nejnižší za posledních 30 dnů.</a:t>
            </a:r>
            <a:endParaRPr lang="cs-CZ" dirty="0"/>
          </a:p>
        </p:txBody>
      </p:sp>
      <p:sp>
        <p:nvSpPr>
          <p:cNvPr id="11" name="TextovéPole 10"/>
          <p:cNvSpPr txBox="1"/>
          <p:nvPr/>
        </p:nvSpPr>
        <p:spPr>
          <a:xfrm>
            <a:off x="226141" y="5860604"/>
            <a:ext cx="5122607" cy="923330"/>
          </a:xfrm>
          <a:prstGeom prst="rect">
            <a:avLst/>
          </a:prstGeom>
          <a:noFill/>
        </p:spPr>
        <p:txBody>
          <a:bodyPr wrap="square" rtlCol="0">
            <a:spAutoFit/>
          </a:bodyPr>
          <a:lstStyle/>
          <a:p>
            <a:pPr algn="just"/>
            <a:r>
              <a:rPr lang="cs-CZ" dirty="0" smtClean="0"/>
              <a:t>Tato  cenovka se zdá být na první pohled také v pořádku. Případné porušení § 12a ZOS by bylo možné zjistit až z cenové historie. </a:t>
            </a:r>
            <a:endParaRPr lang="cs-CZ" dirty="0"/>
          </a:p>
        </p:txBody>
      </p:sp>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063" y="3968458"/>
            <a:ext cx="4475916" cy="2047113"/>
          </a:xfrm>
          <a:prstGeom prst="rect">
            <a:avLst/>
          </a:prstGeom>
        </p:spPr>
      </p:pic>
      <p:sp>
        <p:nvSpPr>
          <p:cNvPr id="13" name="Ovál 12"/>
          <p:cNvSpPr/>
          <p:nvPr/>
        </p:nvSpPr>
        <p:spPr>
          <a:xfrm>
            <a:off x="8033911" y="5305629"/>
            <a:ext cx="1179871" cy="334297"/>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13"/>
          <p:cNvCxnSpPr>
            <a:stCxn id="17" idx="1"/>
            <a:endCxn id="13" idx="3"/>
          </p:cNvCxnSpPr>
          <p:nvPr/>
        </p:nvCxnSpPr>
        <p:spPr>
          <a:xfrm flipV="1">
            <a:off x="7514012" y="5590969"/>
            <a:ext cx="692687" cy="787761"/>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pic>
        <p:nvPicPr>
          <p:cNvPr id="17" name="Obrázek 16"/>
          <p:cNvPicPr>
            <a:picLocks noChangeAspect="1"/>
          </p:cNvPicPr>
          <p:nvPr/>
        </p:nvPicPr>
        <p:blipFill rotWithShape="1">
          <a:blip r:embed="rId4">
            <a:extLst>
              <a:ext uri="{28A0092B-C50C-407E-A947-70E740481C1C}">
                <a14:useLocalDpi xmlns:a14="http://schemas.microsoft.com/office/drawing/2010/main" val="0"/>
              </a:ext>
            </a:extLst>
          </a:blip>
          <a:srcRect l="59413" t="67501" r="25264" b="22226"/>
          <a:stretch/>
        </p:blipFill>
        <p:spPr>
          <a:xfrm>
            <a:off x="7514012" y="6003084"/>
            <a:ext cx="2446065" cy="751291"/>
          </a:xfrm>
          <a:prstGeom prst="rect">
            <a:avLst/>
          </a:prstGeom>
        </p:spPr>
      </p:pic>
      <p:sp>
        <p:nvSpPr>
          <p:cNvPr id="21" name="Šipka nahoru 20"/>
          <p:cNvSpPr/>
          <p:nvPr/>
        </p:nvSpPr>
        <p:spPr>
          <a:xfrm>
            <a:off x="721441" y="5860604"/>
            <a:ext cx="174523" cy="23228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doleva 21"/>
          <p:cNvSpPr/>
          <p:nvPr/>
        </p:nvSpPr>
        <p:spPr>
          <a:xfrm>
            <a:off x="5427406" y="2522636"/>
            <a:ext cx="285136" cy="1966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981979" y="3824184"/>
            <a:ext cx="2005781" cy="2800767"/>
          </a:xfrm>
          <a:prstGeom prst="rect">
            <a:avLst/>
          </a:prstGeom>
          <a:noFill/>
        </p:spPr>
        <p:txBody>
          <a:bodyPr wrap="square" rtlCol="0">
            <a:spAutoFit/>
          </a:bodyPr>
          <a:lstStyle/>
          <a:p>
            <a:pPr algn="just"/>
            <a:r>
              <a:rPr lang="cs-CZ" sz="1600" dirty="0" smtClean="0"/>
              <a:t>Tato cenovka je v rozporu s § 12a ZOS, neboť </a:t>
            </a:r>
            <a:r>
              <a:rPr lang="cs-CZ" sz="1600" dirty="0"/>
              <a:t>p</a:t>
            </a:r>
            <a:r>
              <a:rPr lang="cs-CZ" sz="1600" dirty="0" smtClean="0"/>
              <a:t>rodávající nepočítá slevu z nejnižší ceny a posledních 30 dnů (55,90 Kč) ale z jiné dřívější ceny (59,90 Kč). Jde o podobný případ jako u Billy a Albertu. </a:t>
            </a:r>
            <a:endParaRPr lang="cs-CZ" sz="1600" dirty="0"/>
          </a:p>
        </p:txBody>
      </p:sp>
    </p:spTree>
    <p:extLst>
      <p:ext uri="{BB962C8B-B14F-4D97-AF65-F5344CB8AC3E}">
        <p14:creationId xmlns:p14="http://schemas.microsoft.com/office/powerpoint/2010/main" val="314624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smtClean="0">
                <a:latin typeface="+mn-lt"/>
              </a:rPr>
              <a:t>Ustanovení OZ, která jsou pod dozorem ČOI (přestupkem)</a:t>
            </a:r>
            <a:endParaRPr lang="cs-CZ" sz="3200" b="1" dirty="0">
              <a:latin typeface="+mn-lt"/>
            </a:endParaRPr>
          </a:p>
        </p:txBody>
      </p:sp>
      <p:sp>
        <p:nvSpPr>
          <p:cNvPr id="3" name="Zástupný symbol pro obsah 2"/>
          <p:cNvSpPr>
            <a:spLocks noGrp="1"/>
          </p:cNvSpPr>
          <p:nvPr>
            <p:ph idx="1"/>
          </p:nvPr>
        </p:nvSpPr>
        <p:spPr/>
        <p:txBody>
          <a:bodyPr>
            <a:normAutofit fontScale="85000" lnSpcReduction="20000"/>
          </a:bodyPr>
          <a:lstStyle/>
          <a:p>
            <a:pPr>
              <a:lnSpc>
                <a:spcPct val="134000"/>
              </a:lnSpc>
              <a:buFontTx/>
              <a:buChar char="-"/>
            </a:pPr>
            <a:r>
              <a:rPr lang="cs-CZ" dirty="0" smtClean="0"/>
              <a:t>§ 1811 - odst. 1 - veškerá sdělení vůči spotřebiteli musí být jasná a srozumitelná, - odst. 2 - informační povinnosti – např. totožnost prodávajícího, vlastnosti výrobků (vazba na § 9 ZOS), digitální obsah, služby digitálního obsahu a věc s digitálními vlastnostmi </a:t>
            </a:r>
          </a:p>
          <a:p>
            <a:pPr>
              <a:lnSpc>
                <a:spcPct val="134000"/>
              </a:lnSpc>
              <a:buFontTx/>
              <a:buChar char="-"/>
            </a:pPr>
            <a:r>
              <a:rPr lang="cs-CZ" dirty="0" smtClean="0"/>
              <a:t>§ 1817 – zákaz „přihazování do košíku“ </a:t>
            </a:r>
          </a:p>
          <a:p>
            <a:pPr>
              <a:lnSpc>
                <a:spcPct val="134000"/>
              </a:lnSpc>
              <a:buFontTx/>
              <a:buChar char="-"/>
            </a:pPr>
            <a:r>
              <a:rPr lang="cs-CZ" dirty="0" smtClean="0"/>
              <a:t>§ 1820 odst. 1, § 1824, § 1824a, §1826, § 1826a, § 1827, § 1828 – informační povinnost u distančním smluv a smluv uzavřených mimo obchodní prostory, kontrola procesu uzavírání smlouvy (a při odstupování od smlouvy), tlačítko „objednávka zavazující k platbě“ nebo podobná formulace </a:t>
            </a:r>
            <a:endParaRPr lang="cs-CZ" dirty="0"/>
          </a:p>
        </p:txBody>
      </p:sp>
    </p:spTree>
    <p:extLst>
      <p:ext uri="{BB962C8B-B14F-4D97-AF65-F5344CB8AC3E}">
        <p14:creationId xmlns:p14="http://schemas.microsoft.com/office/powerpoint/2010/main" val="187322593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2003</Words>
  <Application>Microsoft Office PowerPoint</Application>
  <PresentationFormat>Širokoúhlá obrazovka</PresentationFormat>
  <Paragraphs>89</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Times New Roman</vt:lpstr>
      <vt:lpstr>Motiv Office</vt:lpstr>
      <vt:lpstr> Změny v ZOS od 6. 1. 2023</vt:lpstr>
      <vt:lpstr>Nekalé obchodní praktiky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Ustanovení OZ, která jsou pod dozorem ČOI (přestupkem)</vt:lpstr>
      <vt:lpstr>Prezentace aplikace PowerPoint</vt:lpstr>
      <vt:lpstr>E-shopy</vt:lpstr>
      <vt:lpstr>§ 1817 OZ </vt:lpstr>
      <vt:lpstr>§ 1820 odst. 1 OZ – přestupek dle § 24 odst. 17 písm. d) ZOS</vt:lpstr>
      <vt:lpstr>Prezentace aplikace PowerPoint</vt:lpstr>
      <vt:lpstr>Kontrola internetových obchodů</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Změny v ZOS od 6. 1. 2023</dc:title>
  <dc:creator>Havíř Aleš, Bc. Mgr.</dc:creator>
  <cp:lastModifiedBy>Havíř Aleš, Bc. Mgr.</cp:lastModifiedBy>
  <cp:revision>5</cp:revision>
  <dcterms:created xsi:type="dcterms:W3CDTF">2023-04-18T05:32:35Z</dcterms:created>
  <dcterms:modified xsi:type="dcterms:W3CDTF">2023-06-15T05:40:17Z</dcterms:modified>
</cp:coreProperties>
</file>