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81" r:id="rId3"/>
    <p:sldId id="272" r:id="rId4"/>
    <p:sldId id="280" r:id="rId5"/>
    <p:sldId id="273" r:id="rId6"/>
    <p:sldId id="274" r:id="rId7"/>
    <p:sldId id="270" r:id="rId8"/>
    <p:sldId id="282" r:id="rId9"/>
    <p:sldId id="279" r:id="rId10"/>
    <p:sldId id="275" r:id="rId11"/>
    <p:sldId id="283" r:id="rId12"/>
    <p:sldId id="271" r:id="rId13"/>
    <p:sldId id="276" r:id="rId14"/>
    <p:sldId id="277" r:id="rId15"/>
    <p:sldId id="284" r:id="rId16"/>
    <p:sldId id="288" r:id="rId17"/>
    <p:sldId id="285" r:id="rId18"/>
    <p:sldId id="286" r:id="rId19"/>
    <p:sldId id="287" r:id="rId20"/>
    <p:sldId id="267" r:id="rId21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993B330B-473C-4869-BD28-ABA47CCC2E38}">
          <p14:sldIdLst>
            <p14:sldId id="269"/>
            <p14:sldId id="281"/>
            <p14:sldId id="272"/>
            <p14:sldId id="280"/>
            <p14:sldId id="273"/>
            <p14:sldId id="274"/>
            <p14:sldId id="270"/>
            <p14:sldId id="282"/>
            <p14:sldId id="279"/>
            <p14:sldId id="275"/>
            <p14:sldId id="283"/>
            <p14:sldId id="271"/>
            <p14:sldId id="276"/>
            <p14:sldId id="277"/>
            <p14:sldId id="284"/>
            <p14:sldId id="288"/>
            <p14:sldId id="285"/>
            <p14:sldId id="286"/>
            <p14:sldId id="287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82" autoAdjust="0"/>
  </p:normalViewPr>
  <p:slideViewPr>
    <p:cSldViewPr snapToGrid="0" snapToObjects="1">
      <p:cViewPr varScale="1">
        <p:scale>
          <a:sx n="108" d="100"/>
          <a:sy n="108" d="100"/>
        </p:scale>
        <p:origin x="1686" y="150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2352" y="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23.09.2021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23.09.2021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43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uživatelské jméno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CZnimic2019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(obdobně PLnimic2019, ROnimic2019, DEnimic2019, BEnimic2019, PTnimic2019, některé přístupy dalších ČS však nemusí fungovat, tak jako např. EL, původně bylo určeno pro výcvik v oblasti modulu veřejných listin,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pozn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zkratky pro uživatelské jméno jsou vždy v anglické variantě, tedy CZ, DE, PL, BE, AT apod.)</a:t>
            </a:r>
          </a:p>
          <a:p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heslo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Training2019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bezpečnostní kód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1111111111Aa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aliapulios@mpo.cz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Telis</a:t>
            </a:r>
            <a:r>
              <a:rPr lang="cs-CZ" sz="900" baseline="0" dirty="0">
                <a:solidFill>
                  <a:schemeClr val="bg1"/>
                </a:solidFill>
              </a:rPr>
              <a:t> Aliapulios (</a:t>
            </a:r>
            <a:r>
              <a:rPr lang="cs-CZ" sz="900" baseline="0" dirty="0">
                <a:solidFill>
                  <a:schemeClr val="bg1"/>
                </a:solidFill>
                <a:hlinkClick r:id="rId8"/>
              </a:rPr>
              <a:t>aliapulios@mpo.cz</a:t>
            </a:r>
            <a:r>
              <a:rPr lang="cs-CZ" sz="900" baseline="0" dirty="0">
                <a:solidFill>
                  <a:schemeClr val="bg1"/>
                </a:solidFill>
              </a:rPr>
              <a:t>; imi@mpo.cz)</a:t>
            </a:r>
            <a:endParaRPr lang="cs-CZ" sz="900" dirty="0">
              <a:solidFill>
                <a:schemeClr val="bg1"/>
              </a:solidFill>
            </a:endParaRPr>
          </a:p>
          <a:p>
            <a:r>
              <a:rPr lang="cs-CZ" sz="900" baseline="0" dirty="0">
                <a:solidFill>
                  <a:schemeClr val="bg1"/>
                </a:solidFill>
              </a:rPr>
              <a:t>Oddělení vnitřního trhu a služeb MPO (NIMIC ČR)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IMI systém pro výměnu</a:t>
            </a:r>
            <a:r>
              <a:rPr lang="cs-CZ" sz="900" baseline="0" dirty="0">
                <a:solidFill>
                  <a:schemeClr val="bg1"/>
                </a:solidFill>
              </a:rPr>
              <a:t> informací o vnitřním trhu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ternal_market/imi-net/index_c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gate.training.ec.europa.eu/imi-net/" TargetMode="External"/><Relationship Id="rId4" Type="http://schemas.openxmlformats.org/officeDocument/2006/relationships/hyperlink" Target="https://ec.europa.eu/internal_market/imi-net/contact/index_cs.htm#art_cz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ternal_market/imi-net/_docs/library/imi_sd_handbook_cs.pdf" TargetMode="External"/><Relationship Id="rId2" Type="http://schemas.openxmlformats.org/officeDocument/2006/relationships/hyperlink" Target="https://ec.europa.eu/internal_market/imi-net/_docs/library/info-req-user-guide_c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ternal_market/imi-net/library/question_sets_forms/index_cs.htm" TargetMode="External"/><Relationship Id="rId5" Type="http://schemas.openxmlformats.org/officeDocument/2006/relationships/hyperlink" Target="https://ec.europa.eu/internal_market/imi-net/_docs/training/roles_responsibilities_cs.pdf" TargetMode="External"/><Relationship Id="rId4" Type="http://schemas.openxmlformats.org/officeDocument/2006/relationships/hyperlink" Target="https://ec.europa.eu/internal_market/imi-net/_docs/library/pow-user-guide_cs.p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internal_market/imi-net/index_c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internal_market/imi-net/index_c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youreurope/citizens/work/professional-qualifications/european-professional-card/index_c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IMI systém pro výměnu informací o vnitřním trhu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Problematika IMI systému + doplňující informace </a:t>
            </a:r>
          </a:p>
          <a:p>
            <a:endParaRPr lang="cs-CZ" dirty="0"/>
          </a:p>
          <a:p>
            <a:r>
              <a:rPr lang="cs-CZ" dirty="0"/>
              <a:t>Přednáška pro ŽÚ Seč, 22. 9. 2021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Typy výměn informací, které umožňuje IMI systém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Žádosti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Oznámení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Úložiště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Veřejné rozhraní</a:t>
            </a:r>
          </a:p>
        </p:txBody>
      </p:sp>
    </p:spTree>
    <p:extLst>
      <p:ext uri="{BB962C8B-B14F-4D97-AF65-F5344CB8AC3E}">
        <p14:creationId xmlns:p14="http://schemas.microsoft.com/office/powerpoint/2010/main" val="287988373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 – základní prostředí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000087"/>
            <a:ext cx="8242299" cy="4654588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444500" y="1000087"/>
            <a:ext cx="8242299" cy="436827"/>
          </a:xfrm>
          <a:prstGeom prst="roundRect">
            <a:avLst>
              <a:gd name="adj" fmla="val 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44499" y="5442857"/>
            <a:ext cx="8237947" cy="237943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935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30887"/>
          </a:xfrm>
        </p:spPr>
        <p:txBody>
          <a:bodyPr/>
          <a:lstStyle/>
          <a:p>
            <a:r>
              <a:rPr lang="cs-CZ" sz="2800" dirty="0"/>
              <a:t>Statistiky: Výměny podle typu v IMI od roku 2008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000085"/>
            <a:ext cx="8242299" cy="504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1547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Statistiky: IMI systém – odeslané žádosti za 1. čtvrtletí 2018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000086"/>
            <a:ext cx="8242300" cy="465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4515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369332"/>
          </a:xfrm>
        </p:spPr>
        <p:txBody>
          <a:bodyPr/>
          <a:lstStyle/>
          <a:p>
            <a:r>
              <a:rPr lang="cs-CZ" sz="2400" dirty="0"/>
              <a:t>Statistiky: IMI systém – obdržené žádosti za 1. čtvrtletí 2018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001828"/>
            <a:ext cx="8242299" cy="467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7608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F81F3-3605-4079-A7EC-0A7D0B70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1292662"/>
          </a:xfrm>
        </p:spPr>
        <p:txBody>
          <a:bodyPr/>
          <a:lstStyle/>
          <a:p>
            <a:r>
              <a:rPr lang="cs-CZ" sz="2400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br>
              <a:rPr lang="cs-CZ" u="sng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F393C8-CBD9-4120-8859-B5BC38580D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u="sng" dirty="0" err="1"/>
              <a:t>homepage</a:t>
            </a:r>
            <a:r>
              <a:rPr lang="cs-CZ" u="sng" dirty="0"/>
              <a:t> IMI systému</a:t>
            </a:r>
            <a:r>
              <a:rPr lang="cs-CZ" dirty="0"/>
              <a:t>: </a:t>
            </a:r>
            <a:r>
              <a:rPr lang="cs-CZ" dirty="0">
                <a:highlight>
                  <a:srgbClr val="FFFF00"/>
                </a:highlight>
                <a:hlinkClick r:id="rId3"/>
              </a:rPr>
              <a:t>https://ec.europa.eu/internal_market/imi-net/index_cs.htm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u="sng" dirty="0"/>
              <a:t>telefonní Kontakt na národního koordinátora IMI systému</a:t>
            </a:r>
            <a:r>
              <a:rPr lang="cs-CZ" dirty="0"/>
              <a:t>: </a:t>
            </a:r>
            <a:r>
              <a:rPr lang="cs-CZ" dirty="0">
                <a:highlight>
                  <a:srgbClr val="FFFF00"/>
                </a:highlight>
                <a:hlinkClick r:id="rId4"/>
              </a:rPr>
              <a:t>https://ec.europa.eu/internal_market/imi-net/contact/index_cs.htm#art_cz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emailové kontakty na NIMIC jsou uvedeny v zápatí této prezentace</a:t>
            </a:r>
          </a:p>
          <a:p>
            <a:r>
              <a:rPr lang="cs-CZ" u="sng" dirty="0"/>
              <a:t>vstup do školicího prostředí systému IMI</a:t>
            </a:r>
            <a:r>
              <a:rPr lang="cs-CZ" dirty="0"/>
              <a:t>: </a:t>
            </a:r>
            <a:r>
              <a:rPr lang="cs-CZ" dirty="0">
                <a:highlight>
                  <a:srgbClr val="FFFF00"/>
                </a:highlight>
                <a:hlinkClick r:id="rId5"/>
              </a:rPr>
              <a:t>https://webgate.training.ec.europa.eu/imi-net/ 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/>
              <a:t>login</a:t>
            </a:r>
            <a:r>
              <a:rPr lang="cs-CZ" dirty="0"/>
              <a:t> pro přístup do školicího prostředí IMI systému najdete v poznámkách prezentace a taktéž v samostatném wordovském souboru „Požadavky pro přístup do IMI a tréninkové databáze“</a:t>
            </a:r>
          </a:p>
          <a:p>
            <a:r>
              <a:rPr lang="cs-CZ" dirty="0">
                <a:solidFill>
                  <a:srgbClr val="FF0000"/>
                </a:solidFill>
              </a:rPr>
              <a:t>Zde prosím neměňte přístupové heslo ani bezpečnostní kód, a to v žádném členském státu EU!</a:t>
            </a:r>
          </a:p>
        </p:txBody>
      </p:sp>
    </p:spTree>
    <p:extLst>
      <p:ext uri="{BB962C8B-B14F-4D97-AF65-F5344CB8AC3E}">
        <p14:creationId xmlns:p14="http://schemas.microsoft.com/office/powerpoint/2010/main" val="27364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A2A5C-EADE-47AF-80AB-7E47D56D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738664"/>
          </a:xfrm>
        </p:spPr>
        <p:txBody>
          <a:bodyPr/>
          <a:lstStyle/>
          <a:p>
            <a:r>
              <a:rPr lang="cs-CZ" sz="2400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B21805-A1EE-4AC1-9F51-09CD896366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u="sng" dirty="0"/>
              <a:t>Správa uživatelů za Vaší organizaci – uživatel, který má administrátorské oprávnění za Váš modul /může se jednat o libovolného uživatele či skupinu uživatelů/ mohou generovat hesla, uživatelská jména, odstraňovat, či upravovat přístupy ostatních uživatelů v rámci organizace.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V případě, že si uživatel zablokuje přístup do systému /např. špatně zadá heslo a je v organizaci jediným uživatelem, poté se obrací na Národního koordinátora IMI systému/</a:t>
            </a:r>
          </a:p>
          <a:p>
            <a:endParaRPr lang="cs-CZ" u="sng" dirty="0"/>
          </a:p>
          <a:p>
            <a:r>
              <a:rPr lang="cs-CZ" u="sng" dirty="0"/>
              <a:t>V rámci systému IMI fungují ještě koordinátoři daných modulů, tedy jakási obdoba garantů a gestorů jednotlivých oblastí politiky. Např. koordinátorem modulu Vysílání pracovníků jsou kolegové z MPSV, MŠMT je pak koordinátorem modulu profesních kvalifikací, u modulu Veřejných listin je pak ve </a:t>
            </a:r>
            <a:r>
              <a:rPr lang="cs-CZ" u="sng" dirty="0" err="1"/>
              <a:t>spolugesci</a:t>
            </a:r>
            <a:r>
              <a:rPr lang="cs-CZ" u="sng" dirty="0"/>
              <a:t> MV a </a:t>
            </a:r>
            <a:r>
              <a:rPr lang="cs-CZ" u="sng" dirty="0" err="1"/>
              <a:t>MSp</a:t>
            </a:r>
            <a:r>
              <a:rPr lang="cs-CZ" u="sng" dirty="0"/>
              <a:t> atd.</a:t>
            </a:r>
          </a:p>
        </p:txBody>
      </p:sp>
    </p:spTree>
    <p:extLst>
      <p:ext uri="{BB962C8B-B14F-4D97-AF65-F5344CB8AC3E}">
        <p14:creationId xmlns:p14="http://schemas.microsoft.com/office/powerpoint/2010/main" val="1234297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9B0EE-30DC-44B2-BB40-307D87DE8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738664"/>
          </a:xfrm>
        </p:spPr>
        <p:txBody>
          <a:bodyPr/>
          <a:lstStyle/>
          <a:p>
            <a:r>
              <a:rPr lang="cs-CZ" sz="2400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1B5576-AC0F-4450-B89D-30A4685D8A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+mj-lt"/>
              </a:rPr>
              <a:t>Pro rychlou orientaci jak zacházet se žádostmi lze projít např. příručky, které doporučuji: </a:t>
            </a:r>
            <a:r>
              <a:rPr lang="cs-CZ" u="sng" dirty="0">
                <a:latin typeface="+mj-lt"/>
                <a:hlinkClick r:id="rId2"/>
              </a:rPr>
              <a:t>Žádosti o informace - Uživatelská příručka k systému IMI</a:t>
            </a:r>
            <a:r>
              <a:rPr lang="cs-CZ" u="sng" dirty="0">
                <a:latin typeface="+mj-lt"/>
              </a:rPr>
              <a:t>; </a:t>
            </a:r>
            <a:r>
              <a:rPr lang="cs-CZ" altLang="cs-CZ" u="sng" dirty="0">
                <a:solidFill>
                  <a:srgbClr val="004494"/>
                </a:solidFill>
                <a:latin typeface="+mj-lt"/>
                <a:hlinkClick r:id="rId3"/>
              </a:rPr>
              <a:t>Příručka k IMI a směrnici o službách</a:t>
            </a:r>
            <a:r>
              <a:rPr lang="cs-CZ" altLang="cs-CZ" u="sng" dirty="0">
                <a:solidFill>
                  <a:schemeClr val="tx1"/>
                </a:solidFill>
                <a:latin typeface="+mj-lt"/>
              </a:rPr>
              <a:t>; </a:t>
            </a:r>
            <a:r>
              <a:rPr lang="cs-CZ" u="sng" dirty="0">
                <a:latin typeface="+mj-lt"/>
                <a:hlinkClick r:id="rId4"/>
              </a:rPr>
              <a:t>Uživatelská příručka pro vysílání pracovníků</a:t>
            </a:r>
            <a:r>
              <a:rPr lang="cs-CZ" u="sng" dirty="0">
                <a:latin typeface="+mj-lt"/>
              </a:rPr>
              <a:t> atd. Na </a:t>
            </a:r>
            <a:r>
              <a:rPr lang="cs-CZ" u="sng" dirty="0" err="1">
                <a:latin typeface="+mj-lt"/>
              </a:rPr>
              <a:t>homepage</a:t>
            </a:r>
            <a:r>
              <a:rPr lang="cs-CZ" u="sng" dirty="0">
                <a:latin typeface="+mj-lt"/>
              </a:rPr>
              <a:t> IMI systému najdete také v horním menu v záložce dokumenty.</a:t>
            </a:r>
          </a:p>
          <a:p>
            <a:pPr marL="0" indent="0">
              <a:buNone/>
            </a:pPr>
            <a:endParaRPr lang="cs-CZ" u="sng" dirty="0">
              <a:latin typeface="+mj-lt"/>
            </a:endParaRPr>
          </a:p>
          <a:p>
            <a:r>
              <a:rPr lang="cs-CZ" altLang="cs-CZ" u="sng" dirty="0">
                <a:solidFill>
                  <a:schemeClr val="tx1"/>
                </a:solidFill>
                <a:latin typeface="+mj-lt"/>
              </a:rPr>
              <a:t>Taktéž se můžete podívat v pásu karet na </a:t>
            </a:r>
            <a:r>
              <a:rPr lang="cs-CZ" altLang="cs-CZ" u="sng" dirty="0" err="1">
                <a:solidFill>
                  <a:schemeClr val="tx1"/>
                </a:solidFill>
                <a:latin typeface="+mj-lt"/>
              </a:rPr>
              <a:t>homepage</a:t>
            </a:r>
            <a:r>
              <a:rPr lang="cs-CZ" altLang="cs-CZ" u="sng" dirty="0">
                <a:solidFill>
                  <a:schemeClr val="tx1"/>
                </a:solidFill>
                <a:latin typeface="+mj-lt"/>
              </a:rPr>
              <a:t> na záložku používání IMI, kde si můžete např. najít  </a:t>
            </a:r>
            <a:r>
              <a:rPr lang="cs-CZ" altLang="cs-CZ" u="sng" dirty="0">
                <a:solidFill>
                  <a:srgbClr val="004494"/>
                </a:solidFill>
                <a:latin typeface="+mj-lt"/>
                <a:hlinkClick r:id="rId5"/>
              </a:rPr>
              <a:t>Role a úkoly uživatelů v IMI</a:t>
            </a:r>
            <a:r>
              <a:rPr lang="cs-CZ" altLang="cs-CZ" dirty="0">
                <a:solidFill>
                  <a:schemeClr val="tx1"/>
                </a:solidFill>
                <a:latin typeface="+mj-lt"/>
              </a:rPr>
              <a:t> atd.</a:t>
            </a:r>
          </a:p>
          <a:p>
            <a:endParaRPr lang="cs-CZ" altLang="cs-CZ" dirty="0">
              <a:solidFill>
                <a:schemeClr val="tx1"/>
              </a:solidFill>
              <a:latin typeface="+mj-lt"/>
            </a:endParaRPr>
          </a:p>
          <a:p>
            <a:r>
              <a:rPr lang="cs-CZ" altLang="cs-CZ" dirty="0">
                <a:solidFill>
                  <a:schemeClr val="tx1"/>
                </a:solidFill>
                <a:latin typeface="+mj-lt"/>
              </a:rPr>
              <a:t>IMI systém funguje na principu formulářového prostředí a sady předem nastavených souborů otázek pro dané legislativní oblasti, které naleznete zde: </a:t>
            </a:r>
            <a:r>
              <a:rPr lang="cs-CZ" altLang="cs-CZ" dirty="0">
                <a:solidFill>
                  <a:schemeClr val="tx1"/>
                </a:solidFill>
                <a:latin typeface="+mj-lt"/>
                <a:hlinkClick r:id="rId6"/>
              </a:rPr>
              <a:t>https://ec.europa.eu/internal_market/imi-net/library/question_sets_forms/index_cs.htm</a:t>
            </a:r>
            <a:endParaRPr lang="cs-CZ" altLang="cs-CZ" dirty="0">
              <a:solidFill>
                <a:schemeClr val="tx1"/>
              </a:solidFill>
              <a:latin typeface="+mj-lt"/>
            </a:endParaRPr>
          </a:p>
          <a:p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56B71D-8502-4825-9265-5B8735271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46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97757-5838-407E-85C1-E2FBD681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738664"/>
          </a:xfrm>
        </p:spPr>
        <p:txBody>
          <a:bodyPr/>
          <a:lstStyle/>
          <a:p>
            <a:r>
              <a:rPr lang="cs-CZ" sz="2400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DF410-D64C-49FD-ABFD-34F54D2AE9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/>
              <a:t>Ve školicím prostředí systému IMI se můžete podívat také na to, jak jednotlivé žádosti vypadají (lze si projít i již vytvořené žádosti jiných ČS v tomto prostředí), můžete si zkusit vytvořit novou žádost po vzoru přednášky v modulu služby – žádosti o informace a nebo si zkoušet upravovat i v jiných formulářích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Taktéž si  v úložišti můžete najít databázi rejstříků (registrů a dále s ní pracovat)</a:t>
            </a:r>
          </a:p>
          <a:p>
            <a:endParaRPr lang="cs-CZ" u="sng" dirty="0"/>
          </a:p>
          <a:p>
            <a:r>
              <a:rPr lang="cs-CZ" u="sng" dirty="0"/>
              <a:t>Po zadání klíčových parametrů můžete v ostré verzi systému prohledávat v nabídce v archivu žádostí nebo v nových žádostí dle formulářů již uzavřené žádosti nebo i ty žádosti, které čekají a vyřízení</a:t>
            </a:r>
          </a:p>
          <a:p>
            <a:endParaRPr lang="cs-CZ" u="sng" dirty="0"/>
          </a:p>
          <a:p>
            <a:r>
              <a:rPr lang="cs-CZ" u="sng" dirty="0"/>
              <a:t>Při kontrole jestli byla přijata nová žádost sledujte nejprve Vaši emailovou schránku, jestli dorazila nějaká notifikace, pro jistotu kontrolujte IMI systém min. 1x za 2-3 měsíce, i když jste žádnou notifikaci neobdrželi, uchováte si tak přehled o systému a také se Vám nezablokuje heslo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826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E28D4-8EB5-47FA-B73E-18D43B36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738664"/>
          </a:xfrm>
        </p:spPr>
        <p:txBody>
          <a:bodyPr/>
          <a:lstStyle/>
          <a:p>
            <a:r>
              <a:rPr lang="cs-CZ" sz="2400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5D9330-8E91-4930-8AB0-687245EDD0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1600" u="sng" dirty="0"/>
              <a:t>Při přihlášení se do systému IMI kontrolujte prosím hlavně záložku žádosti na </a:t>
            </a:r>
            <a:r>
              <a:rPr lang="cs-CZ" sz="1600" u="sng" dirty="0" err="1"/>
              <a:t>dashboardu</a:t>
            </a:r>
            <a:r>
              <a:rPr lang="cs-CZ" sz="1600" u="sng" dirty="0"/>
              <a:t> /rozcestníku IMI/, kde uvidíte koncepty žádostí, žádosti čekající na přijetí, na zodpovězení či uzavření, je-li takové potřeba vyřídit.</a:t>
            </a:r>
          </a:p>
          <a:p>
            <a:r>
              <a:rPr lang="cs-CZ" sz="1600" u="sng" dirty="0"/>
              <a:t>Pro aktualizaci stavu žádostí dejte manuálně aktualizovat (</a:t>
            </a:r>
            <a:r>
              <a:rPr lang="cs-CZ" sz="1600" u="sng" dirty="0" err="1"/>
              <a:t>refresh</a:t>
            </a:r>
            <a:r>
              <a:rPr lang="cs-CZ" sz="1600" u="sng" dirty="0"/>
              <a:t>), je to ikonka v pravém horním rohu.</a:t>
            </a:r>
          </a:p>
          <a:p>
            <a:pPr marL="0" indent="0">
              <a:buNone/>
            </a:pPr>
            <a:r>
              <a:rPr lang="cs-CZ" sz="1600" u="sng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B3B25B9-DA7B-4B5B-BA05-371471522956}"/>
              </a:ext>
            </a:extLst>
          </p:cNvPr>
          <p:cNvPicPr/>
          <p:nvPr/>
        </p:nvPicPr>
        <p:blipFill rotWithShape="1">
          <a:blip r:embed="rId2"/>
          <a:srcRect l="986" t="8771" r="478" b="4262"/>
          <a:stretch/>
        </p:blipFill>
        <p:spPr bwMode="auto">
          <a:xfrm>
            <a:off x="749468" y="2610507"/>
            <a:ext cx="6796551" cy="34351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608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u="sng" dirty="0"/>
              <a:t>Co je to IMI systém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Kdo jej spravuje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Co je cílem IMI systému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IMI systém – nástroj na vnitřním trhu</a:t>
            </a:r>
          </a:p>
          <a:p>
            <a:endParaRPr lang="cs-CZ" u="sng" dirty="0"/>
          </a:p>
          <a:p>
            <a:r>
              <a:rPr lang="cs-CZ" u="sng" dirty="0"/>
              <a:t>Základní přehled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Výhody IMI systému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Nejpoužívanější moduly a některé další moduly integrované v IMI</a:t>
            </a:r>
          </a:p>
          <a:p>
            <a:endParaRPr lang="cs-CZ" u="sng" dirty="0"/>
          </a:p>
          <a:p>
            <a:r>
              <a:rPr lang="cs-CZ" u="sng" dirty="0"/>
              <a:t>Typy výměn informací, které umožňuje IMI systém</a:t>
            </a:r>
          </a:p>
          <a:p>
            <a:pPr marL="0" indent="0">
              <a:buNone/>
            </a:pPr>
            <a:endParaRPr lang="cs-CZ" u="sng" dirty="0"/>
          </a:p>
          <a:p>
            <a:r>
              <a:rPr lang="cs-CZ" u="sng" dirty="0"/>
              <a:t>Základní prostředí IMI a ukázka přehledu statistik</a:t>
            </a:r>
          </a:p>
          <a:p>
            <a:endParaRPr lang="cs-CZ" u="sng" dirty="0"/>
          </a:p>
          <a:p>
            <a:r>
              <a:rPr lang="cs-CZ" u="sng" dirty="0">
                <a:solidFill>
                  <a:srgbClr val="FF0000"/>
                </a:solidFill>
              </a:rPr>
              <a:t>Shrnutí nejdůležitějších bodů z další části přednášky Problematika IMI systému</a:t>
            </a:r>
            <a:endParaRPr lang="cs-CZ" u="sng" dirty="0"/>
          </a:p>
          <a:p>
            <a:endParaRPr lang="cs-CZ" u="sng" dirty="0"/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07110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1231106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u="sng" dirty="0"/>
              <a:t>Co je to IMI systém</a:t>
            </a:r>
            <a:r>
              <a:rPr lang="cs-CZ" dirty="0"/>
              <a:t>?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i="1" dirty="0"/>
              <a:t>„Systém pro výměnu informací o vnitřním trhu</a:t>
            </a:r>
            <a:r>
              <a:rPr lang="cs-CZ" i="1" dirty="0"/>
              <a:t> je bezpečný, mnohojazyčný online nástroj, který usnadňuje výměnu informací mezi veřejnými orgány zapojenými do praktického provádění práva EU“.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sz="1000" i="1" dirty="0"/>
          </a:p>
          <a:p>
            <a:pPr marL="0" indent="0">
              <a:buNone/>
            </a:pPr>
            <a:r>
              <a:rPr lang="cs-CZ" sz="1000" dirty="0"/>
              <a:t>Zdroj: IMI systém – webové stránky, </a:t>
            </a:r>
            <a:r>
              <a:rPr lang="cs-CZ" sz="1000" dirty="0">
                <a:hlinkClick r:id="rId2"/>
              </a:rPr>
              <a:t>http://ec.europa.eu/internal_market/imi-net/index_cs.htm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6798333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u="sng" dirty="0"/>
              <a:t>Kdo jej spravuje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Systém IMI byl vytvořen společně Evropskou komisí a orgány členských států EU. Administrátorem systému je Evropská komise.</a:t>
            </a:r>
          </a:p>
        </p:txBody>
      </p:sp>
    </p:spTree>
    <p:extLst>
      <p:ext uri="{BB962C8B-B14F-4D97-AF65-F5344CB8AC3E}">
        <p14:creationId xmlns:p14="http://schemas.microsoft.com/office/powerpoint/2010/main" val="392840105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u="sng" dirty="0"/>
              <a:t>Co je cílem IMI systému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Cílem IMI systému, který propojuje úřady napříč EU, je usnadnit administrativní spolupráci mezi správními orgány členských států prostřednictvím strukturalizovaného a zabezpečeného systému k elektronické komunikaci.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Těžit z něj mohou také podnikatelé a PO.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http://ec.europa.eu/internal_market/imi-net/index_cs.htm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4500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u="sng" dirty="0"/>
              <a:t>IMI systém –  důležitý online nástroj na vnitřním trhu</a:t>
            </a:r>
          </a:p>
          <a:p>
            <a:endParaRPr lang="cs-CZ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Systém IMI je jedním z klíčových nástrojů na vnitřním trhu</a:t>
            </a:r>
            <a:r>
              <a:rPr lang="cs-CZ" dirty="0"/>
              <a:t>, jehož prohlubování je dlouhodobou prioritou ČR.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Bude-li systém vhodně rozšiřován do dalších oblastí, </a:t>
            </a:r>
            <a:r>
              <a:rPr lang="cs-CZ" b="1" dirty="0"/>
              <a:t>může výrazným způsobem usnadnit spolupráci mezi úřady a snížit administrativní zátěž jako úřadů, tak podnikatelů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6884702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Základní přehled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Spuštění: rok 2008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Doposud proběhlo více jak 210 tisíc typů informačních výměn (ke konci roku 2019)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ČR zapojeno více než 385 úřadů (září 2021)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u="sng" dirty="0"/>
              <a:t>Oblasti správní spolupráce</a:t>
            </a:r>
            <a:r>
              <a:rPr lang="cs-CZ" dirty="0"/>
              <a:t>: V současnosti IMI umožňuje provádění 67 postupů správní spolupráce v 17 různých oblastech politiky EU. Systém se i nadále rozšiřuje a vyvíjí.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95110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/>
              <a:t>Výhody IMI systému</a:t>
            </a:r>
          </a:p>
          <a:p>
            <a:pPr marL="0" indent="0">
              <a:buNone/>
            </a:pPr>
            <a:endParaRPr lang="cs-CZ" u="sng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Funguje ve všech úředních jazycích EU.</a:t>
            </a:r>
          </a:p>
          <a:p>
            <a:pPr lvl="0"/>
            <a:endParaRPr lang="cs-CZ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Možnost využití strojového překladače přímo v prostředí IMI. </a:t>
            </a:r>
          </a:p>
          <a:p>
            <a:pPr lvl="0"/>
            <a:endParaRPr lang="cs-CZ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Systém IMI je flexibilní a výměna informací je zabezpečená a rychlá.</a:t>
            </a:r>
          </a:p>
          <a:p>
            <a:pPr lvl="0"/>
            <a:endParaRPr lang="cs-CZ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Ochrana osobních údajů je zaručena.</a:t>
            </a:r>
          </a:p>
          <a:p>
            <a:pPr marL="0" lvl="0" indent="0">
              <a:buNone/>
            </a:pPr>
            <a:endParaRPr lang="cs-CZ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Síť národních koordinátorů IMI (NIMIC) = zajišťují školení a podporu uživatelům.</a:t>
            </a:r>
          </a:p>
          <a:p>
            <a:pPr marL="0" lvl="0" indent="0">
              <a:buNone/>
            </a:pPr>
            <a:endParaRPr lang="cs-CZ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dirty="0"/>
              <a:t>Používáním IMI úřadům ČS EU nevznikají žádné náklady se vstupem do systému a IT infrastrukturou.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8926952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IMI systém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Nejpoužívanější moduly</a:t>
            </a:r>
            <a:r>
              <a:rPr lang="cs-CZ" dirty="0"/>
              <a:t>: </a:t>
            </a:r>
            <a:r>
              <a:rPr lang="cs-CZ" b="1" dirty="0"/>
              <a:t>odborné kvalifikace, služby, vysílání pracovníků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Další moduly: práva pacientů, GDPR, Veřejné dokumenty (od podzimu 2018 resp. od února 2019), FIREARMS – září 2019, síť EJN, od ledna 2020 CPC network aj.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Integruje v sobě Evropský profesní průkaz (EPC) a službu SOLVIT.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EPC - zdravotní sestra nebo ošetřovatel odpovědný za všeobecnou péči, farmaceut, fyzioterapeut, horský průvodce, realitní makléř.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100" dirty="0"/>
              <a:t>Zdroj: Portál Europa.eu, EPC INFO 2021: </a:t>
            </a:r>
            <a:r>
              <a:rPr lang="cs-CZ" sz="1100" dirty="0">
                <a:hlinkClick r:id="rId2"/>
              </a:rPr>
              <a:t>https://europa.eu/youreurope/citizens/work/professional-qualifications/european-professional-card/index_cs.htm</a:t>
            </a:r>
            <a:endParaRPr lang="cs-CZ" sz="1100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14462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810</TotalTime>
  <Words>1148</Words>
  <Application>Microsoft Office PowerPoint</Application>
  <PresentationFormat>Předvádění na obrazovce (4:3)</PresentationFormat>
  <Paragraphs>144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Prezentace modrá A</vt:lpstr>
      <vt:lpstr>IMI systém pro výměnu informací o vnitřním trhu</vt:lpstr>
      <vt:lpstr>Obsah prezentace</vt:lpstr>
      <vt:lpstr>IMI systém</vt:lpstr>
      <vt:lpstr>IMI systém</vt:lpstr>
      <vt:lpstr>IMI systém</vt:lpstr>
      <vt:lpstr>IMI systém </vt:lpstr>
      <vt:lpstr>IMI systém </vt:lpstr>
      <vt:lpstr>IMI systém</vt:lpstr>
      <vt:lpstr>IMI systém</vt:lpstr>
      <vt:lpstr>IMI systém</vt:lpstr>
      <vt:lpstr>IMI systém – základní prostředí</vt:lpstr>
      <vt:lpstr>Statistiky: Výměny podle typu v IMI od roku 2008</vt:lpstr>
      <vt:lpstr>Statistiky: IMI systém – odeslané žádosti za 1. čtvrtletí 2018</vt:lpstr>
      <vt:lpstr>Statistiky: IMI systém – obdržené žádosti za 1. čtvrtletí 2018</vt:lpstr>
      <vt:lpstr>Shrnutí nejdůležitějších bodů z další části přednášky Problematika IMI systému </vt:lpstr>
      <vt:lpstr>Shrnutí nejdůležitějších bodů z další části přednášky Problematika IMI systému</vt:lpstr>
      <vt:lpstr>Shrnutí nejdůležitějších bodů z další části přednášky Problematika IMI systému</vt:lpstr>
      <vt:lpstr>Shrnutí nejdůležitějších bodů z další části přednášky Problematika IMI systému</vt:lpstr>
      <vt:lpstr>Shrnutí nejdůležitějších bodů z další části přednášky Problematika IMI systému</vt:lpstr>
      <vt:lpstr> Děkuji Vám za pozornost</vt:lpstr>
    </vt:vector>
  </TitlesOfParts>
  <Company>Ministerstvo průmyslu a obchodu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Aliapulios Telis</dc:creator>
  <cp:lastModifiedBy>Aliapulios Telis</cp:lastModifiedBy>
  <cp:revision>40</cp:revision>
  <dcterms:created xsi:type="dcterms:W3CDTF">2018-10-29T09:09:45Z</dcterms:created>
  <dcterms:modified xsi:type="dcterms:W3CDTF">2021-09-23T12:01:28Z</dcterms:modified>
</cp:coreProperties>
</file>