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0" r:id="rId4"/>
    <p:sldId id="261" r:id="rId5"/>
    <p:sldId id="307" r:id="rId6"/>
    <p:sldId id="270" r:id="rId7"/>
    <p:sldId id="271" r:id="rId8"/>
    <p:sldId id="269" r:id="rId9"/>
    <p:sldId id="275" r:id="rId10"/>
    <p:sldId id="265" r:id="rId11"/>
    <p:sldId id="267" r:id="rId12"/>
    <p:sldId id="258" r:id="rId13"/>
    <p:sldId id="259" r:id="rId14"/>
    <p:sldId id="285" r:id="rId15"/>
    <p:sldId id="286" r:id="rId16"/>
    <p:sldId id="287" r:id="rId17"/>
    <p:sldId id="277" r:id="rId18"/>
    <p:sldId id="278" r:id="rId19"/>
    <p:sldId id="280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50"/>
    <a:srgbClr val="000D42"/>
    <a:srgbClr val="06024E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0E76E-B77A-4AEE-B562-45E983D9274D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F1A9-94B0-43C1-BCED-03EEF07168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0301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5FABF-14CD-44DD-9A2D-83940F77A246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22DA7-0BA7-4A20-A0AA-0F69FBE22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2929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E1-5D27-49CB-8B66-979F69A966C5}" type="datetime1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05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E96F-4156-4F84-9294-C110A9AA1920}" type="datetime1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06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EE42-81A4-48FA-987A-0348915F4D67}" type="datetime1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64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CBE1-5D27-49CB-8B66-979F69A966C5}" type="datetime1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55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4548-69E2-425C-AD39-9C113212D9FF}" type="datetime1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463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B486-6D7C-45F2-B7ED-D8AD692281E9}" type="datetime1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45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0A1-BD63-415A-898D-47379A6C2399}" type="datetime1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99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F4B5-8595-4AD5-BC77-CE018FD3E008}" type="datetime1">
              <a:rPr lang="cs-CZ" smtClean="0"/>
              <a:t>24.03.2022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647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54A-AB84-436F-ACA6-516776C536CC}" type="datetime1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40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C33B-4297-4698-9B70-9DB5F4C34E00}" type="datetime1">
              <a:rPr lang="cs-CZ" smtClean="0"/>
              <a:t>24.03.2022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560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5806-6586-4A79-8899-7FE32576E223}" type="datetime1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93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4548-69E2-425C-AD39-9C113212D9FF}" type="datetime1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360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5D22-83F1-478D-8058-2783A1C83705}" type="datetime1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284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E96F-4156-4F84-9294-C110A9AA1920}" type="datetime1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46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EE42-81A4-48FA-987A-0348915F4D67}" type="datetime1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5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B486-6D7C-45F2-B7ED-D8AD692281E9}" type="datetime1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17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B0A1-BD63-415A-898D-47379A6C2399}" type="datetime1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85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F4B5-8595-4AD5-BC77-CE018FD3E008}" type="datetime1">
              <a:rPr lang="cs-CZ" smtClean="0"/>
              <a:t>24.03.2022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63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C654A-AB84-436F-ACA6-516776C536CC}" type="datetime1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6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C33B-4297-4698-9B70-9DB5F4C34E00}" type="datetime1">
              <a:rPr lang="cs-CZ" smtClean="0"/>
              <a:t>24.03.2022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91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5806-6586-4A79-8899-7FE32576E223}" type="datetime1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00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5D22-83F1-478D-8058-2783A1C83705}" type="datetime1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67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92D050"/>
            </a:gs>
            <a:gs pos="70000">
              <a:schemeClr val="bg1"/>
            </a:gs>
            <a:gs pos="92000">
              <a:schemeClr val="accent6">
                <a:lumMod val="75000"/>
              </a:schemeClr>
            </a:gs>
            <a:gs pos="10000">
              <a:schemeClr val="accent6">
                <a:lumMod val="75000"/>
              </a:schemeClr>
            </a:gs>
            <a:gs pos="31000">
              <a:schemeClr val="bg1"/>
            </a:gs>
            <a:gs pos="81000">
              <a:srgbClr val="00B050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03EA-3D4A-46A1-B365-88AF9C24406F}" type="datetime1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8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92D050"/>
            </a:gs>
            <a:gs pos="70000">
              <a:schemeClr val="bg1"/>
            </a:gs>
            <a:gs pos="92000">
              <a:schemeClr val="accent6">
                <a:lumMod val="75000"/>
              </a:schemeClr>
            </a:gs>
            <a:gs pos="10000">
              <a:schemeClr val="accent6">
                <a:lumMod val="75000"/>
              </a:schemeClr>
            </a:gs>
            <a:gs pos="31000">
              <a:schemeClr val="bg1"/>
            </a:gs>
            <a:gs pos="81000">
              <a:srgbClr val="00B050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03EA-3D4A-46A1-B365-88AF9C24406F}" type="datetime1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CE9F-B099-42B3-ACE7-532CD4CC6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88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8269" y="1537142"/>
            <a:ext cx="9144000" cy="2387600"/>
          </a:xfrm>
        </p:spPr>
        <p:txBody>
          <a:bodyPr/>
          <a:lstStyle/>
          <a:p>
            <a:r>
              <a:rPr lang="cs-CZ" dirty="0" smtClean="0">
                <a:solidFill>
                  <a:srgbClr val="000D42"/>
                </a:solidFill>
              </a:rPr>
              <a:t>Česká obchodní inspekce</a:t>
            </a:r>
            <a:endParaRPr lang="cs-CZ" dirty="0">
              <a:solidFill>
                <a:srgbClr val="000D4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6498" y="5250730"/>
            <a:ext cx="39969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0D42"/>
                </a:solidFill>
              </a:rPr>
              <a:t>Česká obchodní inspekce</a:t>
            </a:r>
            <a:br>
              <a:rPr lang="cs-CZ" sz="1400" b="1" dirty="0" smtClean="0">
                <a:solidFill>
                  <a:srgbClr val="000D42"/>
                </a:solidFill>
              </a:rPr>
            </a:br>
            <a:r>
              <a:rPr lang="cs-CZ" sz="1400" b="1" dirty="0" smtClean="0">
                <a:solidFill>
                  <a:srgbClr val="000D42"/>
                </a:solidFill>
              </a:rPr>
              <a:t>Inspektorát pro Jihomoravský a Zlínský kraj</a:t>
            </a:r>
            <a:br>
              <a:rPr lang="cs-CZ" sz="1400" b="1" dirty="0" smtClean="0">
                <a:solidFill>
                  <a:srgbClr val="000D42"/>
                </a:solidFill>
              </a:rPr>
            </a:br>
            <a:r>
              <a:rPr lang="cs-CZ" sz="1400" b="1" dirty="0" smtClean="0">
                <a:solidFill>
                  <a:srgbClr val="000D42"/>
                </a:solidFill>
                <a:effectLst>
                  <a:outerShdw blurRad="114300" sx="0" sy="0">
                    <a:srgbClr val="000000"/>
                  </a:outerShdw>
                </a:effectLst>
                <a:latin typeface="Wingdings" panose="050000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cs-CZ" sz="1400" b="1" dirty="0" smtClean="0">
                <a:solidFill>
                  <a:srgbClr val="000D42"/>
                </a:solidFill>
              </a:rPr>
              <a:t> třída </a:t>
            </a:r>
            <a:r>
              <a:rPr lang="cs-CZ" sz="1400" b="1" dirty="0">
                <a:solidFill>
                  <a:srgbClr val="000D42"/>
                </a:solidFill>
              </a:rPr>
              <a:t>K</a:t>
            </a:r>
            <a:r>
              <a:rPr lang="cs-CZ" sz="1400" b="1" dirty="0" smtClean="0">
                <a:solidFill>
                  <a:srgbClr val="000D42"/>
                </a:solidFill>
              </a:rPr>
              <a:t>pt. Jaroše 1924/5, 602 00 Brno</a:t>
            </a:r>
          </a:p>
          <a:p>
            <a:r>
              <a:rPr lang="cs-CZ" sz="1400" dirty="0" smtClean="0">
                <a:solidFill>
                  <a:srgbClr val="000D42"/>
                </a:solidFill>
                <a:latin typeface="Wingdings"/>
              </a:rPr>
              <a:t>(</a:t>
            </a:r>
            <a:r>
              <a:rPr lang="cs-CZ" sz="1400" b="1" dirty="0">
                <a:solidFill>
                  <a:srgbClr val="000D42"/>
                </a:solidFill>
              </a:rPr>
              <a:t> </a:t>
            </a:r>
            <a:r>
              <a:rPr lang="cs-CZ" sz="1400" b="1" dirty="0" smtClean="0">
                <a:solidFill>
                  <a:srgbClr val="000D42"/>
                </a:solidFill>
              </a:rPr>
              <a:t>+ 420 545 125 911</a:t>
            </a:r>
            <a:endParaRPr lang="cs-CZ" sz="1400" b="1" dirty="0" smtClean="0">
              <a:solidFill>
                <a:srgbClr val="000D42"/>
              </a:solidFill>
              <a:effectLst>
                <a:outerShdw blurRad="114300" sx="0" sy="0">
                  <a:srgbClr val="000000"/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 smtClean="0">
                <a:solidFill>
                  <a:srgbClr val="000D42"/>
                </a:solidFill>
                <a:latin typeface="Arial" charset="0"/>
                <a:cs typeface="Times New Roman" charset="0"/>
                <a:sym typeface="Wingdings" pitchFamily="2" charset="2"/>
              </a:rPr>
              <a:t> </a:t>
            </a:r>
            <a:r>
              <a:rPr lang="sk-SK" sz="1400" b="1" dirty="0" smtClean="0">
                <a:solidFill>
                  <a:srgbClr val="000D42"/>
                </a:solidFill>
                <a:cs typeface="Times New Roman" charset="0"/>
                <a:sym typeface="Wingdings" pitchFamily="2" charset="2"/>
              </a:rPr>
              <a:t>brno@coi.cz</a:t>
            </a:r>
            <a:endParaRPr lang="cs-CZ" sz="1400" b="1" dirty="0">
              <a:solidFill>
                <a:srgbClr val="000D42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0" y="4860205"/>
            <a:ext cx="13430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5356" y="755683"/>
            <a:ext cx="8221288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000F50"/>
                </a:solidFill>
                <a:latin typeface="+mn-lt"/>
              </a:rPr>
              <a:t>Zákon o ochraně zdraví před škodlivými účinky návykových látek – 65/2017 Sb.</a:t>
            </a:r>
            <a:endParaRPr lang="cs-CZ" sz="3200" b="1" dirty="0">
              <a:solidFill>
                <a:srgbClr val="000F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0020"/>
            <a:ext cx="10381728" cy="954637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indent="0" algn="just">
              <a:buNone/>
            </a:pPr>
            <a:r>
              <a:rPr lang="cs-CZ" sz="2400" dirty="0" smtClean="0">
                <a:solidFill>
                  <a:srgbClr val="000F50"/>
                </a:solidFill>
              </a:rPr>
              <a:t>ČOI kontroluje dodržování zákazu prodeje alkoholických nápojů, tabákových výrobků a dalších výrobků osobám mladším 18 let.</a:t>
            </a:r>
            <a:endParaRPr lang="cs-CZ" sz="1200" dirty="0" smtClean="0">
              <a:solidFill>
                <a:srgbClr val="000F5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0F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D42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D4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46" y="4402991"/>
            <a:ext cx="3168582" cy="1836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52247" y="2984657"/>
            <a:ext cx="7967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000F50"/>
                </a:solidFill>
              </a:rPr>
              <a:t>Oprávnění provádět kontrolní nákupy prostřednictvím přizvané osoby mladší 18 let - figurantů (</a:t>
            </a:r>
            <a:r>
              <a:rPr lang="cs-CZ" sz="2400" dirty="0" err="1">
                <a:solidFill>
                  <a:srgbClr val="000F50"/>
                </a:solidFill>
              </a:rPr>
              <a:t>ust</a:t>
            </a:r>
            <a:r>
              <a:rPr lang="cs-CZ" sz="2400" dirty="0">
                <a:solidFill>
                  <a:srgbClr val="000F50"/>
                </a:solidFill>
              </a:rPr>
              <a:t>. § 30 odst. 4 z. č. 65/2017 Sb</a:t>
            </a:r>
            <a:r>
              <a:rPr lang="cs-CZ" sz="2400" dirty="0" smtClean="0">
                <a:solidFill>
                  <a:srgbClr val="000F50"/>
                </a:solidFill>
              </a:rPr>
              <a:t>.).</a:t>
            </a:r>
            <a:endParaRPr lang="cs-CZ" sz="2400" dirty="0">
              <a:solidFill>
                <a:srgbClr val="000F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8200" y="4402991"/>
            <a:ext cx="70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solidFill>
                  <a:srgbClr val="000F50"/>
                </a:solidFill>
              </a:rPr>
              <a:t>Za prodej alkoholu osobě mladší 18 let lze uložit pokutu až do výše </a:t>
            </a:r>
            <a:r>
              <a:rPr lang="cs-CZ" sz="2400" b="1" dirty="0" smtClean="0">
                <a:solidFill>
                  <a:srgbClr val="000F50"/>
                </a:solidFill>
              </a:rPr>
              <a:t>1.000.000,- Kč</a:t>
            </a:r>
            <a:r>
              <a:rPr lang="cs-CZ" sz="2400" dirty="0">
                <a:solidFill>
                  <a:srgbClr val="000F50"/>
                </a:solidFill>
              </a:rPr>
              <a:t>.</a:t>
            </a:r>
            <a:r>
              <a:rPr lang="cs-CZ" sz="2400" dirty="0" smtClean="0">
                <a:solidFill>
                  <a:srgbClr val="000F50"/>
                </a:solidFill>
              </a:rPr>
              <a:t> Lze též uložit </a:t>
            </a:r>
            <a:r>
              <a:rPr lang="cs-CZ" sz="2400" b="1" dirty="0" smtClean="0">
                <a:solidFill>
                  <a:srgbClr val="000F50"/>
                </a:solidFill>
              </a:rPr>
              <a:t>zákaz činnosti.</a:t>
            </a:r>
            <a:endParaRPr lang="cs-CZ" sz="2400" b="1" dirty="0">
              <a:solidFill>
                <a:srgbClr val="000F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38200" y="5407994"/>
            <a:ext cx="70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solidFill>
                  <a:srgbClr val="000F50"/>
                </a:solidFill>
              </a:rPr>
              <a:t>ČOI rovněž dozoruje dodržování zákazu prodeje alkoholu prostřednictvím prodejních automatů</a:t>
            </a:r>
            <a:r>
              <a:rPr lang="cs-CZ" sz="2400" dirty="0" smtClean="0">
                <a:solidFill>
                  <a:srgbClr val="000D42"/>
                </a:solidFill>
              </a:rPr>
              <a:t>.</a:t>
            </a:r>
            <a:endParaRPr lang="cs-CZ" sz="2400" dirty="0">
              <a:solidFill>
                <a:srgbClr val="000D4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976947" y="4026783"/>
            <a:ext cx="312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https://echo24.cz/a/SQeTD/ceska-obchodni-inspekce-poprve-vyuzila-nezletile-testovali-zda-jim-prodaji-alkohol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8" y="2870494"/>
            <a:ext cx="2135375" cy="1332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5881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2259" y="830432"/>
            <a:ext cx="3346345" cy="485313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>
                <a:solidFill>
                  <a:srgbClr val="000F50"/>
                </a:solidFill>
              </a:rPr>
              <a:t>Zákon o </a:t>
            </a:r>
            <a:r>
              <a:rPr lang="cs-CZ" b="1" dirty="0" smtClean="0">
                <a:solidFill>
                  <a:srgbClr val="000F50"/>
                </a:solidFill>
              </a:rPr>
              <a:t>pyrotechnice</a:t>
            </a:r>
            <a:endParaRPr lang="cs-CZ" b="1" dirty="0" smtClean="0">
              <a:solidFill>
                <a:srgbClr val="000D4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0D42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000D4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18031" y="6312610"/>
            <a:ext cx="4114800" cy="365125"/>
          </a:xfrm>
        </p:spPr>
        <p:txBody>
          <a:bodyPr/>
          <a:lstStyle/>
          <a:p>
            <a:r>
              <a:rPr lang="cs-CZ" b="1" dirty="0" smtClean="0">
                <a:solidFill>
                  <a:srgbClr val="000D42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D4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246217" y="5703868"/>
            <a:ext cx="567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0F50"/>
                </a:solidFill>
              </a:rPr>
              <a:t>Požadavky na skladování (v prodejní místnosti jen omezené množství, skladování v suchu a další podmínky</a:t>
            </a:r>
            <a:r>
              <a:rPr lang="cs-CZ" dirty="0" smtClean="0">
                <a:solidFill>
                  <a:srgbClr val="000F50"/>
                </a:solidFill>
              </a:rPr>
              <a:t>).</a:t>
            </a:r>
            <a:endParaRPr lang="cs-CZ" dirty="0">
              <a:solidFill>
                <a:srgbClr val="000F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080656" y="1292584"/>
            <a:ext cx="601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F50"/>
                </a:solidFill>
              </a:rPr>
              <a:t>Kategorizace pyrotechniky, věkové limity, odborná způsobilost</a:t>
            </a:r>
            <a:r>
              <a:rPr lang="cs-CZ" dirty="0" smtClean="0">
                <a:solidFill>
                  <a:srgbClr val="000F50"/>
                </a:solidFill>
              </a:rPr>
              <a:t>.</a:t>
            </a:r>
            <a:endParaRPr lang="cs-CZ" dirty="0">
              <a:solidFill>
                <a:srgbClr val="000F5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3" y="3180332"/>
            <a:ext cx="3898236" cy="2196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45643" y="1727321"/>
            <a:ext cx="285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0F50"/>
                </a:solidFill>
              </a:rPr>
              <a:t>Zábavní pyrotechnika: </a:t>
            </a:r>
            <a:r>
              <a:rPr lang="cs-CZ" dirty="0">
                <a:solidFill>
                  <a:srgbClr val="000F50"/>
                </a:solidFill>
              </a:rPr>
              <a:t>kategorie F1, F2, F3 nebo </a:t>
            </a:r>
            <a:r>
              <a:rPr lang="cs-CZ" dirty="0" smtClean="0">
                <a:solidFill>
                  <a:srgbClr val="000F50"/>
                </a:solidFill>
              </a:rPr>
              <a:t>F4</a:t>
            </a:r>
            <a:endParaRPr lang="cs-CZ" dirty="0">
              <a:solidFill>
                <a:srgbClr val="000F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91219" y="1731434"/>
            <a:ext cx="312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0F50"/>
                </a:solidFill>
              </a:rPr>
              <a:t>Ostatní pyrotechnické výrobky: </a:t>
            </a:r>
            <a:r>
              <a:rPr lang="cs-CZ" dirty="0">
                <a:solidFill>
                  <a:srgbClr val="000F50"/>
                </a:solidFill>
              </a:rPr>
              <a:t>kategorie P1 nebo </a:t>
            </a:r>
            <a:r>
              <a:rPr lang="cs-CZ" dirty="0" smtClean="0">
                <a:solidFill>
                  <a:srgbClr val="000F50"/>
                </a:solidFill>
              </a:rPr>
              <a:t>P2</a:t>
            </a:r>
            <a:endParaRPr lang="cs-CZ" dirty="0">
              <a:solidFill>
                <a:srgbClr val="000F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39047" y="1723025"/>
            <a:ext cx="252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0F50"/>
                </a:solidFill>
              </a:rPr>
              <a:t>Divadelní pyrotechnika: </a:t>
            </a:r>
            <a:r>
              <a:rPr lang="cs-CZ" dirty="0">
                <a:solidFill>
                  <a:srgbClr val="000F50"/>
                </a:solidFill>
              </a:rPr>
              <a:t>kategorie T1 nebo </a:t>
            </a:r>
            <a:r>
              <a:rPr lang="cs-CZ" dirty="0" smtClean="0">
                <a:solidFill>
                  <a:srgbClr val="000F50"/>
                </a:solidFill>
              </a:rPr>
              <a:t>T2</a:t>
            </a:r>
            <a:endParaRPr lang="cs-CZ" dirty="0">
              <a:solidFill>
                <a:srgbClr val="000F5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00145" y="3246933"/>
            <a:ext cx="1380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rgbClr val="000F50"/>
                </a:solidFill>
              </a:rPr>
              <a:t>Od </a:t>
            </a:r>
            <a:r>
              <a:rPr lang="cs-CZ" b="1" dirty="0">
                <a:solidFill>
                  <a:srgbClr val="000F50"/>
                </a:solidFill>
              </a:rPr>
              <a:t>15</a:t>
            </a:r>
            <a:r>
              <a:rPr lang="cs-CZ" dirty="0">
                <a:solidFill>
                  <a:srgbClr val="000F50"/>
                </a:solidFill>
              </a:rPr>
              <a:t> let: </a:t>
            </a:r>
            <a:r>
              <a:rPr lang="cs-CZ" dirty="0" smtClean="0">
                <a:solidFill>
                  <a:srgbClr val="000F50"/>
                </a:solidFill>
              </a:rPr>
              <a:t>F1</a:t>
            </a:r>
            <a:endParaRPr lang="cs-CZ" dirty="0">
              <a:solidFill>
                <a:srgbClr val="000F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210938" y="3835760"/>
            <a:ext cx="372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0F50"/>
                </a:solidFill>
              </a:rPr>
              <a:t>Od </a:t>
            </a:r>
            <a:r>
              <a:rPr lang="cs-CZ" b="1" dirty="0">
                <a:solidFill>
                  <a:srgbClr val="000F50"/>
                </a:solidFill>
              </a:rPr>
              <a:t>18</a:t>
            </a:r>
            <a:r>
              <a:rPr lang="cs-CZ" dirty="0">
                <a:solidFill>
                  <a:srgbClr val="000F50"/>
                </a:solidFill>
              </a:rPr>
              <a:t> let: F2, T1, P1, nebo F3 osobě s osvědčením o odborné způsobilosti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636671" y="4701586"/>
            <a:ext cx="289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0F50"/>
                </a:solidFill>
              </a:rPr>
              <a:t>Od </a:t>
            </a:r>
            <a:r>
              <a:rPr lang="cs-CZ" b="1" dirty="0">
                <a:solidFill>
                  <a:srgbClr val="000F50"/>
                </a:solidFill>
              </a:rPr>
              <a:t>21</a:t>
            </a:r>
            <a:r>
              <a:rPr lang="cs-CZ" dirty="0">
                <a:solidFill>
                  <a:srgbClr val="000F50"/>
                </a:solidFill>
              </a:rPr>
              <a:t> let: F3 bez osvědčení o odborné </a:t>
            </a:r>
            <a:r>
              <a:rPr lang="cs-CZ" dirty="0" smtClean="0">
                <a:solidFill>
                  <a:srgbClr val="000F50"/>
                </a:solidFill>
              </a:rPr>
              <a:t>způsobilosti</a:t>
            </a:r>
            <a:endParaRPr lang="cs-CZ" dirty="0">
              <a:solidFill>
                <a:srgbClr val="000F5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50227" y="2483736"/>
            <a:ext cx="387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0F50"/>
                </a:solidFill>
              </a:rPr>
              <a:t>Kategorie F4, P2 nebo T2: </a:t>
            </a:r>
            <a:r>
              <a:rPr lang="cs-CZ" dirty="0">
                <a:solidFill>
                  <a:srgbClr val="000F50"/>
                </a:solidFill>
              </a:rPr>
              <a:t>Pouze osobě s osvědčením o odborné </a:t>
            </a:r>
            <a:r>
              <a:rPr lang="cs-CZ" dirty="0" smtClean="0">
                <a:solidFill>
                  <a:srgbClr val="000F50"/>
                </a:solidFill>
              </a:rPr>
              <a:t>způsobilosti</a:t>
            </a:r>
            <a:endParaRPr lang="cs-CZ" dirty="0">
              <a:solidFill>
                <a:srgbClr val="000F50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46" y="3180332"/>
            <a:ext cx="3901208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8755" y="1225064"/>
            <a:ext cx="4456395" cy="468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0D42"/>
                </a:solidFill>
              </a:rPr>
              <a:t>Zákon o pohonných hmotách</a:t>
            </a:r>
            <a:r>
              <a:rPr lang="cs-CZ" dirty="0">
                <a:solidFill>
                  <a:srgbClr val="000D42"/>
                </a:solidFill>
              </a:rPr>
              <a:t> </a:t>
            </a:r>
            <a:endParaRPr lang="cs-CZ" dirty="0" smtClean="0">
              <a:solidFill>
                <a:srgbClr val="000D4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D42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D4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2459" y="2642670"/>
            <a:ext cx="9847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solidFill>
                  <a:srgbClr val="000F50"/>
                </a:solidFill>
              </a:rPr>
              <a:t>Označení výdejních stojanů, zákaz prodeje olovnatých benzínů, požadavky na dobíjecí stanice</a:t>
            </a:r>
            <a:r>
              <a:rPr lang="cs-CZ" sz="2000" dirty="0" smtClean="0">
                <a:solidFill>
                  <a:srgbClr val="000F50"/>
                </a:solidFill>
              </a:rPr>
              <a:t>.</a:t>
            </a:r>
            <a:endParaRPr lang="cs-CZ" sz="2000" dirty="0">
              <a:solidFill>
                <a:srgbClr val="000F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42459" y="1817539"/>
            <a:ext cx="9847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solidFill>
                  <a:srgbClr val="000F50"/>
                </a:solidFill>
              </a:rPr>
              <a:t>Požadavky na složení a jakost, ČOI provádí kontrolní odběry a zveřejňuje pravomocná rozhodnutí</a:t>
            </a:r>
            <a:r>
              <a:rPr lang="cs-CZ" sz="2000" dirty="0" smtClean="0">
                <a:solidFill>
                  <a:srgbClr val="000F50"/>
                </a:solidFill>
              </a:rPr>
              <a:t>.</a:t>
            </a:r>
            <a:endParaRPr lang="cs-CZ" sz="2000" dirty="0">
              <a:solidFill>
                <a:srgbClr val="000F5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3" y="3775281"/>
            <a:ext cx="5547181" cy="2340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42459" y="6199945"/>
            <a:ext cx="290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0F50"/>
                </a:solidFill>
              </a:rPr>
              <a:t>https://ekolist.cz/cz/zpravodajstvi/zpravy/cerpaci-stanice-budou-od-12-rijna-pouzivat-nove-symboly-pro-phm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42459" y="3254637"/>
            <a:ext cx="451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F50"/>
                </a:solidFill>
              </a:rPr>
              <a:t>Od 12.10.2018 nové značení paliv v EU:</a:t>
            </a:r>
            <a:endParaRPr lang="cs-CZ" sz="2000" dirty="0">
              <a:solidFill>
                <a:srgbClr val="000F5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60" y="3277565"/>
            <a:ext cx="4284368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556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0F50"/>
                </a:solidFill>
                <a:latin typeface="+mn-lt"/>
              </a:rPr>
              <a:t>Zákon o ochraně ovzduší</a:t>
            </a:r>
            <a:endParaRPr lang="cs-CZ" sz="2800" b="1" dirty="0">
              <a:solidFill>
                <a:srgbClr val="000F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0235" y="1955718"/>
            <a:ext cx="7183889" cy="320074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 smtClean="0">
                <a:solidFill>
                  <a:srgbClr val="000F50"/>
                </a:solidFill>
              </a:rPr>
              <a:t>kontrola kvality paliv dodávaných na trh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rgbClr val="000F50"/>
                </a:solidFill>
              </a:rPr>
              <a:t>plnění emisních požadavků pro zdroje pod 300 kW</a:t>
            </a:r>
          </a:p>
          <a:p>
            <a:pPr lvl="1">
              <a:lnSpc>
                <a:spcPct val="170000"/>
              </a:lnSpc>
            </a:pPr>
            <a:r>
              <a:rPr lang="cs-CZ" dirty="0" smtClean="0">
                <a:solidFill>
                  <a:srgbClr val="000F50"/>
                </a:solidFill>
              </a:rPr>
              <a:t>zejména kotle na pevná paliva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rgbClr val="000F50"/>
                </a:solidFill>
              </a:rPr>
              <a:t>označení rozpouštědel, barev, laků, nátěrů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rgbClr val="000F50"/>
                </a:solidFill>
              </a:rPr>
              <a:t>limity látek v barvách </a:t>
            </a:r>
            <a:endParaRPr lang="cs-CZ" dirty="0">
              <a:solidFill>
                <a:srgbClr val="000F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F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32219" y="4697039"/>
            <a:ext cx="25358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0F50"/>
                </a:solidFill>
              </a:rPr>
              <a:t>http://www.sos-msk.cz/coi-jakost-kontrolovanych-paliv/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24" y="2508234"/>
            <a:ext cx="2232000" cy="22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480" y="874171"/>
            <a:ext cx="7215433" cy="102061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 smtClean="0">
                <a:solidFill>
                  <a:srgbClr val="000F50"/>
                </a:solidFill>
                <a:latin typeface="+mn-lt"/>
              </a:rPr>
              <a:t>Zákon o </a:t>
            </a:r>
            <a:r>
              <a:rPr lang="cs-CZ" sz="2800" b="1" dirty="0">
                <a:solidFill>
                  <a:srgbClr val="000F50"/>
                </a:solidFill>
                <a:latin typeface="+mn-lt"/>
              </a:rPr>
              <a:t>některých opatřeních proti legalizaci výnosů z trestné činnosti a financování terorismu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7627" y="2164990"/>
            <a:ext cx="10515600" cy="2180767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 smtClean="0">
                <a:solidFill>
                  <a:srgbClr val="000F50"/>
                </a:solidFill>
              </a:rPr>
              <a:t>ČOI provádí dozor nad osobami oprávněnými k obchodování s kulturními památkami nebo věcmi kulturní </a:t>
            </a:r>
            <a:r>
              <a:rPr lang="cs-CZ" dirty="0">
                <a:solidFill>
                  <a:srgbClr val="000F50"/>
                </a:solidFill>
              </a:rPr>
              <a:t>hodnoty </a:t>
            </a:r>
            <a:r>
              <a:rPr lang="cs-CZ" dirty="0" smtClean="0">
                <a:solidFill>
                  <a:srgbClr val="000F50"/>
                </a:solidFill>
              </a:rPr>
              <a:t>a osob oprávněných </a:t>
            </a:r>
            <a:r>
              <a:rPr lang="cs-CZ" dirty="0">
                <a:solidFill>
                  <a:srgbClr val="000F50"/>
                </a:solidFill>
              </a:rPr>
              <a:t>k obchodování s použitým zbožím </a:t>
            </a:r>
            <a:r>
              <a:rPr lang="cs-CZ" dirty="0" smtClean="0">
                <a:solidFill>
                  <a:srgbClr val="000F50"/>
                </a:solidFill>
              </a:rPr>
              <a:t>nebo </a:t>
            </a:r>
            <a:r>
              <a:rPr lang="cs-CZ" dirty="0">
                <a:solidFill>
                  <a:srgbClr val="000F50"/>
                </a:solidFill>
              </a:rPr>
              <a:t>k přijímání věcí do </a:t>
            </a:r>
            <a:r>
              <a:rPr lang="cs-CZ" dirty="0" smtClean="0">
                <a:solidFill>
                  <a:srgbClr val="000F50"/>
                </a:solidFill>
              </a:rPr>
              <a:t>zástavy</a:t>
            </a:r>
          </a:p>
          <a:p>
            <a:pPr algn="just"/>
            <a:r>
              <a:rPr lang="cs-CZ" dirty="0" smtClean="0">
                <a:solidFill>
                  <a:srgbClr val="000F50"/>
                </a:solidFill>
              </a:rPr>
              <a:t>povinnost identifikace klienta, případně kontrola klienta (zjištění povahy obchodu a zdroje majetku)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F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96" y="3905379"/>
            <a:ext cx="2916000" cy="21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62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0F50"/>
                </a:solidFill>
                <a:latin typeface="+mn-lt"/>
              </a:rPr>
              <a:t>Zákon o spotřebních daních</a:t>
            </a:r>
            <a:endParaRPr lang="cs-CZ" sz="2800" b="1" dirty="0">
              <a:solidFill>
                <a:srgbClr val="000F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88126"/>
            <a:ext cx="10515600" cy="2029938"/>
          </a:xfrm>
        </p:spPr>
        <p:txBody>
          <a:bodyPr/>
          <a:lstStyle/>
          <a:p>
            <a:pPr algn="just"/>
            <a:r>
              <a:rPr lang="cs-CZ" dirty="0" smtClean="0">
                <a:solidFill>
                  <a:srgbClr val="000F50"/>
                </a:solidFill>
              </a:rPr>
              <a:t>jednotkové balení tabákových výrobků</a:t>
            </a:r>
          </a:p>
          <a:p>
            <a:pPr algn="just"/>
            <a:r>
              <a:rPr lang="cs-CZ" dirty="0" smtClean="0">
                <a:solidFill>
                  <a:srgbClr val="000F50"/>
                </a:solidFill>
              </a:rPr>
              <a:t>zákaz prodeje za jinou cenu než je uvedena na tabákové nálepce, prodej cigaret nesmí být vázán na prodej jiného zboží</a:t>
            </a:r>
          </a:p>
          <a:p>
            <a:pPr algn="just"/>
            <a:r>
              <a:rPr lang="cs-CZ" dirty="0" smtClean="0">
                <a:solidFill>
                  <a:srgbClr val="000F50"/>
                </a:solidFill>
              </a:rPr>
              <a:t>značení tabákovými nálepkami</a:t>
            </a:r>
            <a:endParaRPr lang="cs-CZ" dirty="0">
              <a:solidFill>
                <a:srgbClr val="000F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F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10368" y="5181126"/>
            <a:ext cx="2865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800" dirty="0">
                <a:solidFill>
                  <a:srgbClr val="000F50"/>
                </a:solidFill>
              </a:rPr>
              <a:t>https://www.ctidoma.cz/zpravodajstvi/2015-10-25-coi-rozdala-prodejcum-tabaku-pokuty-za-temer-5-milionu-korun-17036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68" y="3714276"/>
            <a:ext cx="3124200" cy="14668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3" y="4149732"/>
            <a:ext cx="3762900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363" y="5174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0F50"/>
                </a:solidFill>
                <a:latin typeface="+mn-lt"/>
              </a:rPr>
              <a:t>Aktuálně</a:t>
            </a:r>
            <a:endParaRPr lang="cs-CZ" sz="3600" b="1" dirty="0">
              <a:solidFill>
                <a:srgbClr val="000F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42987"/>
            <a:ext cx="10515600" cy="43339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rgbClr val="000F50"/>
                </a:solidFill>
              </a:rPr>
              <a:t>Česká obchodní inspekce zaznamenává zvýšený počet podání, která se týkají </a:t>
            </a:r>
            <a:r>
              <a:rPr lang="cs-CZ" b="1" dirty="0">
                <a:solidFill>
                  <a:srgbClr val="000F50"/>
                </a:solidFill>
              </a:rPr>
              <a:t>energetických aukcí </a:t>
            </a:r>
            <a:r>
              <a:rPr lang="cs-CZ" dirty="0">
                <a:solidFill>
                  <a:srgbClr val="000F50"/>
                </a:solidFill>
              </a:rPr>
              <a:t>a podobných smluv, na základě nichž má být zprostředkován výhodnější dodavatel elektřiny či plynu. Spotřebitelé si stěžují například na smluvní pokuty, které jsou jim účtovány, pokud podepíší s takovým „překupníkem energií“ smlouvu, ale následně odmítnou akceptovat vybraného dodavatele energie nebo od takové smlouvy chtějí odstoupit.</a:t>
            </a:r>
          </a:p>
          <a:p>
            <a:pPr marL="0" indent="0" algn="just">
              <a:buNone/>
            </a:pPr>
            <a:r>
              <a:rPr lang="cs-CZ" b="1" dirty="0" smtClean="0">
                <a:solidFill>
                  <a:srgbClr val="000F50"/>
                </a:solidFill>
              </a:rPr>
              <a:t>Od 1. 7. 2022 projednává přestupky v této oblasti Energetický regulační úřad. ČOI bude přechodně kontrolovat pouze ty subjekty, které nebudou mít ještě od ERÚ uděleno oprávnění k činnosti zprostředkovatele.</a:t>
            </a:r>
          </a:p>
          <a:p>
            <a:pPr marL="0" indent="0" algn="just">
              <a:buNone/>
            </a:pPr>
            <a:endParaRPr lang="cs-CZ" dirty="0">
              <a:solidFill>
                <a:srgbClr val="000F5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F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153" y="9810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latin typeface="+mn-lt"/>
              </a:rPr>
              <a:t>Poradenská a informační služba (PIS)</a:t>
            </a:r>
            <a:endParaRPr lang="cs-CZ" sz="3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8076" y="2223489"/>
            <a:ext cx="9031664" cy="388701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cs-CZ" sz="2400" dirty="0" smtClean="0">
                <a:solidFill>
                  <a:srgbClr val="000D42"/>
                </a:solidFill>
              </a:rPr>
              <a:t>PIS má na starosti agendu podání. Spadají sem dotazy a podněty spotřebitelů. Ty se nejčastěji týkají např. reklamací, nákupu přes internet, nekalých obchodních praktik,  správnosti účtování atd.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cs-CZ" sz="2400" dirty="0" smtClean="0">
                <a:solidFill>
                  <a:srgbClr val="000D42"/>
                </a:solidFill>
              </a:rPr>
              <a:t>Podání je možné zaslat prostřednictvím formuláře na webových stránkách, e-mailem či poštou. Dále mohou spotřebitelé využít telefonické  linky nebo osobních poraden.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cs-CZ" sz="2400" dirty="0">
              <a:solidFill>
                <a:srgbClr val="000D42"/>
              </a:solidFill>
            </a:endParaRPr>
          </a:p>
          <a:p>
            <a:pPr marL="0" indent="0" algn="just">
              <a:spcBef>
                <a:spcPts val="1800"/>
              </a:spcBef>
              <a:buNone/>
            </a:pPr>
            <a:r>
              <a:rPr lang="cs-CZ" sz="2400" dirty="0" smtClean="0">
                <a:solidFill>
                  <a:srgbClr val="000D42"/>
                </a:solidFill>
              </a:rPr>
              <a:t>			      </a:t>
            </a:r>
            <a:r>
              <a:rPr lang="cs-CZ" b="1" dirty="0"/>
              <a:t>+420 222 703 404</a:t>
            </a:r>
            <a:endParaRPr lang="cs-CZ" sz="2400" dirty="0" smtClean="0">
              <a:solidFill>
                <a:srgbClr val="000D4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D42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D4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r="664"/>
          <a:stretch/>
        </p:blipFill>
        <p:spPr>
          <a:xfrm>
            <a:off x="3343806" y="4963493"/>
            <a:ext cx="1065667" cy="108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1" b="-2511"/>
          <a:stretch/>
        </p:blipFill>
        <p:spPr>
          <a:xfrm>
            <a:off x="1602220" y="4936374"/>
            <a:ext cx="1080000" cy="11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77291" y="3465438"/>
            <a:ext cx="5637415" cy="87892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00D42"/>
                </a:solidFill>
              </a:rPr>
              <a:t>Děkuji za pozornost</a:t>
            </a:r>
            <a:endParaRPr lang="cs-CZ" dirty="0">
              <a:solidFill>
                <a:srgbClr val="000D42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357647" y="4420796"/>
            <a:ext cx="5476702" cy="76297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sz="2000" dirty="0" smtClean="0">
                <a:solidFill>
                  <a:srgbClr val="000D42"/>
                </a:solidFill>
              </a:rPr>
              <a:t>Mgr. Aleš Havíř</a:t>
            </a:r>
          </a:p>
          <a:p>
            <a:pPr algn="ctr"/>
            <a:r>
              <a:rPr lang="cs-CZ" sz="2000" dirty="0" smtClean="0">
                <a:solidFill>
                  <a:srgbClr val="000D42"/>
                </a:solidFill>
              </a:rPr>
              <a:t>ředitel odboru kontroly inspektorátu Jihomoravského a Zlínského</a:t>
            </a:r>
            <a:endParaRPr lang="cs-CZ" sz="2000" dirty="0">
              <a:solidFill>
                <a:srgbClr val="000D4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D42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D4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85" y="5250153"/>
            <a:ext cx="13430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60" y="1801394"/>
            <a:ext cx="5514680" cy="3269539"/>
          </a:xfrm>
          <a:effectLst>
            <a:outerShdw blurRad="50800" dist="50800" dir="5400000" algn="ctr" rotWithShape="0">
              <a:srgbClr val="000D42"/>
            </a:outerShdw>
          </a:effec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F50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F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cxnSp>
        <p:nvCxnSpPr>
          <p:cNvPr id="9" name="Přímá spojnice se šipkou 8"/>
          <p:cNvCxnSpPr>
            <a:endCxn id="60" idx="3"/>
          </p:cNvCxnSpPr>
          <p:nvPr/>
        </p:nvCxnSpPr>
        <p:spPr>
          <a:xfrm flipH="1">
            <a:off x="2804475" y="3572760"/>
            <a:ext cx="1230200" cy="306357"/>
          </a:xfrm>
          <a:prstGeom prst="straightConnector1">
            <a:avLst/>
          </a:prstGeom>
          <a:ln>
            <a:solidFill>
              <a:srgbClr val="000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endCxn id="56" idx="0"/>
          </p:cNvCxnSpPr>
          <p:nvPr/>
        </p:nvCxnSpPr>
        <p:spPr>
          <a:xfrm flipH="1">
            <a:off x="3077558" y="4413681"/>
            <a:ext cx="2163748" cy="725864"/>
          </a:xfrm>
          <a:prstGeom prst="straightConnector1">
            <a:avLst/>
          </a:prstGeom>
          <a:ln>
            <a:solidFill>
              <a:srgbClr val="000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endCxn id="48" idx="2"/>
          </p:cNvCxnSpPr>
          <p:nvPr/>
        </p:nvCxnSpPr>
        <p:spPr>
          <a:xfrm flipH="1" flipV="1">
            <a:off x="2592314" y="2658297"/>
            <a:ext cx="2648992" cy="342027"/>
          </a:xfrm>
          <a:prstGeom prst="straightConnector1">
            <a:avLst/>
          </a:prstGeom>
          <a:ln>
            <a:solidFill>
              <a:srgbClr val="000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endCxn id="46" idx="1"/>
          </p:cNvCxnSpPr>
          <p:nvPr/>
        </p:nvCxnSpPr>
        <p:spPr>
          <a:xfrm>
            <a:off x="7455031" y="4413681"/>
            <a:ext cx="772997" cy="648856"/>
          </a:xfrm>
          <a:prstGeom prst="straightConnector1">
            <a:avLst/>
          </a:prstGeom>
          <a:ln>
            <a:solidFill>
              <a:srgbClr val="000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64" idx="1"/>
          </p:cNvCxnSpPr>
          <p:nvPr/>
        </p:nvCxnSpPr>
        <p:spPr>
          <a:xfrm flipV="1">
            <a:off x="8003357" y="3106570"/>
            <a:ext cx="1082512" cy="329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endCxn id="63" idx="1"/>
          </p:cNvCxnSpPr>
          <p:nvPr/>
        </p:nvCxnSpPr>
        <p:spPr>
          <a:xfrm flipV="1">
            <a:off x="6438507" y="1846968"/>
            <a:ext cx="1092839" cy="905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endCxn id="62" idx="1"/>
          </p:cNvCxnSpPr>
          <p:nvPr/>
        </p:nvCxnSpPr>
        <p:spPr>
          <a:xfrm flipV="1">
            <a:off x="5825765" y="1000177"/>
            <a:ext cx="522403" cy="1252832"/>
          </a:xfrm>
          <a:prstGeom prst="straightConnector1">
            <a:avLst/>
          </a:prstGeom>
          <a:ln>
            <a:solidFill>
              <a:srgbClr val="000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8228028" y="4708594"/>
            <a:ext cx="257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000D42"/>
                </a:solidFill>
              </a:rPr>
              <a:t>Inspektorát pro Jihomoravský a Zlínský </a:t>
            </a:r>
            <a:r>
              <a:rPr lang="cs-CZ" sz="1000" b="1" dirty="0" smtClean="0">
                <a:solidFill>
                  <a:srgbClr val="000D42"/>
                </a:solidFill>
              </a:rPr>
              <a:t>kraj</a:t>
            </a:r>
          </a:p>
          <a:p>
            <a:r>
              <a:rPr lang="cs-CZ" sz="1000" b="1" dirty="0">
                <a:solidFill>
                  <a:srgbClr val="000D42"/>
                </a:solidFill>
              </a:rPr>
              <a:t>t</a:t>
            </a:r>
            <a:r>
              <a:rPr lang="cs-CZ" sz="1000" b="1" dirty="0" smtClean="0">
                <a:solidFill>
                  <a:srgbClr val="000D42"/>
                </a:solidFill>
              </a:rPr>
              <a:t>řída </a:t>
            </a:r>
            <a:r>
              <a:rPr lang="cs-CZ" sz="1000" b="1" dirty="0">
                <a:solidFill>
                  <a:srgbClr val="000D42"/>
                </a:solidFill>
              </a:rPr>
              <a:t>K</a:t>
            </a:r>
            <a:r>
              <a:rPr lang="cs-CZ" sz="1000" b="1" dirty="0" smtClean="0">
                <a:solidFill>
                  <a:srgbClr val="000D42"/>
                </a:solidFill>
              </a:rPr>
              <a:t>pt</a:t>
            </a:r>
            <a:r>
              <a:rPr lang="cs-CZ" sz="1000" b="1" dirty="0">
                <a:solidFill>
                  <a:srgbClr val="000D42"/>
                </a:solidFill>
              </a:rPr>
              <a:t>. Jaroše </a:t>
            </a:r>
            <a:r>
              <a:rPr lang="cs-CZ" sz="1000" b="1" dirty="0" smtClean="0">
                <a:solidFill>
                  <a:srgbClr val="000D42"/>
                </a:solidFill>
              </a:rPr>
              <a:t>1924/5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602 </a:t>
            </a:r>
            <a:r>
              <a:rPr lang="cs-CZ" sz="1000" b="1" dirty="0">
                <a:solidFill>
                  <a:srgbClr val="000D42"/>
                </a:solidFill>
              </a:rPr>
              <a:t>00 </a:t>
            </a:r>
            <a:r>
              <a:rPr lang="cs-CZ" sz="1000" b="1" dirty="0" smtClean="0">
                <a:solidFill>
                  <a:srgbClr val="000D42"/>
                </a:solidFill>
              </a:rPr>
              <a:t>Brno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+420 545 125 911</a:t>
            </a:r>
            <a:endParaRPr lang="cs-CZ" sz="1000" b="1" dirty="0">
              <a:solidFill>
                <a:srgbClr val="000D42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1533762" y="1950411"/>
            <a:ext cx="2117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Ústřední inspektorát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Štěpánská 567/15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120 00 Praha 2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+420 296 366 360</a:t>
            </a:r>
            <a:endParaRPr lang="cs-CZ" sz="1000" b="1" dirty="0">
              <a:solidFill>
                <a:srgbClr val="000D42"/>
              </a:solidFill>
            </a:endParaRPr>
          </a:p>
        </p:txBody>
      </p:sp>
      <p:cxnSp>
        <p:nvCxnSpPr>
          <p:cNvPr id="52" name="Přímá spojnice se šipkou 51"/>
          <p:cNvCxnSpPr>
            <a:endCxn id="55" idx="2"/>
          </p:cNvCxnSpPr>
          <p:nvPr/>
        </p:nvCxnSpPr>
        <p:spPr>
          <a:xfrm flipH="1" flipV="1">
            <a:off x="4197285" y="1650411"/>
            <a:ext cx="1134360" cy="1344826"/>
          </a:xfrm>
          <a:prstGeom prst="straightConnector1">
            <a:avLst/>
          </a:prstGeom>
          <a:ln>
            <a:solidFill>
              <a:srgbClr val="000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2856322" y="942525"/>
            <a:ext cx="2681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Inspektorát pro Středočeský kraj a Hl. m. Prahu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FF0000"/>
                </a:solidFill>
              </a:rPr>
              <a:t>Štěpánská 44</a:t>
            </a:r>
            <a:r>
              <a:rPr lang="cs-CZ" sz="1000" b="1" dirty="0" smtClean="0">
                <a:solidFill>
                  <a:srgbClr val="000D42"/>
                </a:solidFill>
              </a:rPr>
              <a:t/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120 00 Praha 1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+420 296 366 360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1828211" y="5139545"/>
            <a:ext cx="249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Inspektorát pro Jihočeský kraj a Vysočinu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Mánesova 1803/3a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370 21 České Budějovice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+420 387 722 338</a:t>
            </a:r>
            <a:endParaRPr lang="cs-CZ" sz="1000" b="1" dirty="0">
              <a:solidFill>
                <a:srgbClr val="000D42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278091" y="3525174"/>
            <a:ext cx="252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Inspektorát pro Plzeňský a Karlovarský kraj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Houškova 661/33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326 00 Plzeň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+420 377 323 596</a:t>
            </a:r>
            <a:endParaRPr lang="cs-CZ" sz="1000" b="1" dirty="0">
              <a:solidFill>
                <a:srgbClr val="000D42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6348168" y="646234"/>
            <a:ext cx="2737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Inspektorát pro kraj Ústecký a Liberecký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Prokopa Diviše 1386/6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400 01 Ústí nad Labem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+420 475 209 493</a:t>
            </a:r>
            <a:endParaRPr lang="cs-CZ" sz="1000" b="1" dirty="0">
              <a:solidFill>
                <a:srgbClr val="000D42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7531346" y="1493025"/>
            <a:ext cx="2921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Inspektorát pro Královéhradecký a Pardubický kraj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Jižní 870/2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500 03 Hradec Králové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+420 495 057 170</a:t>
            </a:r>
            <a:endParaRPr lang="cs-CZ" sz="1000" b="1" dirty="0">
              <a:solidFill>
                <a:srgbClr val="000D42"/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9085869" y="2752627"/>
            <a:ext cx="290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D42"/>
                </a:solidFill>
              </a:rPr>
              <a:t>Inspektorát pro Olomoucký a Moravskoslezský kraj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Provozní 5491/1</a:t>
            </a:r>
            <a:br>
              <a:rPr lang="cs-CZ" sz="1000" b="1" dirty="0" smtClean="0">
                <a:solidFill>
                  <a:srgbClr val="000D42"/>
                </a:solidFill>
              </a:rPr>
            </a:br>
            <a:r>
              <a:rPr lang="cs-CZ" sz="1000" b="1" dirty="0" smtClean="0">
                <a:solidFill>
                  <a:srgbClr val="000D42"/>
                </a:solidFill>
              </a:rPr>
              <a:t>722 00 Ostrava – Třebovice</a:t>
            </a:r>
          </a:p>
          <a:p>
            <a:r>
              <a:rPr lang="cs-CZ" sz="1000" b="1" dirty="0" smtClean="0">
                <a:solidFill>
                  <a:srgbClr val="000D42"/>
                </a:solidFill>
              </a:rPr>
              <a:t>Tel: +420 554 818 211</a:t>
            </a:r>
            <a:endParaRPr lang="cs-CZ" sz="1000" b="1" dirty="0">
              <a:solidFill>
                <a:srgbClr val="000D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7440" y="365125"/>
            <a:ext cx="6866313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0D42"/>
                </a:solidFill>
                <a:latin typeface="+mn-lt"/>
              </a:rPr>
              <a:t>Zákon o České obchodní inspekci</a:t>
            </a:r>
            <a:endParaRPr lang="cs-CZ" sz="3600" dirty="0">
              <a:solidFill>
                <a:srgbClr val="000D42"/>
              </a:solidFill>
              <a:latin typeface="+mn-lt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D42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D4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>
                <a:solidFill>
                  <a:srgbClr val="000F50"/>
                </a:solidFill>
              </a:rPr>
              <a:t>Česká </a:t>
            </a:r>
            <a:r>
              <a:rPr lang="cs-CZ" dirty="0">
                <a:solidFill>
                  <a:srgbClr val="000F50"/>
                </a:solidFill>
              </a:rPr>
              <a:t>obchodní inspekce kontroluje fyzické a právnické osoby, které nabízejí, prodávají, dodávají nebo uvádějí na trh výrobky, nabízejí nebo poskytují služby nebo vyvíjejí jinou činnost podle tohoto zákona nebo podle zvláštního právního </a:t>
            </a:r>
            <a:r>
              <a:rPr lang="cs-CZ" dirty="0" smtClean="0">
                <a:solidFill>
                  <a:srgbClr val="000F50"/>
                </a:solidFill>
              </a:rPr>
              <a:t>předpisu, </a:t>
            </a:r>
            <a:r>
              <a:rPr lang="cs-CZ" dirty="0">
                <a:solidFill>
                  <a:srgbClr val="000F50"/>
                </a:solidFill>
              </a:rPr>
              <a:t>pokud to tento zákon nebo zvláštní právní </a:t>
            </a:r>
            <a:r>
              <a:rPr lang="cs-CZ" dirty="0" smtClean="0">
                <a:solidFill>
                  <a:srgbClr val="000F50"/>
                </a:solidFill>
              </a:rPr>
              <a:t>předpis stanoví.</a:t>
            </a:r>
            <a:endParaRPr lang="cs-CZ" dirty="0">
              <a:solidFill>
                <a:srgbClr val="000F5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42" y="3607724"/>
            <a:ext cx="4132811" cy="24123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104015" y="6020060"/>
            <a:ext cx="4139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0F50"/>
                </a:solidFill>
              </a:rPr>
              <a:t>https://azlegal.cz/neprijemne-nastroje-ceske-obchodni-inspekce-na-kontrolu-podnikatelu</a:t>
            </a:r>
            <a:r>
              <a:rPr lang="cs-CZ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365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05394"/>
            <a:ext cx="10515600" cy="547156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64/1986 Sb., o České obchodní inspekci,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634/1992 Sb., o ochraně spotřebitele,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22/1997 Sb., o technických požadavcích na výrobky,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90/2016 Sb., posuzování shody stanovených výrobků při jejich dodávání na trh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102/2001 Sb., o obecné bezpečnosti výrobků,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477/2001 Sb., o obalech,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201/2012 Sb., o ochraně ovzduší,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311/2006 Sb., o pohonných hmotách,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65/2017 Sb., o ochraně zdrav před škodlivými účinky návykových látek,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353/2003 Sb., o spotřebních daních,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189/1999 Sb., o nouzových zásobách ropy,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 253/2008 Sb., o některých opatřeních proti legalizaci výnosů z trestné činnosti a financování terorismu,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56/2001 Sb., o podmínkách provozu vozidel na pozemních komunikacích,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247/2006 Sb., o omezení provozu zastaváren a některých jiných provozoven v noční době,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185/2001 Sb., o odpadech,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73/2012 Sb., o látkách, které poškozují ozonovou vrstvu, a o fluorovaných skleníkových plynech,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226/2013 Sb., o uvádění dřeva a dřevařských výrobků na trh č. 307/2013 Sb., o povinném značení lihu,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cs-CZ" dirty="0"/>
              <a:t>č. 206/2015 Sb., o pyrotechnice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Česká obchodní inspekce - Inspektorát Jihomoravský a Zlínský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5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solidFill>
                  <a:srgbClr val="000F50"/>
                </a:solidFill>
              </a:rPr>
              <a:t>Česká obchodní inspekce je orgánem státní správy podřízeným </a:t>
            </a:r>
            <a:r>
              <a:rPr lang="cs-CZ" dirty="0" smtClean="0">
                <a:solidFill>
                  <a:srgbClr val="000F50"/>
                </a:solidFill>
              </a:rPr>
              <a:t>Ministerstvu </a:t>
            </a:r>
            <a:r>
              <a:rPr lang="cs-CZ" dirty="0">
                <a:solidFill>
                  <a:srgbClr val="000F50"/>
                </a:solidFill>
              </a:rPr>
              <a:t>průmyslu a </a:t>
            </a:r>
            <a:r>
              <a:rPr lang="cs-CZ" dirty="0" smtClean="0">
                <a:solidFill>
                  <a:srgbClr val="000F50"/>
                </a:solidFill>
              </a:rPr>
              <a:t>obchodu.</a:t>
            </a:r>
          </a:p>
          <a:p>
            <a:pPr marL="0" indent="0" algn="just">
              <a:buNone/>
            </a:pPr>
            <a:r>
              <a:rPr lang="cs-CZ" dirty="0">
                <a:solidFill>
                  <a:srgbClr val="000F50"/>
                </a:solidFill>
              </a:rPr>
              <a:t>V čele České obchodní inspekce je ústřední </a:t>
            </a:r>
            <a:r>
              <a:rPr lang="cs-CZ" dirty="0" smtClean="0">
                <a:solidFill>
                  <a:srgbClr val="000F50"/>
                </a:solidFill>
              </a:rPr>
              <a:t>ředitel (aktuálně probíhá výběrové řízení).</a:t>
            </a:r>
          </a:p>
          <a:p>
            <a:pPr marL="0" indent="0" algn="just">
              <a:buNone/>
            </a:pPr>
            <a:r>
              <a:rPr lang="cs-CZ" dirty="0" smtClean="0">
                <a:solidFill>
                  <a:srgbClr val="000F50"/>
                </a:solidFill>
              </a:rPr>
              <a:t>Zaměstnanci </a:t>
            </a:r>
            <a:r>
              <a:rPr lang="cs-CZ" dirty="0">
                <a:solidFill>
                  <a:srgbClr val="000F50"/>
                </a:solidFill>
              </a:rPr>
              <a:t>České obchodní inspekce pověření plněním jejích kontrolních úkolů (dále jen „inspektoři“) se při výkonu kontroly prokazují služebním průkazem vydaným Českou obchodní </a:t>
            </a:r>
            <a:r>
              <a:rPr lang="cs-CZ" dirty="0" smtClean="0">
                <a:solidFill>
                  <a:srgbClr val="000F50"/>
                </a:solidFill>
              </a:rPr>
              <a:t>inspekcí.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cs-CZ" sz="1800" dirty="0" smtClean="0">
                <a:solidFill>
                  <a:srgbClr val="000F50"/>
                </a:solidFill>
              </a:rPr>
              <a:t>pokud </a:t>
            </a:r>
            <a:r>
              <a:rPr lang="cs-CZ" sz="1800" dirty="0">
                <a:solidFill>
                  <a:srgbClr val="000F50"/>
                </a:solidFill>
              </a:rPr>
              <a:t>v případě pochybnosti o pravosti služebního průkazu potřebuje podnikatel/prodávající v rámci kontroly ověřit totožnost inspektora České obchodní inspekce, lze tuto informaci získat na telefonním čísle: 296 366 </a:t>
            </a:r>
            <a:r>
              <a:rPr lang="cs-CZ" sz="1800" dirty="0" smtClean="0">
                <a:solidFill>
                  <a:srgbClr val="000F50"/>
                </a:solidFill>
              </a:rPr>
              <a:t>141</a:t>
            </a:r>
            <a:endParaRPr lang="cs-CZ" sz="1800" dirty="0">
              <a:solidFill>
                <a:srgbClr val="000F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D42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D4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76947" y="674308"/>
            <a:ext cx="4238105" cy="64902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0F50"/>
                </a:solidFill>
                <a:latin typeface="+mn-lt"/>
              </a:rPr>
              <a:t>Prostředky kontroly</a:t>
            </a:r>
            <a:endParaRPr lang="cs-CZ" sz="3600" b="1" dirty="0">
              <a:solidFill>
                <a:srgbClr val="000F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7403" y="1707652"/>
            <a:ext cx="5195454" cy="11562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 smtClean="0">
                <a:solidFill>
                  <a:srgbClr val="000F50"/>
                </a:solidFill>
              </a:rPr>
              <a:t>Inspektor </a:t>
            </a:r>
            <a:r>
              <a:rPr lang="cs-CZ" sz="1800" dirty="0">
                <a:solidFill>
                  <a:srgbClr val="000F50"/>
                </a:solidFill>
              </a:rPr>
              <a:t>je při provádění kontroly </a:t>
            </a:r>
            <a:r>
              <a:rPr lang="cs-CZ" sz="1800" b="1" dirty="0">
                <a:solidFill>
                  <a:srgbClr val="000F50"/>
                </a:solidFill>
              </a:rPr>
              <a:t>oprávněn pořizovat</a:t>
            </a:r>
            <a:r>
              <a:rPr lang="cs-CZ" sz="1800" dirty="0">
                <a:solidFill>
                  <a:srgbClr val="000F50"/>
                </a:solidFill>
              </a:rPr>
              <a:t> zvukové, obrazové a zvukově-obrazové </a:t>
            </a:r>
            <a:r>
              <a:rPr lang="cs-CZ" sz="1800" b="1" dirty="0">
                <a:solidFill>
                  <a:srgbClr val="000F50"/>
                </a:solidFill>
              </a:rPr>
              <a:t>záznamy bez vědomí kontrolovaných osob</a:t>
            </a:r>
            <a:r>
              <a:rPr lang="cs-CZ" sz="1800" dirty="0">
                <a:solidFill>
                  <a:srgbClr val="000F50"/>
                </a:solidFill>
              </a:rPr>
              <a:t>, pokud nelze účelu kontroly dosáhnout </a:t>
            </a:r>
            <a:r>
              <a:rPr lang="cs-CZ" sz="1800" dirty="0" smtClean="0">
                <a:solidFill>
                  <a:srgbClr val="000F50"/>
                </a:solidFill>
              </a:rPr>
              <a:t>jinak.</a:t>
            </a:r>
            <a:endParaRPr lang="cs-CZ" sz="1800" dirty="0">
              <a:solidFill>
                <a:srgbClr val="000F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D42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D4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85" y="2916925"/>
            <a:ext cx="3320942" cy="196353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805627" y="4865262"/>
            <a:ext cx="3320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800" dirty="0">
                <a:solidFill>
                  <a:srgbClr val="000F50"/>
                </a:solidFill>
              </a:rPr>
              <a:t>https://www.spyshop24.cz/skryta-kamera-v-knofliku-cmd-bu13lx-typu-pinhole-521.html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36098" y="4157376"/>
            <a:ext cx="4020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rgbClr val="000F50"/>
                </a:solidFill>
              </a:rPr>
              <a:t>Vyžaduje-li to předmět kontroly a nelze-li účelu kontroly dosáhnout jinak, </a:t>
            </a:r>
            <a:r>
              <a:rPr lang="cs-CZ" dirty="0" smtClean="0">
                <a:solidFill>
                  <a:srgbClr val="000F50"/>
                </a:solidFill>
              </a:rPr>
              <a:t>je inspektor </a:t>
            </a:r>
            <a:r>
              <a:rPr lang="cs-CZ" dirty="0">
                <a:solidFill>
                  <a:srgbClr val="000F50"/>
                </a:solidFill>
              </a:rPr>
              <a:t>oprávněn v rámci výkonu své činnosti, ve výjimečných případech a v nezbytné míře, jednat pod změněnou identitou a využít </a:t>
            </a:r>
            <a:r>
              <a:rPr lang="cs-CZ" b="1" dirty="0">
                <a:solidFill>
                  <a:srgbClr val="000F50"/>
                </a:solidFill>
              </a:rPr>
              <a:t>krycí prostředek</a:t>
            </a:r>
            <a:r>
              <a:rPr lang="cs-CZ" dirty="0">
                <a:solidFill>
                  <a:srgbClr val="000F50"/>
                </a:solidFill>
              </a:rPr>
              <a:t>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83" y="1825625"/>
            <a:ext cx="3704773" cy="201850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336098" y="3809791"/>
            <a:ext cx="3798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0F50"/>
                </a:solidFill>
              </a:rPr>
              <a:t>https://www.podnikatel.cz/clanky/kontrolori-coi-budou-moct-od-listopadu-pouzivat-skrytou-identitu/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47403" y="5236010"/>
            <a:ext cx="5238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solidFill>
                  <a:srgbClr val="000F50"/>
                </a:solidFill>
              </a:rPr>
              <a:t>Inspektoři provádí v rámci kontroly </a:t>
            </a:r>
            <a:r>
              <a:rPr lang="cs-CZ" b="1" dirty="0" smtClean="0">
                <a:solidFill>
                  <a:srgbClr val="000F50"/>
                </a:solidFill>
              </a:rPr>
              <a:t>kontrolní nákupy</a:t>
            </a:r>
            <a:r>
              <a:rPr lang="cs-CZ" dirty="0" smtClean="0">
                <a:solidFill>
                  <a:srgbClr val="000F50"/>
                </a:solidFill>
              </a:rPr>
              <a:t>, na které se pro účely kontroly hledí jako na uzavření smlouvy.</a:t>
            </a:r>
            <a:endParaRPr lang="cs-CZ" dirty="0">
              <a:solidFill>
                <a:srgbClr val="000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D42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D4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52" y="4420267"/>
            <a:ext cx="3933459" cy="193608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419418" y="573317"/>
            <a:ext cx="3239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F50"/>
                </a:solidFill>
              </a:rPr>
              <a:t>Kontrola padělků</a:t>
            </a:r>
            <a:endParaRPr lang="cs-CZ" sz="2800" b="1" dirty="0">
              <a:solidFill>
                <a:srgbClr val="000F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25145" y="1220246"/>
            <a:ext cx="882811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F50"/>
                </a:solidFill>
              </a:rPr>
              <a:t>Zákaz </a:t>
            </a:r>
            <a:r>
              <a:rPr lang="cs-CZ" sz="2000" b="1" dirty="0">
                <a:solidFill>
                  <a:srgbClr val="000F50"/>
                </a:solidFill>
              </a:rPr>
              <a:t>nabízení, prodeje a skladování </a:t>
            </a:r>
            <a:r>
              <a:rPr lang="cs-CZ" sz="2000" dirty="0">
                <a:solidFill>
                  <a:srgbClr val="000F50"/>
                </a:solidFill>
              </a:rPr>
              <a:t>výrobků porušujících některá práva duševního vlastnictví</a:t>
            </a:r>
            <a:r>
              <a:rPr lang="cs-CZ" sz="2000" dirty="0" smtClean="0">
                <a:solidFill>
                  <a:srgbClr val="000F50"/>
                </a:solidFill>
              </a:rPr>
              <a:t>:</a:t>
            </a:r>
          </a:p>
          <a:p>
            <a:endParaRPr lang="cs-CZ" sz="1200" dirty="0" smtClean="0">
              <a:solidFill>
                <a:srgbClr val="000F5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F50"/>
                </a:solidFill>
              </a:rPr>
              <a:t>zajištění výrobků opatřením </a:t>
            </a:r>
            <a:r>
              <a:rPr lang="cs-CZ" dirty="0">
                <a:solidFill>
                  <a:srgbClr val="000F50"/>
                </a:solidFill>
              </a:rPr>
              <a:t>v rámci kontroly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F50"/>
                </a:solidFill>
              </a:rPr>
              <a:t>možnost zabrání výrobků ve správním řízení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F50"/>
                </a:solidFill>
              </a:rPr>
              <a:t>pokud nelze účelu kontroly dosáhnout jinak</a:t>
            </a:r>
            <a:r>
              <a:rPr lang="cs-CZ" b="1" dirty="0" smtClean="0">
                <a:solidFill>
                  <a:srgbClr val="000F50"/>
                </a:solidFill>
              </a:rPr>
              <a:t>, oprávnění </a:t>
            </a:r>
            <a:r>
              <a:rPr lang="cs-CZ" b="1" dirty="0">
                <a:solidFill>
                  <a:srgbClr val="000F50"/>
                </a:solidFill>
              </a:rPr>
              <a:t>zjednat si </a:t>
            </a:r>
            <a:r>
              <a:rPr lang="cs-CZ" dirty="0">
                <a:solidFill>
                  <a:srgbClr val="000F50"/>
                </a:solidFill>
              </a:rPr>
              <a:t>v souvislosti s výkonem </a:t>
            </a:r>
            <a:r>
              <a:rPr lang="cs-CZ" dirty="0" smtClean="0">
                <a:solidFill>
                  <a:srgbClr val="000F50"/>
                </a:solidFill>
              </a:rPr>
              <a:t>kontroly v případě důvodného podezření na závažné porušení povinnosti </a:t>
            </a:r>
            <a:r>
              <a:rPr lang="cs-CZ" b="1" dirty="0">
                <a:solidFill>
                  <a:srgbClr val="000F50"/>
                </a:solidFill>
              </a:rPr>
              <a:t>přístup</a:t>
            </a:r>
            <a:r>
              <a:rPr lang="cs-CZ" dirty="0">
                <a:solidFill>
                  <a:srgbClr val="000F50"/>
                </a:solidFill>
              </a:rPr>
              <a:t> </a:t>
            </a:r>
            <a:r>
              <a:rPr lang="cs-CZ" b="1" dirty="0">
                <a:solidFill>
                  <a:srgbClr val="000F50"/>
                </a:solidFill>
              </a:rPr>
              <a:t>do staveb, dopravních prostředků, na pozemky a do dalších prostor</a:t>
            </a:r>
            <a:r>
              <a:rPr lang="cs-CZ" dirty="0">
                <a:solidFill>
                  <a:srgbClr val="000F50"/>
                </a:solidFill>
              </a:rPr>
              <a:t> s výjimkou obydlí, jež vlastní nebo užívá kontrolovaná osoba (</a:t>
            </a:r>
            <a:r>
              <a:rPr lang="cs-CZ" dirty="0" err="1">
                <a:solidFill>
                  <a:srgbClr val="000F50"/>
                </a:solidFill>
              </a:rPr>
              <a:t>ust</a:t>
            </a:r>
            <a:r>
              <a:rPr lang="cs-CZ" dirty="0">
                <a:solidFill>
                  <a:srgbClr val="000F50"/>
                </a:solidFill>
              </a:rPr>
              <a:t>. § 6</a:t>
            </a:r>
            <a:r>
              <a:rPr lang="cs-CZ" dirty="0" smtClean="0">
                <a:solidFill>
                  <a:srgbClr val="000F50"/>
                </a:solidFill>
              </a:rPr>
              <a:t> zákona o České obchodní inspekci)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F50"/>
                </a:solidFill>
              </a:rPr>
              <a:t>zabrané </a:t>
            </a:r>
            <a:r>
              <a:rPr lang="cs-CZ" dirty="0">
                <a:solidFill>
                  <a:srgbClr val="000F50"/>
                </a:solidFill>
              </a:rPr>
              <a:t>nebo propadnuté výrobky budou zničeny, anebo jsou-li využitelné pro </a:t>
            </a:r>
            <a:r>
              <a:rPr lang="cs-CZ" b="1" dirty="0">
                <a:solidFill>
                  <a:srgbClr val="000F50"/>
                </a:solidFill>
              </a:rPr>
              <a:t>humanitární účely</a:t>
            </a:r>
            <a:r>
              <a:rPr lang="cs-CZ" dirty="0">
                <a:solidFill>
                  <a:srgbClr val="000F50"/>
                </a:solidFill>
              </a:rPr>
              <a:t>, může ředitel inspektorátu určit, že budou poskytnuty k těmto účelům, a to </a:t>
            </a:r>
            <a:r>
              <a:rPr lang="cs-CZ" dirty="0" smtClean="0">
                <a:solidFill>
                  <a:srgbClr val="000F50"/>
                </a:solidFill>
              </a:rPr>
              <a:t>bezplatně</a:t>
            </a:r>
            <a:endParaRPr lang="cs-CZ" dirty="0">
              <a:solidFill>
                <a:srgbClr val="000F50"/>
              </a:solidFill>
            </a:endParaRPr>
          </a:p>
          <a:p>
            <a:endParaRPr lang="cs-CZ" dirty="0">
              <a:solidFill>
                <a:srgbClr val="000F5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44" y="4584595"/>
            <a:ext cx="1980409" cy="13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0F50"/>
                </a:solidFill>
                <a:latin typeface="+mn-lt"/>
              </a:rPr>
              <a:t>Kontrola e-</a:t>
            </a:r>
            <a:r>
              <a:rPr lang="cs-CZ" sz="3600" b="1" dirty="0" err="1" smtClean="0">
                <a:solidFill>
                  <a:srgbClr val="000F50"/>
                </a:solidFill>
                <a:latin typeface="+mn-lt"/>
              </a:rPr>
              <a:t>shopů</a:t>
            </a:r>
            <a:endParaRPr lang="cs-CZ" sz="3600" b="1" dirty="0">
              <a:solidFill>
                <a:srgbClr val="000F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1409"/>
            <a:ext cx="10255579" cy="4555553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dirty="0">
                <a:solidFill>
                  <a:srgbClr val="000F50"/>
                </a:solidFill>
              </a:rPr>
              <a:t>Uzavírání smluv prostřednictvím prostředků </a:t>
            </a:r>
            <a:r>
              <a:rPr lang="cs-CZ" sz="2400" dirty="0" smtClean="0">
                <a:solidFill>
                  <a:srgbClr val="000F50"/>
                </a:solidFill>
              </a:rPr>
              <a:t>komunikace </a:t>
            </a:r>
            <a:r>
              <a:rPr lang="pl-PL" sz="2400" dirty="0" smtClean="0">
                <a:solidFill>
                  <a:srgbClr val="000F50"/>
                </a:solidFill>
              </a:rPr>
              <a:t>na </a:t>
            </a:r>
            <a:r>
              <a:rPr lang="pl-PL" sz="2400" dirty="0">
                <a:solidFill>
                  <a:srgbClr val="000F50"/>
                </a:solidFill>
              </a:rPr>
              <a:t>dálku je jednou z forem obchodování, </a:t>
            </a:r>
            <a:r>
              <a:rPr lang="pl-PL" sz="2400" dirty="0" smtClean="0">
                <a:solidFill>
                  <a:srgbClr val="000F50"/>
                </a:solidFill>
              </a:rPr>
              <a:t>která </a:t>
            </a:r>
            <a:r>
              <a:rPr lang="cs-CZ" sz="2400" dirty="0" smtClean="0">
                <a:solidFill>
                  <a:srgbClr val="000F50"/>
                </a:solidFill>
              </a:rPr>
              <a:t>neustále </a:t>
            </a:r>
            <a:r>
              <a:rPr lang="cs-CZ" sz="2400" dirty="0">
                <a:solidFill>
                  <a:srgbClr val="000F50"/>
                </a:solidFill>
              </a:rPr>
              <a:t>zvyšuje svůj podíl na </a:t>
            </a:r>
            <a:r>
              <a:rPr lang="cs-CZ" sz="2400" dirty="0" smtClean="0">
                <a:solidFill>
                  <a:srgbClr val="000F50"/>
                </a:solidFill>
              </a:rPr>
              <a:t>trhu.</a:t>
            </a:r>
          </a:p>
          <a:p>
            <a:pPr marL="0" indent="0" algn="just">
              <a:buNone/>
            </a:pPr>
            <a:r>
              <a:rPr lang="cs-CZ" sz="2400" dirty="0" smtClean="0">
                <a:solidFill>
                  <a:srgbClr val="000F50"/>
                </a:solidFill>
              </a:rPr>
              <a:t>Forma elektronického obchodování však </a:t>
            </a:r>
            <a:r>
              <a:rPr lang="cs-CZ" sz="2400" dirty="0">
                <a:solidFill>
                  <a:srgbClr val="000F50"/>
                </a:solidFill>
              </a:rPr>
              <a:t>nepřináší jen výhody, ale i rizika, </a:t>
            </a:r>
            <a:r>
              <a:rPr lang="cs-CZ" sz="2400" dirty="0" smtClean="0">
                <a:solidFill>
                  <a:srgbClr val="000F50"/>
                </a:solidFill>
              </a:rPr>
              <a:t>která nemusí </a:t>
            </a:r>
            <a:r>
              <a:rPr lang="cs-CZ" sz="2400" dirty="0">
                <a:solidFill>
                  <a:srgbClr val="000F50"/>
                </a:solidFill>
              </a:rPr>
              <a:t>být ve fázi uzavírání smlouvy </a:t>
            </a:r>
            <a:r>
              <a:rPr lang="cs-CZ" sz="2400" dirty="0" smtClean="0">
                <a:solidFill>
                  <a:srgbClr val="000F50"/>
                </a:solidFill>
              </a:rPr>
              <a:t>pro spotřebitele identifikovatelná.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cs-CZ" sz="2000" dirty="0" smtClean="0">
                <a:solidFill>
                  <a:srgbClr val="000F50"/>
                </a:solidFill>
              </a:rPr>
              <a:t>nemožnost prohlédnout si výrobek, riziko nákupu padělku, poškození zboží během přepravy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cs-CZ" sz="2000" dirty="0" smtClean="0">
                <a:solidFill>
                  <a:srgbClr val="000F50"/>
                </a:solidFill>
              </a:rPr>
              <a:t>zakoupení zboží v tzv. nákupní galerii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cs-CZ" sz="2000" dirty="0">
                <a:solidFill>
                  <a:srgbClr val="000F50"/>
                </a:solidFill>
              </a:rPr>
              <a:t>n</a:t>
            </a:r>
            <a:r>
              <a:rPr lang="cs-CZ" sz="2000" dirty="0" smtClean="0">
                <a:solidFill>
                  <a:srgbClr val="000F50"/>
                </a:solidFill>
              </a:rPr>
              <a:t>ekalé obchodní praktiky (přidání zboží v košíku, časomíra apod.)</a:t>
            </a:r>
          </a:p>
          <a:p>
            <a:pPr lvl="1" algn="just"/>
            <a:endParaRPr lang="cs-CZ" sz="2000" dirty="0" smtClean="0">
              <a:solidFill>
                <a:srgbClr val="000F50"/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D42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D4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694" y="6357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000F50"/>
                </a:solidFill>
                <a:latin typeface="+mn-lt"/>
              </a:rPr>
              <a:t>Technická kontrola</a:t>
            </a:r>
            <a:endParaRPr lang="cs-CZ" sz="3200" b="1" dirty="0">
              <a:solidFill>
                <a:srgbClr val="000F5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9240" y="1778491"/>
            <a:ext cx="10155053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cs-CZ" sz="2000" dirty="0" smtClean="0">
                <a:solidFill>
                  <a:srgbClr val="000F50"/>
                </a:solidFill>
              </a:rPr>
              <a:t>Jedná se o stěžejní část kontrolní činnosti ČOI. V rámci jednotlivých inspektorátů je kontrola prováděna specializovaným oddělením.</a:t>
            </a:r>
          </a:p>
          <a:p>
            <a:pPr marL="0" indent="0" algn="just">
              <a:buNone/>
            </a:pPr>
            <a:r>
              <a:rPr lang="cs-CZ" sz="2000" dirty="0" smtClean="0">
                <a:solidFill>
                  <a:srgbClr val="000F50"/>
                </a:solidFill>
              </a:rPr>
              <a:t>Základním předpisem je zákon č. 22/1997 Sb</a:t>
            </a:r>
            <a:r>
              <a:rPr lang="cs-CZ" sz="2000" dirty="0">
                <a:solidFill>
                  <a:srgbClr val="000F50"/>
                </a:solidFill>
              </a:rPr>
              <a:t>., o technických požadavcích na výrobky (také zákon č. 90/2016 Sb., o posuzování shody stanovených výrobků při jejich dodávání na trh). </a:t>
            </a:r>
            <a:r>
              <a:rPr lang="cs-CZ" sz="2000" dirty="0" smtClean="0">
                <a:solidFill>
                  <a:srgbClr val="000F50"/>
                </a:solidFill>
              </a:rPr>
              <a:t>Tyto zákony především upravují:</a:t>
            </a:r>
          </a:p>
          <a:p>
            <a:pPr algn="just"/>
            <a:r>
              <a:rPr lang="cs-CZ" sz="1600" dirty="0">
                <a:solidFill>
                  <a:srgbClr val="000F50"/>
                </a:solidFill>
              </a:rPr>
              <a:t>způsob stanovování technických požadavků na </a:t>
            </a:r>
            <a:r>
              <a:rPr lang="cs-CZ" sz="1600" dirty="0" smtClean="0">
                <a:solidFill>
                  <a:srgbClr val="000F50"/>
                </a:solidFill>
              </a:rPr>
              <a:t>výrobky, </a:t>
            </a:r>
            <a:r>
              <a:rPr lang="cs-CZ" sz="1600" dirty="0">
                <a:solidFill>
                  <a:srgbClr val="000F50"/>
                </a:solidFill>
              </a:rPr>
              <a:t>které by mohly ve zvýšené míře ohrozit zdraví nebo bezpečnost osob, majetek nebo životní prostředí, popřípadě jiný veřejný zájem, (dále jen "oprávněný zájem"),</a:t>
            </a:r>
            <a:endParaRPr lang="cs-CZ" sz="1600" dirty="0" smtClean="0">
              <a:solidFill>
                <a:srgbClr val="000F50"/>
              </a:solidFill>
            </a:endParaRPr>
          </a:p>
          <a:p>
            <a:pPr algn="just"/>
            <a:r>
              <a:rPr lang="cs-CZ" sz="1600" dirty="0">
                <a:solidFill>
                  <a:srgbClr val="000F50"/>
                </a:solidFill>
              </a:rPr>
              <a:t>práva a povinnosti osob, které uvádějí na trh nebo distribuují, popřípadě uvádějí do provozu výrobky, které by mohly ve zvýšené míře ohrozit oprávněný zájem</a:t>
            </a:r>
            <a:endParaRPr lang="cs-CZ" sz="1600" dirty="0" smtClean="0">
              <a:solidFill>
                <a:srgbClr val="000F50"/>
              </a:solidFill>
            </a:endParaRPr>
          </a:p>
          <a:p>
            <a:pPr marL="0" indent="0" algn="just">
              <a:buNone/>
            </a:pPr>
            <a:r>
              <a:rPr lang="cs-CZ" sz="2000" dirty="0" smtClean="0">
                <a:solidFill>
                  <a:srgbClr val="000F50"/>
                </a:solidFill>
              </a:rPr>
              <a:t>Tuto problematiku u nestanovených výrobků upravuje zákon č. 102/2001 Sb., o obecné bezpečnosti výrobků.</a:t>
            </a:r>
          </a:p>
          <a:p>
            <a:pPr marL="0" indent="0" algn="just">
              <a:buNone/>
            </a:pPr>
            <a:r>
              <a:rPr lang="cs-CZ" sz="2100" dirty="0" smtClean="0">
                <a:solidFill>
                  <a:srgbClr val="000F50"/>
                </a:solidFill>
              </a:rPr>
              <a:t>ČOI se v rámci technické kontroly zabývá především bezpečností výrobků dodávaných na trh (např. hračky, stavební výrobky, osobní ochranné prvky) a jejich souladem s </a:t>
            </a:r>
            <a:r>
              <a:rPr lang="cs-CZ" sz="2100" dirty="0">
                <a:solidFill>
                  <a:srgbClr val="000F50"/>
                </a:solidFill>
              </a:rPr>
              <a:t>požadavky zvláštních právních </a:t>
            </a:r>
            <a:r>
              <a:rPr lang="cs-CZ" sz="2100" dirty="0" smtClean="0">
                <a:solidFill>
                  <a:srgbClr val="000F50"/>
                </a:solidFill>
              </a:rPr>
              <a:t>předpisů (např. uvedení stanovených označení na výrobcích dle nařízení vlády).</a:t>
            </a:r>
          </a:p>
          <a:p>
            <a:pPr algn="just"/>
            <a:r>
              <a:rPr lang="cs-CZ" sz="1600" dirty="0" smtClean="0">
                <a:solidFill>
                  <a:srgbClr val="000F50"/>
                </a:solidFill>
              </a:rPr>
              <a:t>nebezpečné výrobky hlášeny do kontrolního bodu RAPEX</a:t>
            </a:r>
            <a:r>
              <a:rPr lang="cs-CZ" sz="2000" dirty="0" smtClean="0">
                <a:solidFill>
                  <a:srgbClr val="000F50"/>
                </a:solidFill>
              </a:rPr>
              <a:t> </a:t>
            </a:r>
            <a:r>
              <a:rPr lang="cs-CZ" sz="1600" dirty="0" smtClean="0">
                <a:solidFill>
                  <a:srgbClr val="000F50"/>
                </a:solidFill>
              </a:rPr>
              <a:t>(</a:t>
            </a:r>
            <a:r>
              <a:rPr lang="cs-CZ" sz="1600" dirty="0">
                <a:solidFill>
                  <a:srgbClr val="000F50"/>
                </a:solidFill>
              </a:rPr>
              <a:t>rychlý výstražný informační systém Evropské unie o nebezpečných spotřebitelských výrobcích nepotravinářského </a:t>
            </a:r>
            <a:r>
              <a:rPr lang="cs-CZ" sz="1600" dirty="0" smtClean="0">
                <a:solidFill>
                  <a:srgbClr val="000F50"/>
                </a:solidFill>
              </a:rPr>
              <a:t>charakteru</a:t>
            </a:r>
            <a:r>
              <a:rPr lang="cs-CZ" sz="1600" dirty="0">
                <a:solidFill>
                  <a:srgbClr val="000F50"/>
                </a:solidFill>
              </a:rPr>
              <a:t>)</a:t>
            </a:r>
            <a:endParaRPr lang="cs-CZ" sz="1600" dirty="0" smtClean="0">
              <a:solidFill>
                <a:srgbClr val="000F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D42"/>
                </a:solidFill>
              </a:rPr>
              <a:t>Česká obchodní inspekce - Inspektorát Jihomoravský a Zlínský</a:t>
            </a:r>
            <a:endParaRPr lang="cs-CZ" b="1" dirty="0">
              <a:solidFill>
                <a:srgbClr val="000D4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4" y="211154"/>
            <a:ext cx="884559" cy="10139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62" y="212826"/>
            <a:ext cx="1533333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1747</Words>
  <Application>Microsoft Office PowerPoint</Application>
  <PresentationFormat>Širokoúhlá obrazovka</PresentationFormat>
  <Paragraphs>140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Motiv Office</vt:lpstr>
      <vt:lpstr>1_Motiv Office</vt:lpstr>
      <vt:lpstr>Česká obchodní inspekce</vt:lpstr>
      <vt:lpstr>Prezentace aplikace PowerPoint</vt:lpstr>
      <vt:lpstr>Zákon o České obchodní inspekci</vt:lpstr>
      <vt:lpstr>Prezentace aplikace PowerPoint</vt:lpstr>
      <vt:lpstr>Prezentace aplikace PowerPoint</vt:lpstr>
      <vt:lpstr>Prostředky kontroly</vt:lpstr>
      <vt:lpstr>Prezentace aplikace PowerPoint</vt:lpstr>
      <vt:lpstr>Kontrola e-shopů</vt:lpstr>
      <vt:lpstr>Technická kontrola</vt:lpstr>
      <vt:lpstr>Zákon o ochraně zdraví před škodlivými účinky návykových látek – 65/2017 Sb.</vt:lpstr>
      <vt:lpstr>Prezentace aplikace PowerPoint</vt:lpstr>
      <vt:lpstr>Prezentace aplikace PowerPoint</vt:lpstr>
      <vt:lpstr>Zákon o ochraně ovzduší</vt:lpstr>
      <vt:lpstr>Zákon o některých opatřeních proti legalizaci výnosů z trestné činnosti a financování terorismu</vt:lpstr>
      <vt:lpstr>Zákon o spotřebních daních</vt:lpstr>
      <vt:lpstr>Aktuálně</vt:lpstr>
      <vt:lpstr>Poradenská a informační služba (PIS)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Lang Prokop, Mgr.</dc:creator>
  <cp:lastModifiedBy>Havíř Aleš, Bc. Mgr.</cp:lastModifiedBy>
  <cp:revision>176</cp:revision>
  <dcterms:created xsi:type="dcterms:W3CDTF">2018-12-12T08:39:52Z</dcterms:created>
  <dcterms:modified xsi:type="dcterms:W3CDTF">2022-03-24T06:43:56Z</dcterms:modified>
</cp:coreProperties>
</file>