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66" r:id="rId7"/>
    <p:sldId id="270" r:id="rId8"/>
    <p:sldId id="271" r:id="rId9"/>
    <p:sldId id="272" r:id="rId10"/>
    <p:sldId id="261" r:id="rId11"/>
    <p:sldId id="259" r:id="rId12"/>
    <p:sldId id="269" r:id="rId13"/>
    <p:sldId id="265" r:id="rId14"/>
    <p:sldId id="267" r:id="rId15"/>
    <p:sldId id="26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/>
    <p:restoredTop sz="96327"/>
  </p:normalViewPr>
  <p:slideViewPr>
    <p:cSldViewPr snapToGrid="0" snapToObjects="1">
      <p:cViewPr varScale="1">
        <p:scale>
          <a:sx n="83" d="100"/>
          <a:sy n="83" d="100"/>
        </p:scale>
        <p:origin x="792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092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0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578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498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392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14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362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794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682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0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30.11.2022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30.11.2022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30.11.2022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30.11.2022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l">
              <a:lnSpc>
                <a:spcPct val="70000"/>
              </a:lnSpc>
            </a:pPr>
            <a:r>
              <a:rPr lang="cs-CZ" altLang="cs-CZ" sz="8800" b="1" spc="50" dirty="0" smtClean="0">
                <a:latin typeface="+mj-lt"/>
              </a:rPr>
              <a:t>Aktuální informace</a:t>
            </a: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</a:t>
            </a:r>
            <a:r>
              <a:rPr lang="cs-CZ" altLang="cs-CZ" dirty="0" smtClean="0">
                <a:latin typeface="+mj-lt"/>
              </a:rPr>
              <a:t>29. listopadu </a:t>
            </a:r>
            <a:r>
              <a:rPr lang="cs-CZ" altLang="cs-CZ" dirty="0">
                <a:latin typeface="+mj-lt"/>
              </a:rPr>
              <a:t>2022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19D5C61-0409-8840-84F5-9858E55C0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Elektronizace kontrol</a:t>
            </a:r>
          </a:p>
          <a:p>
            <a:r>
              <a:rPr lang="cs-CZ" dirty="0" smtClean="0"/>
              <a:t>Elektronické spisy – správní řízení, registrace</a:t>
            </a:r>
          </a:p>
          <a:p>
            <a:endParaRPr lang="cs-CZ" dirty="0"/>
          </a:p>
          <a:p>
            <a:r>
              <a:rPr lang="cs-CZ" dirty="0" smtClean="0"/>
              <a:t>KŽÚ – </a:t>
            </a:r>
            <a:r>
              <a:rPr lang="cs-CZ" b="1" dirty="0" smtClean="0"/>
              <a:t>nebude</a:t>
            </a:r>
            <a:r>
              <a:rPr lang="cs-CZ" dirty="0" smtClean="0"/>
              <a:t> lpět a vyžadovat na KPP v následujících třech letech jednoznačně elektronický spis </a:t>
            </a:r>
            <a:r>
              <a:rPr lang="cs-CZ" dirty="0"/>
              <a:t>(dále dle průběhu digitalizace)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r>
              <a:rPr lang="cs-CZ" dirty="0" smtClean="0"/>
              <a:t>MPO – </a:t>
            </a:r>
            <a:r>
              <a:rPr lang="cs-CZ" b="1" dirty="0" smtClean="0"/>
              <a:t>neřeší</a:t>
            </a:r>
            <a:r>
              <a:rPr lang="cs-CZ" dirty="0" smtClean="0"/>
              <a:t>; je to věc každého úřadu.</a:t>
            </a:r>
          </a:p>
          <a:p>
            <a:endParaRPr lang="cs-CZ" dirty="0" smtClean="0"/>
          </a:p>
          <a:p>
            <a:r>
              <a:rPr lang="cs-CZ" dirty="0" smtClean="0"/>
              <a:t>ICZ – </a:t>
            </a:r>
            <a:r>
              <a:rPr lang="cs-CZ" b="1" dirty="0" smtClean="0"/>
              <a:t>problém</a:t>
            </a:r>
            <a:r>
              <a:rPr lang="cs-CZ" dirty="0" smtClean="0"/>
              <a:t> v podání JRF fyzickou osobou = podpis. Podpis přes </a:t>
            </a:r>
            <a:r>
              <a:rPr lang="cs-CZ" dirty="0" err="1" smtClean="0"/>
              <a:t>iPad</a:t>
            </a:r>
            <a:r>
              <a:rPr lang="cs-CZ" dirty="0" smtClean="0"/>
              <a:t>, </a:t>
            </a:r>
            <a:r>
              <a:rPr lang="cs-CZ" dirty="0" err="1" smtClean="0"/>
              <a:t>signpad</a:t>
            </a:r>
            <a:r>
              <a:rPr lang="cs-CZ" dirty="0" smtClean="0"/>
              <a:t> apod. není uznávaným podpisem na autorizovaném certifikátu (???). Je na každém úřadu ohlídat si digitální formu převáděného dokumentu.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	 – </a:t>
            </a:r>
            <a:r>
              <a:rPr lang="cs-CZ" dirty="0" smtClean="0"/>
              <a:t>řeší digitální obsah seznamu oprávněných úředních osob.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2D5CD1-C030-CB4F-BC30-A6C5FA53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1690C-AAC7-F342-88F3-6582FEDBB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Digitalizace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80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Prokazování bezúhonnosti skutečných majitelů a členů statutárního orgánu u realitního zprostředkování při kontrole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Náměty seminářů – nostrifikace, NSK, pojmy z oblasti digitalizace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70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Zásadní </a:t>
            </a:r>
            <a:r>
              <a:rPr lang="cs-CZ" dirty="0"/>
              <a:t>věci roku 2022 pro </a:t>
            </a:r>
            <a:r>
              <a:rPr lang="cs-CZ" dirty="0" smtClean="0"/>
              <a:t>ŽÚ</a:t>
            </a:r>
          </a:p>
          <a:p>
            <a:pPr marL="514350" indent="-514350">
              <a:buAutoNum type="arabicPeriod"/>
            </a:pPr>
            <a:r>
              <a:rPr lang="cs-CZ" dirty="0" smtClean="0"/>
              <a:t>Souhrn </a:t>
            </a:r>
            <a:r>
              <a:rPr lang="cs-CZ" dirty="0"/>
              <a:t>metodické činnosti </a:t>
            </a:r>
            <a:r>
              <a:rPr lang="cs-CZ" dirty="0" smtClean="0"/>
              <a:t>MPO</a:t>
            </a:r>
          </a:p>
          <a:p>
            <a:pPr marL="514350" indent="-514350">
              <a:buAutoNum type="arabicPeriod"/>
            </a:pPr>
            <a:r>
              <a:rPr lang="cs-CZ" dirty="0" smtClean="0"/>
              <a:t>Sněmovní tisky</a:t>
            </a:r>
          </a:p>
          <a:p>
            <a:pPr marL="514350" indent="-514350">
              <a:buAutoNum type="arabicPeriod"/>
            </a:pPr>
            <a:r>
              <a:rPr lang="cs-CZ" dirty="0"/>
              <a:t>Digitalizace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Dotazy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2550" indent="-514350">
              <a:spcBef>
                <a:spcPts val="0"/>
              </a:spcBef>
              <a:buFont typeface="+mj-lt"/>
              <a:buAutoNum type="alphaUcPeriod"/>
            </a:pPr>
            <a:r>
              <a:rPr lang="cs-CZ" b="1" dirty="0"/>
              <a:t>Válka na Ukrajině </a:t>
            </a:r>
            <a:r>
              <a:rPr lang="cs-CZ" dirty="0" smtClean="0"/>
              <a:t>– zásadní </a:t>
            </a:r>
            <a:r>
              <a:rPr lang="cs-CZ" dirty="0"/>
              <a:t>věci </a:t>
            </a:r>
            <a:r>
              <a:rPr lang="cs-CZ" dirty="0" smtClean="0"/>
              <a:t>vyřešeny (</a:t>
            </a:r>
            <a:r>
              <a:rPr lang="cs-CZ" spc="-20" dirty="0"/>
              <a:t>přechodný pobyt, </a:t>
            </a:r>
            <a:r>
              <a:rPr lang="cs-CZ" spc="-20" dirty="0" smtClean="0"/>
              <a:t>posuzování </a:t>
            </a:r>
            <a:r>
              <a:rPr lang="cs-CZ" spc="-20" dirty="0"/>
              <a:t>odbornosti, bezúhonnosti</a:t>
            </a:r>
            <a:r>
              <a:rPr lang="cs-CZ" dirty="0"/>
              <a:t>), problém s </a:t>
            </a:r>
            <a:r>
              <a:rPr lang="cs-CZ" dirty="0" smtClean="0"/>
              <a:t> naváděním jmen = nestandardní dotazy,  – </a:t>
            </a:r>
            <a:r>
              <a:rPr lang="cs-CZ" i="1" dirty="0" smtClean="0"/>
              <a:t>problémy?</a:t>
            </a:r>
          </a:p>
          <a:p>
            <a:pPr marL="514350" indent="-514350">
              <a:buFont typeface="+mj-lt"/>
              <a:buAutoNum type="alphaUcPeriod"/>
            </a:pPr>
            <a:endParaRPr lang="cs-CZ" dirty="0"/>
          </a:p>
          <a:p>
            <a:pPr marL="514350" indent="-514350">
              <a:buFont typeface="+mj-lt"/>
              <a:buAutoNum type="alphaUcPeriod"/>
            </a:pPr>
            <a:r>
              <a:rPr lang="cs-CZ" b="1" dirty="0" smtClean="0"/>
              <a:t>Transformace</a:t>
            </a:r>
            <a:r>
              <a:rPr lang="cs-CZ" dirty="0" smtClean="0"/>
              <a:t> dosud </a:t>
            </a:r>
            <a:r>
              <a:rPr lang="cs-CZ" dirty="0" err="1" smtClean="0"/>
              <a:t>neztransformovaných</a:t>
            </a:r>
            <a:r>
              <a:rPr lang="cs-CZ" dirty="0" smtClean="0"/>
              <a:t> živností probíhá; snaha o urychlení (provádí i místně nepříslušný ŽÚ, plán kontrol, oznámení v místním tisku, na webu) – </a:t>
            </a:r>
            <a:r>
              <a:rPr lang="cs-CZ" i="1" dirty="0" smtClean="0"/>
              <a:t>poznatky?</a:t>
            </a:r>
          </a:p>
          <a:p>
            <a:pPr marL="514350" indent="-514350">
              <a:buFont typeface="+mj-lt"/>
              <a:buAutoNum type="alphaUcPeriod"/>
            </a:pPr>
            <a:endParaRPr lang="cs-CZ" dirty="0" smtClean="0"/>
          </a:p>
          <a:p>
            <a:pPr marL="514350" indent="-514350">
              <a:buFont typeface="+mj-lt"/>
              <a:buAutoNum type="alphaUcPeriod"/>
            </a:pPr>
            <a:r>
              <a:rPr lang="cs-CZ" b="1" dirty="0" smtClean="0"/>
              <a:t>Novela silničního zákona </a:t>
            </a:r>
            <a:r>
              <a:rPr lang="cs-CZ" dirty="0" smtClean="0"/>
              <a:t>– změna SMD s mezinárodním prvkem – spolupráce s DÚ - </a:t>
            </a:r>
            <a:r>
              <a:rPr lang="cs-CZ" i="1" dirty="0" smtClean="0"/>
              <a:t>průběh? komplikace?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1667" y="367388"/>
            <a:ext cx="11264900" cy="931325"/>
          </a:xfrm>
        </p:spPr>
        <p:txBody>
          <a:bodyPr/>
          <a:lstStyle/>
          <a:p>
            <a:r>
              <a:rPr lang="cs-CZ" dirty="0" smtClean="0"/>
              <a:t>1. Zásadní věci roku 2022 pro ŽÚ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90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Lex Ukrajina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Návrh</a:t>
            </a:r>
            <a:r>
              <a:rPr lang="cs-CZ" dirty="0" smtClean="0"/>
              <a:t> na prodloužení platnosti do 31.3.2024: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od 1.1.2023 do 31.3.2023 </a:t>
            </a:r>
            <a:r>
              <a:rPr lang="cs-CZ" dirty="0" smtClean="0"/>
              <a:t>– </a:t>
            </a:r>
            <a:r>
              <a:rPr lang="cs-CZ" b="1" dirty="0" smtClean="0"/>
              <a:t>elektronická registrace </a:t>
            </a:r>
            <a:br>
              <a:rPr lang="cs-CZ" b="1" dirty="0" smtClean="0"/>
            </a:br>
            <a:r>
              <a:rPr lang="cs-CZ" sz="2600" dirty="0" smtClean="0"/>
              <a:t>na webu MV ČR – osoba obdrží datum a místo, kam se dostavit k OAMP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prodloužení dočasného pobytu se projeví v ROB – </a:t>
            </a:r>
            <a:r>
              <a:rPr lang="cs-CZ" sz="2600" dirty="0" smtClean="0"/>
              <a:t>založen proces a tím nedojde k zániku</a:t>
            </a:r>
            <a:r>
              <a:rPr lang="cs-CZ" dirty="0" smtClean="0"/>
              <a:t>, </a:t>
            </a:r>
            <a:r>
              <a:rPr lang="cs-CZ" sz="2600" i="1" dirty="0" smtClean="0"/>
              <a:t>patrně </a:t>
            </a:r>
            <a:r>
              <a:rPr lang="cs-CZ" sz="2600" dirty="0" smtClean="0"/>
              <a:t>bude </a:t>
            </a:r>
            <a:r>
              <a:rPr lang="cs-CZ" sz="2600" u="sng" dirty="0" smtClean="0"/>
              <a:t>postupně</a:t>
            </a:r>
            <a:r>
              <a:rPr lang="cs-CZ" sz="2600" dirty="0" smtClean="0"/>
              <a:t> vylepován fyzický štítek na dokladu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cs-CZ" dirty="0" smtClean="0"/>
              <a:t> MPO pro </a:t>
            </a:r>
            <a:r>
              <a:rPr lang="cs-CZ" b="1" dirty="0" smtClean="0"/>
              <a:t>postup dle § 57 odst. 2 ŽZ </a:t>
            </a:r>
            <a:r>
              <a:rPr lang="cs-CZ" dirty="0" smtClean="0"/>
              <a:t>– podnikatel se musí dostavit na ŽÚ před ukončením dočasného pobytu a požádat o prodloužení</a:t>
            </a:r>
          </a:p>
          <a:p>
            <a:pPr marL="457200" lvl="1" indent="0">
              <a:buClr>
                <a:srgbClr val="FFC000"/>
              </a:buClr>
              <a:buNone/>
            </a:pPr>
            <a:r>
              <a:rPr lang="cs-CZ" dirty="0" smtClean="0"/>
              <a:t>					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možná varianta automatického prodloužení na základě avíza z ROB (absence kontroly, kdo podniká, či chce dál podnikat)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209446"/>
            <a:ext cx="11363574" cy="995899"/>
          </a:xfrm>
        </p:spPr>
        <p:txBody>
          <a:bodyPr>
            <a:normAutofit/>
          </a:bodyPr>
          <a:lstStyle/>
          <a:p>
            <a:r>
              <a:rPr lang="cs-CZ" dirty="0" smtClean="0"/>
              <a:t>A. Ukrajina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7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smtClean="0"/>
              <a:t>obecně</a:t>
            </a:r>
            <a:r>
              <a:rPr lang="cs-CZ" dirty="0" smtClean="0"/>
              <a:t> – při prvním kontaktu, i místně nepříslušný </a:t>
            </a:r>
            <a:r>
              <a:rPr lang="cs-CZ" dirty="0" err="1" smtClean="0"/>
              <a:t>ObŽÚ</a:t>
            </a:r>
            <a:r>
              <a:rPr lang="cs-CZ" dirty="0"/>
              <a:t>, v plánu kontrol</a:t>
            </a:r>
            <a:r>
              <a:rPr lang="cs-CZ" dirty="0" smtClean="0"/>
              <a:t>, v místním tisku, na webových portálech</a:t>
            </a:r>
          </a:p>
          <a:p>
            <a:r>
              <a:rPr lang="cs-CZ" u="sng" dirty="0" smtClean="0"/>
              <a:t>u SMD: </a:t>
            </a:r>
            <a:endParaRPr lang="cs-CZ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v RŽP od 1.8.2022 nový </a:t>
            </a:r>
            <a:r>
              <a:rPr lang="cs-CZ" b="1" dirty="0">
                <a:solidFill>
                  <a:srgbClr val="0070C0"/>
                </a:solidFill>
              </a:rPr>
              <a:t>kód K31453 </a:t>
            </a:r>
            <a:endParaRPr lang="cs-CZ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fáze: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   k 1.8.2022 - automaticky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 od 1.8.2022 do 1.2.2023 – přechodná, manuální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   k 2.2.2023 -</a:t>
            </a:r>
            <a:r>
              <a:rPr lang="cs-CZ" dirty="0"/>
              <a:t> </a:t>
            </a:r>
            <a:r>
              <a:rPr lang="cs-CZ" dirty="0" smtClean="0"/>
              <a:t>automaticky dle přechodných ustanovení č. 4, netransformované změní na nejmenší SMD – výpis pošle ICZ </a:t>
            </a:r>
            <a:r>
              <a:rPr lang="cs-CZ" i="1" dirty="0" smtClean="0"/>
              <a:t>asi</a:t>
            </a:r>
            <a:r>
              <a:rPr lang="cs-CZ" dirty="0" smtClean="0"/>
              <a:t> prostřednictvím DS s kvalifikovanou pečetí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ŽÚ: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 všechny žádosti podané do 1.2.2023 </a:t>
            </a:r>
            <a:r>
              <a:rPr lang="cs-CZ" dirty="0" err="1" smtClean="0"/>
              <a:t>bezprodleně</a:t>
            </a:r>
            <a:r>
              <a:rPr lang="cs-CZ" dirty="0" smtClean="0"/>
              <a:t> zaevidovat a následně založit příslušné procesy v RŽP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dirty="0" smtClean="0"/>
              <a:t> po 1.2.2023 budou zaslány pokyny k dalšímu postupu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247974"/>
            <a:ext cx="11264900" cy="898901"/>
          </a:xfrm>
        </p:spPr>
        <p:txBody>
          <a:bodyPr>
            <a:normAutofit/>
          </a:bodyPr>
          <a:lstStyle/>
          <a:p>
            <a:r>
              <a:rPr lang="cs-CZ" dirty="0" smtClean="0"/>
              <a:t>B. Transformace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05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DÚ </a:t>
            </a:r>
          </a:p>
          <a:p>
            <a:pPr marL="0" indent="0">
              <a:buNone/>
            </a:pPr>
            <a:r>
              <a:rPr lang="cs-CZ" b="1" dirty="0" smtClean="0">
                <a:sym typeface="Symbol" panose="05050102010706020507" pitchFamily="18" charset="2"/>
              </a:rPr>
              <a:t></a:t>
            </a:r>
            <a:r>
              <a:rPr lang="cs-CZ" dirty="0" smtClean="0">
                <a:sym typeface="Symbol" panose="05050102010706020507" pitchFamily="18" charset="2"/>
              </a:rPr>
              <a:t> </a:t>
            </a:r>
            <a:r>
              <a:rPr lang="cs-CZ" dirty="0" smtClean="0"/>
              <a:t>vyzývá </a:t>
            </a:r>
            <a:r>
              <a:rPr lang="cs-CZ" dirty="0"/>
              <a:t>k prokázání finanční způsobilosti ve stanovené lhůtě, poté zasílá podnět ke snížení/zrušení živnosti.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Náklady </a:t>
            </a:r>
            <a:r>
              <a:rPr lang="cs-CZ" dirty="0"/>
              <a:t>a poplatky viz stanovisko MPO </a:t>
            </a:r>
            <a:r>
              <a:rPr lang="cs-CZ" dirty="0" smtClean="0"/>
              <a:t>č</a:t>
            </a:r>
            <a:r>
              <a:rPr lang="cs-CZ" dirty="0"/>
              <a:t>. MPO 88347/2022 ze dne 20.9.2022, zasláno e-mailem dne 21.9.2022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C. SMD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15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2. </a:t>
            </a:r>
            <a:r>
              <a:rPr lang="cs-CZ" dirty="0" smtClean="0"/>
              <a:t>Souhrn metodické činnosti MPO</a:t>
            </a:r>
            <a:endParaRPr lang="cs-CZ" dirty="0"/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00000"/>
              </a:lnSpc>
              <a:buAutoNum type="romanUcPeriod"/>
            </a:pPr>
            <a:r>
              <a:rPr lang="cs-CZ" b="1" dirty="0" smtClean="0"/>
              <a:t>Pokyny – 0</a:t>
            </a:r>
          </a:p>
          <a:p>
            <a:pPr marL="571500" indent="-571500">
              <a:lnSpc>
                <a:spcPct val="100000"/>
              </a:lnSpc>
              <a:buAutoNum type="romanUcPeriod"/>
            </a:pPr>
            <a:r>
              <a:rPr lang="cs-CZ" b="1" dirty="0" smtClean="0"/>
              <a:t>Informace</a:t>
            </a:r>
          </a:p>
          <a:p>
            <a:pPr lvl="1" algn="just">
              <a:lnSpc>
                <a:spcPct val="100000"/>
              </a:lnSpc>
            </a:pPr>
            <a:r>
              <a:rPr lang="cs-CZ" b="1" dirty="0"/>
              <a:t>č</a:t>
            </a:r>
            <a:r>
              <a:rPr lang="cs-CZ" b="1" dirty="0" smtClean="0"/>
              <a:t>. 1/2022 z 5.1.2022 </a:t>
            </a:r>
            <a:r>
              <a:rPr lang="cs-CZ" dirty="0" smtClean="0"/>
              <a:t>– dokládání bezúhonnosti fyzickými osobami + příloha</a:t>
            </a:r>
          </a:p>
          <a:p>
            <a:pPr lvl="1" algn="just">
              <a:lnSpc>
                <a:spcPct val="100000"/>
              </a:lnSpc>
            </a:pPr>
            <a:r>
              <a:rPr lang="cs-CZ" b="1" dirty="0"/>
              <a:t>č</a:t>
            </a:r>
            <a:r>
              <a:rPr lang="cs-CZ" b="1" dirty="0" smtClean="0"/>
              <a:t>. 2/2022 z 8.3.2022 </a:t>
            </a:r>
            <a:r>
              <a:rPr lang="cs-CZ" dirty="0" smtClean="0"/>
              <a:t>– mimořádný postup při ohlašování živnosti/žádosti </a:t>
            </a:r>
            <a:br>
              <a:rPr lang="cs-CZ" dirty="0" smtClean="0"/>
            </a:br>
            <a:r>
              <a:rPr lang="cs-CZ" dirty="0" smtClean="0"/>
              <a:t>                                         o koncesi ve vztahu k občanům z Ukrajiny</a:t>
            </a:r>
          </a:p>
          <a:p>
            <a:pPr lvl="1" algn="just">
              <a:lnSpc>
                <a:spcPct val="100000"/>
              </a:lnSpc>
            </a:pPr>
            <a:r>
              <a:rPr lang="cs-CZ" b="1" dirty="0"/>
              <a:t>č</a:t>
            </a:r>
            <a:r>
              <a:rPr lang="cs-CZ" b="1" dirty="0" smtClean="0"/>
              <a:t>. 3/2022 z 14.3.2022 </a:t>
            </a:r>
            <a:r>
              <a:rPr lang="cs-CZ" dirty="0" smtClean="0"/>
              <a:t>– dokládání bezúhonnosti fyzickými osobami + příloha</a:t>
            </a:r>
          </a:p>
          <a:p>
            <a:pPr lvl="1" algn="just">
              <a:lnSpc>
                <a:spcPct val="100000"/>
              </a:lnSpc>
            </a:pPr>
            <a:r>
              <a:rPr lang="cs-CZ" b="1" dirty="0"/>
              <a:t>č</a:t>
            </a:r>
            <a:r>
              <a:rPr lang="cs-CZ" b="1" dirty="0" smtClean="0"/>
              <a:t>. 4/2022 z 27.4.2022 </a:t>
            </a:r>
            <a:r>
              <a:rPr lang="cs-CZ" dirty="0" smtClean="0"/>
              <a:t>– aktualizace MI č. 2/2022 – </a:t>
            </a:r>
            <a:r>
              <a:rPr lang="cs-CZ" b="1" dirty="0" smtClean="0">
                <a:solidFill>
                  <a:srgbClr val="0070C0"/>
                </a:solidFill>
              </a:rPr>
              <a:t>lex Ukrajina</a:t>
            </a:r>
          </a:p>
          <a:p>
            <a:pPr lvl="1" algn="just">
              <a:lnSpc>
                <a:spcPct val="100000"/>
              </a:lnSpc>
            </a:pPr>
            <a:r>
              <a:rPr lang="cs-CZ" b="1" dirty="0"/>
              <a:t>č</a:t>
            </a:r>
            <a:r>
              <a:rPr lang="cs-CZ" b="1" dirty="0" smtClean="0"/>
              <a:t>. 5/2022 z 9.6.2022 – </a:t>
            </a:r>
            <a:r>
              <a:rPr lang="cs-CZ" dirty="0" smtClean="0"/>
              <a:t>ke kontrolám </a:t>
            </a:r>
            <a:r>
              <a:rPr lang="cs-CZ" dirty="0" smtClean="0">
                <a:solidFill>
                  <a:srgbClr val="0070C0"/>
                </a:solidFill>
              </a:rPr>
              <a:t>označování provozoven</a:t>
            </a:r>
          </a:p>
          <a:p>
            <a:pPr lvl="1" algn="just">
              <a:lnSpc>
                <a:spcPct val="100000"/>
              </a:lnSpc>
            </a:pPr>
            <a:r>
              <a:rPr lang="cs-CZ" b="1" dirty="0"/>
              <a:t>č</a:t>
            </a:r>
            <a:r>
              <a:rPr lang="cs-CZ" b="1" dirty="0" smtClean="0"/>
              <a:t>. 6/2022 z 29.7.2022 </a:t>
            </a:r>
            <a:r>
              <a:rPr lang="cs-CZ" spc="-100" dirty="0" smtClean="0"/>
              <a:t>– </a:t>
            </a:r>
            <a:r>
              <a:rPr lang="cs-CZ" spc="-100" dirty="0" err="1" smtClean="0"/>
              <a:t>z.č</a:t>
            </a:r>
            <a:r>
              <a:rPr lang="cs-CZ" spc="-100" dirty="0" smtClean="0"/>
              <a:t>. 217/2022 Sb., kterým se mění </a:t>
            </a:r>
            <a:r>
              <a:rPr lang="cs-CZ" spc="-100" dirty="0" err="1" smtClean="0"/>
              <a:t>z.č</a:t>
            </a:r>
            <a:r>
              <a:rPr lang="cs-CZ" spc="-100" dirty="0" smtClean="0"/>
              <a:t>. 111/1994 Sb</a:t>
            </a:r>
            <a:r>
              <a:rPr lang="cs-CZ" spc="-100" smtClean="0"/>
              <a:t>., </a:t>
            </a:r>
            <a:br>
              <a:rPr lang="cs-CZ" spc="-100" smtClean="0"/>
            </a:br>
            <a:r>
              <a:rPr lang="cs-CZ" b="1" smtClean="0">
                <a:solidFill>
                  <a:srgbClr val="0070C0"/>
                </a:solidFill>
              </a:rPr>
              <a:t>o silniční dopravě</a:t>
            </a:r>
            <a:r>
              <a:rPr lang="cs-CZ" dirty="0" smtClean="0"/>
              <a:t>, ve znění pozdějších předpisů, a další související zákony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540779"/>
              </p:ext>
            </p:extLst>
          </p:nvPr>
        </p:nvGraphicFramePr>
        <p:xfrm>
          <a:off x="422274" y="1679572"/>
          <a:ext cx="10899661" cy="47027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3690">
                  <a:extLst>
                    <a:ext uri="{9D8B030D-6E8A-4147-A177-3AD203B41FA5}">
                      <a16:colId xmlns:a16="http://schemas.microsoft.com/office/drawing/2014/main" val="507958920"/>
                    </a:ext>
                  </a:extLst>
                </a:gridCol>
                <a:gridCol w="3266901">
                  <a:extLst>
                    <a:ext uri="{9D8B030D-6E8A-4147-A177-3AD203B41FA5}">
                      <a16:colId xmlns:a16="http://schemas.microsoft.com/office/drawing/2014/main" val="1620443480"/>
                    </a:ext>
                  </a:extLst>
                </a:gridCol>
                <a:gridCol w="5501390">
                  <a:extLst>
                    <a:ext uri="{9D8B030D-6E8A-4147-A177-3AD203B41FA5}">
                      <a16:colId xmlns:a16="http://schemas.microsoft.com/office/drawing/2014/main" val="1036023424"/>
                    </a:ext>
                  </a:extLst>
                </a:gridCol>
                <a:gridCol w="1597680">
                  <a:extLst>
                    <a:ext uri="{9D8B030D-6E8A-4147-A177-3AD203B41FA5}">
                      <a16:colId xmlns:a16="http://schemas.microsoft.com/office/drawing/2014/main" val="792687153"/>
                    </a:ext>
                  </a:extLst>
                </a:gridCol>
              </a:tblGrid>
              <a:tr h="529009">
                <a:tc>
                  <a:txBody>
                    <a:bodyPr/>
                    <a:lstStyle/>
                    <a:p>
                      <a:r>
                        <a:rPr lang="cs-CZ" dirty="0" smtClean="0"/>
                        <a:t>Č.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Stav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33476"/>
                  </a:ext>
                </a:extLst>
              </a:tr>
              <a:tr h="529009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5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 zrušení soudních exekutorů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§ 3 odst. 2 písm. c) ŽZ - vypuštění slov "a soudních exekutorů"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1. čtení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462528"/>
                  </a:ext>
                </a:extLst>
              </a:tr>
              <a:tr h="529009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31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novela zákona č. 121/2000 Sb., autorský zákon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§ 3 odst. 2 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nové písm. m)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ŽZ - "zapsaných prostředníků podle autorského zákona"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Senát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12475"/>
                  </a:ext>
                </a:extLst>
              </a:tr>
              <a:tr h="529009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41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novela živnostenského zákona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§ 18a - možnost obce regulovat nařízením ubytovací služby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1400" dirty="0" smtClean="0">
                          <a:latin typeface="+mn-lt"/>
                        </a:rPr>
                        <a:t>1. čtení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263725"/>
                  </a:ext>
                </a:extLst>
              </a:tr>
              <a:tr h="608722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58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novela zákona o silniční dopravě</a:t>
                      </a: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dělení silniční motorové dopravy - velká, mezinárodní a malá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zákon č. 217/2022, </a:t>
                      </a:r>
                    </a:p>
                    <a:p>
                      <a:r>
                        <a:rPr lang="cs-CZ" sz="1400" dirty="0" smtClean="0">
                          <a:latin typeface="+mn-lt"/>
                        </a:rPr>
                        <a:t>od 1.8.2022</a:t>
                      </a:r>
                      <a:endParaRPr lang="cs-C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409392"/>
                  </a:ext>
                </a:extLst>
              </a:tr>
              <a:tr h="529009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107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vl.n. zákona o dozoru nad trhem s výrobky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EU - požadavky na akreditaci a dozor nad trhem týkající se uvádění výrobků na jednotný trh EU, nový styčný úřad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2. čtení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508001"/>
                  </a:ext>
                </a:extLst>
              </a:tr>
              <a:tr h="132614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139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>
                          <a:latin typeface="+mn-lt"/>
                        </a:rPr>
                        <a:t>digitální nástroje v právu obchodních společností a fungování veřejného rejstříku</a:t>
                      </a:r>
                      <a:endParaRPr lang="cs-C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 -  zjednodušení zakládání obchodní společnosti (s.r.o.) bez účasti notáře, bez nutnosti mít před zápisem živnostenská oprávnění - § 10 odst. 4 a 5, § 46 odst. 1 písm. f), § 46 odst. 2 písm. f). § 46 odst. 2 písm. g), § 47 odst. 5 a 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Senát</a:t>
                      </a:r>
                      <a:endParaRPr lang="cs-CZ" sz="1400" dirty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556033"/>
                  </a:ext>
                </a:extLst>
              </a:tr>
            </a:tbl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3</a:t>
            </a:r>
            <a:r>
              <a:rPr lang="cs-CZ" dirty="0" smtClean="0"/>
              <a:t>. Sněmovní tisky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27904"/>
              </p:ext>
            </p:extLst>
          </p:nvPr>
        </p:nvGraphicFramePr>
        <p:xfrm>
          <a:off x="422275" y="1679576"/>
          <a:ext cx="10941224" cy="46088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5376">
                  <a:extLst>
                    <a:ext uri="{9D8B030D-6E8A-4147-A177-3AD203B41FA5}">
                      <a16:colId xmlns:a16="http://schemas.microsoft.com/office/drawing/2014/main" val="1175527359"/>
                    </a:ext>
                  </a:extLst>
                </a:gridCol>
                <a:gridCol w="2477193">
                  <a:extLst>
                    <a:ext uri="{9D8B030D-6E8A-4147-A177-3AD203B41FA5}">
                      <a16:colId xmlns:a16="http://schemas.microsoft.com/office/drawing/2014/main" val="384279254"/>
                    </a:ext>
                  </a:extLst>
                </a:gridCol>
                <a:gridCol w="5677592">
                  <a:extLst>
                    <a:ext uri="{9D8B030D-6E8A-4147-A177-3AD203B41FA5}">
                      <a16:colId xmlns:a16="http://schemas.microsoft.com/office/drawing/2014/main" val="4186020919"/>
                    </a:ext>
                  </a:extLst>
                </a:gridCol>
                <a:gridCol w="2261063">
                  <a:extLst>
                    <a:ext uri="{9D8B030D-6E8A-4147-A177-3AD203B41FA5}">
                      <a16:colId xmlns:a16="http://schemas.microsoft.com/office/drawing/2014/main" val="295678642"/>
                    </a:ext>
                  </a:extLst>
                </a:gridCol>
              </a:tblGrid>
              <a:tr h="452575">
                <a:tc>
                  <a:txBody>
                    <a:bodyPr/>
                    <a:lstStyle/>
                    <a:p>
                      <a:r>
                        <a:rPr lang="cs-CZ" dirty="0" smtClean="0"/>
                        <a:t>Č.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Stav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037782"/>
                  </a:ext>
                </a:extLst>
              </a:tr>
              <a:tr h="420608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177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zákon, kterým se ruší EET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+mn-lt"/>
                        </a:rPr>
                        <a:t>3. čtení</a:t>
                      </a:r>
                      <a:endParaRPr lang="cs-CZ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105098"/>
                  </a:ext>
                </a:extLst>
              </a:tr>
              <a:tr h="128445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207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u="none" strike="noStrike" kern="1200" dirty="0" smtClean="0">
                          <a:effectLst/>
                        </a:rPr>
                        <a:t>novela zákona o civilním letectví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u="none" strike="noStrike" kern="1200" dirty="0" smtClean="0">
                          <a:effectLst/>
                        </a:rPr>
                        <a:t>§ 3 odst. 3 písm. v) ŽZ - se slova „a uskutečňování odborné přípravy v oblasti ochrany civilního letectví před protiprávními činy23f)“ nahrazují slovy „,uskutečňování odborné přípravy v oblasti ochrany civilního letectví před protiprávními činy a provozování bezpilotního systému držitelem oprávnění k provozu bezpilotních systémů nebo lehkých bezpilotních systémů ve specifické kategorii provozu23f)”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Senát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61924"/>
                  </a:ext>
                </a:extLst>
              </a:tr>
              <a:tr h="527636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213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u="none" strike="noStrike" kern="1200" dirty="0" smtClean="0">
                          <a:effectLst/>
                        </a:rPr>
                        <a:t>novela zákona o ochraně spotřebitele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modernizační novela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podepsáno, 23.11.2022 odesláno k vydání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212554"/>
                  </a:ext>
                </a:extLst>
              </a:tr>
              <a:tr h="71140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248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/>
                        <a:t>novela zákona o evidenci skutečných majitelů</a:t>
                      </a:r>
                      <a:endParaRPr lang="cs-CZ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u="none" strike="noStrike" kern="1200" dirty="0" smtClean="0">
                          <a:effectLst/>
                        </a:rPr>
                        <a:t>oprava nesprávností po transpozici směrnice – nová</a:t>
                      </a:r>
                      <a:r>
                        <a:rPr lang="cs-CZ" sz="1400" u="none" strike="noStrike" kern="1200" baseline="0" dirty="0" smtClean="0">
                          <a:effectLst/>
                        </a:rPr>
                        <a:t> definice SM § 2 písm. c)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zákon č. 245/2022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047683"/>
                  </a:ext>
                </a:extLst>
              </a:tr>
              <a:tr h="52077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254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kern="1200" dirty="0" smtClean="0"/>
                        <a:t>novela z. o dani z přidané hodnoty</a:t>
                      </a:r>
                      <a:endParaRPr lang="cs-CZ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u="none" strike="noStrike" kern="1200" dirty="0" smtClean="0">
                          <a:effectLst/>
                        </a:rPr>
                        <a:t>Změna formuláře „Oznámení o vstupu do paušálního režimu“, 4 pásma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Senát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529746"/>
                  </a:ext>
                </a:extLst>
              </a:tr>
              <a:tr h="60427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272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/>
                        <a:t>novela zákona o zemědělství</a:t>
                      </a:r>
                      <a:endParaRPr lang="cs-CZ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u="none" strike="noStrike" kern="1200" dirty="0" smtClean="0">
                          <a:effectLst/>
                        </a:rPr>
                        <a:t>nová ustanovení - právní důvod užívání sídla, odštěpného závodu, možnost vyřazení, upřesnění data vyřazení z evidence na žádost</a:t>
                      </a:r>
                      <a:endParaRPr lang="cs-CZ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podepsáno, 16.11.2022</a:t>
                      </a:r>
                      <a:endParaRPr lang="cs-CZ" sz="14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377500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58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1" ma:contentTypeDescription="Vytvoří nový dokument" ma:contentTypeScope="" ma:versionID="aa4f96ba11c0c64026bfaefe179d3b6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3840251bb5ac0e08388e398b2d467d4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43923F-7735-4ECF-9A34-BC62BF1B41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4D541A-B430-4EBF-B3BB-7B89AE7B4C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C044A7-F2B6-4D7C-A080-2E4FA433CF14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  <ds:schemaRef ds:uri="e9488e27-62b4-47cf-9353-e24b519013c0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3031</TotalTime>
  <Words>1016</Words>
  <Application>Microsoft Office PowerPoint</Application>
  <PresentationFormat>Širokoúhlá obrazovka</PresentationFormat>
  <Paragraphs>146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Degular</vt:lpstr>
      <vt:lpstr>Symbol</vt:lpstr>
      <vt:lpstr>Wingdings</vt:lpstr>
      <vt:lpstr>Motiv Office</vt:lpstr>
      <vt:lpstr>Aktuální informace</vt:lpstr>
      <vt:lpstr>Obsah</vt:lpstr>
      <vt:lpstr>1. Zásadní věci roku 2022 pro ŽÚ</vt:lpstr>
      <vt:lpstr>A. Ukrajina</vt:lpstr>
      <vt:lpstr>B. Transformace</vt:lpstr>
      <vt:lpstr>C. SMD</vt:lpstr>
      <vt:lpstr>2. Souhrn metodické činnosti MPO</vt:lpstr>
      <vt:lpstr>3. Sněmovní tisky</vt:lpstr>
      <vt:lpstr>Prezentace aplikace PowerPoint</vt:lpstr>
      <vt:lpstr>4. Digitalizace </vt:lpstr>
      <vt:lpstr>5. Dotazy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Gistinger Petr</cp:lastModifiedBy>
  <cp:revision>37</cp:revision>
  <dcterms:created xsi:type="dcterms:W3CDTF">2021-08-21T22:30:26Z</dcterms:created>
  <dcterms:modified xsi:type="dcterms:W3CDTF">2022-11-30T10:25:44Z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