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59" r:id="rId7"/>
    <p:sldId id="271" r:id="rId8"/>
    <p:sldId id="272" r:id="rId9"/>
    <p:sldId id="261" r:id="rId10"/>
    <p:sldId id="268" r:id="rId11"/>
    <p:sldId id="269" r:id="rId12"/>
    <p:sldId id="266" r:id="rId13"/>
    <p:sldId id="267" r:id="rId14"/>
    <p:sldId id="280" r:id="rId15"/>
    <p:sldId id="279" r:id="rId16"/>
    <p:sldId id="274" r:id="rId17"/>
    <p:sldId id="276" r:id="rId18"/>
    <p:sldId id="275" r:id="rId19"/>
    <p:sldId id="277" r:id="rId20"/>
    <p:sldId id="278" r:id="rId21"/>
    <p:sldId id="264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96327"/>
  </p:normalViewPr>
  <p:slideViewPr>
    <p:cSldViewPr snapToGrid="0" snapToObjects="1">
      <p:cViewPr varScale="1">
        <p:scale>
          <a:sx n="83" d="100"/>
          <a:sy n="83" d="100"/>
        </p:scale>
        <p:origin x="79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176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008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87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50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8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12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54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08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84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54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kvalifikace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vzdelavani/dalsi-vzdelavani/databaze" TargetMode="External"/><Relationship Id="rId4" Type="http://schemas.openxmlformats.org/officeDocument/2006/relationships/hyperlink" Target="https://vzdelavaniaprace.cz/zivnosti/online-prevodnik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zp-pomoc@i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edatovaschranka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l">
              <a:lnSpc>
                <a:spcPct val="70000"/>
              </a:lnSpc>
            </a:pPr>
            <a:r>
              <a:rPr lang="cs-CZ" sz="8800" b="1" spc="50" dirty="0" smtClean="0">
                <a:latin typeface="+mj-lt"/>
              </a:rPr>
              <a:t>Základní informace ze Seče </a:t>
            </a:r>
            <a:br>
              <a:rPr lang="cs-CZ" sz="8800" b="1" spc="50" dirty="0" smtClean="0">
                <a:latin typeface="+mj-lt"/>
              </a:rPr>
            </a:br>
            <a:r>
              <a:rPr lang="cs-CZ" sz="8800" b="1" spc="50" dirty="0" smtClean="0">
                <a:latin typeface="+mj-lt"/>
              </a:rPr>
              <a:t>– podzim 2022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29. listopadu </a:t>
            </a:r>
            <a:r>
              <a:rPr lang="cs-CZ" altLang="cs-CZ" dirty="0">
                <a:latin typeface="+mj-lt"/>
              </a:rPr>
              <a:t>2022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/>
              <a:t>Mgr. Alice Třísková</a:t>
            </a:r>
            <a:r>
              <a:rPr lang="cs-CZ" sz="3300" b="1" dirty="0"/>
              <a:t>, </a:t>
            </a:r>
            <a:r>
              <a:rPr lang="cs-CZ" sz="2600" dirty="0" smtClean="0"/>
              <a:t>MŠMT, prezentace k dispozici</a:t>
            </a:r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www.narodnikvalifikace.cz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https://vzdelavaniaprace.cz/zivnosti/online-prevodnik/</a:t>
            </a:r>
            <a:r>
              <a:rPr lang="cs-CZ" dirty="0" smtClean="0"/>
              <a:t> - </a:t>
            </a:r>
            <a:r>
              <a:rPr lang="cs-CZ" sz="2100" dirty="0" smtClean="0"/>
              <a:t>pomůcka PK</a:t>
            </a:r>
          </a:p>
          <a:p>
            <a:r>
              <a:rPr lang="cs-CZ" dirty="0" smtClean="0">
                <a:hlinkClick r:id="rId5"/>
              </a:rPr>
              <a:t>www.msmt.cz/vzdelavani/dalsi-vzdelavani/databaze</a:t>
            </a:r>
            <a:r>
              <a:rPr lang="cs-CZ" dirty="0" smtClean="0"/>
              <a:t> - </a:t>
            </a:r>
            <a:r>
              <a:rPr lang="cs-CZ" sz="2100" dirty="0" smtClean="0"/>
              <a:t>ověření akreditace </a:t>
            </a:r>
          </a:p>
          <a:p>
            <a:endParaRPr lang="cs-CZ" sz="2100" dirty="0" smtClean="0"/>
          </a:p>
          <a:p>
            <a:r>
              <a:rPr lang="cs-CZ" dirty="0" smtClean="0"/>
              <a:t>PK – profesní kvalifikace, ÚPK – úplná profesní kvalifikace</a:t>
            </a:r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cs-CZ" sz="3600" b="1" dirty="0"/>
              <a:t>dovednosti a kompetence odpovídají tomu, jako by maturitu, výuční list, apod., měl</a:t>
            </a:r>
            <a:r>
              <a:rPr lang="cs-CZ" dirty="0"/>
              <a:t>“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4. Národní soustava kvalifikací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34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048" y="1679575"/>
            <a:ext cx="9391354" cy="4600575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</a:p>
        </p:txBody>
      </p:sp>
    </p:spTree>
    <p:extLst>
      <p:ext uri="{BB962C8B-B14F-4D97-AF65-F5344CB8AC3E}">
        <p14:creationId xmlns:p14="http://schemas.microsoft.com/office/powerpoint/2010/main" val="136924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4196" y="1679353"/>
            <a:ext cx="11362730" cy="46002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37 z 47 řemeslných živností je pokryto </a:t>
            </a:r>
            <a:r>
              <a:rPr lang="cs-CZ" b="1" dirty="0" smtClean="0"/>
              <a:t>ÚPK</a:t>
            </a:r>
            <a:endParaRPr lang="cs-CZ" dirty="0" smtClean="0"/>
          </a:p>
          <a:p>
            <a:r>
              <a:rPr lang="cs-CZ" dirty="0" smtClean="0"/>
              <a:t>10 vázaných </a:t>
            </a:r>
          </a:p>
          <a:p>
            <a:r>
              <a:rPr lang="cs-CZ" dirty="0" smtClean="0"/>
              <a:t>4 koncesované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Podmínky ke zkoušce:  </a:t>
            </a:r>
            <a:r>
              <a:rPr lang="cs-CZ" dirty="0" smtClean="0"/>
              <a:t>	          Výsledkem zkoušky: 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dirty="0"/>
              <a:t> </a:t>
            </a:r>
            <a:r>
              <a:rPr lang="cs-CZ" b="1" dirty="0" smtClean="0"/>
              <a:t>18 let                                       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osvědčení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= malé vysvědčení</a:t>
            </a:r>
            <a:r>
              <a:rPr lang="cs-CZ" dirty="0"/>
              <a:t> </a:t>
            </a:r>
            <a:endParaRPr lang="cs-CZ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dirty="0" smtClean="0"/>
              <a:t>základní </a:t>
            </a:r>
            <a:r>
              <a:rPr lang="cs-CZ" b="1" dirty="0"/>
              <a:t>vzdělání    </a:t>
            </a:r>
            <a:r>
              <a:rPr lang="cs-CZ" b="1" dirty="0" smtClean="0"/>
              <a:t>               	</a:t>
            </a:r>
            <a:r>
              <a:rPr lang="cs-CZ" sz="2100" dirty="0" smtClean="0"/>
              <a:t>celoživotní </a:t>
            </a:r>
            <a:r>
              <a:rPr lang="cs-CZ" sz="2100" dirty="0"/>
              <a:t>platnost; </a:t>
            </a:r>
            <a:endParaRPr lang="cs-CZ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100" b="1" dirty="0"/>
              <a:t>	</a:t>
            </a:r>
            <a:r>
              <a:rPr lang="cs-CZ" sz="2100" b="1" dirty="0" smtClean="0"/>
              <a:t>				pro </a:t>
            </a:r>
            <a:r>
              <a:rPr lang="cs-CZ" sz="2100" b="1" dirty="0"/>
              <a:t>každou PK zvlášť</a:t>
            </a:r>
            <a:r>
              <a:rPr lang="cs-CZ" sz="2100" dirty="0"/>
              <a:t>, není pro ÚPK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§ 113c </a:t>
            </a:r>
            <a:r>
              <a:rPr lang="cs-CZ" dirty="0" err="1"/>
              <a:t>z.č</a:t>
            </a:r>
            <a:r>
              <a:rPr lang="cs-CZ" dirty="0"/>
              <a:t>. 561/2004 Sb. – na základě žádosti podané řediteli školy lze na základě osvědčení o získaných PK/ÚPK složit závěrečnou zkoušku, maturitu nebo absolutorium a získat odpovídající stupeň vzdělání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</a:p>
        </p:txBody>
      </p:sp>
      <p:sp>
        <p:nvSpPr>
          <p:cNvPr id="6" name="Pravá složená závorka 5"/>
          <p:cNvSpPr/>
          <p:nvPr/>
        </p:nvSpPr>
        <p:spPr>
          <a:xfrm>
            <a:off x="3622269" y="3247085"/>
            <a:ext cx="627611" cy="822960"/>
          </a:xfrm>
          <a:prstGeom prst="rightBrace">
            <a:avLst>
              <a:gd name="adj1" fmla="val 8333"/>
              <a:gd name="adj2" fmla="val 5101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9702" y="1635333"/>
            <a:ext cx="2386550" cy="329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Řemeslná rada</a:t>
            </a:r>
            <a:r>
              <a:rPr lang="cs-CZ" dirty="0" smtClean="0"/>
              <a:t>: </a:t>
            </a:r>
            <a:r>
              <a:rPr lang="cs-CZ" sz="2400" dirty="0" smtClean="0"/>
              <a:t>návrhy cechů na změny</a:t>
            </a:r>
          </a:p>
          <a:p>
            <a:pPr marL="0" indent="0" algn="just">
              <a:buNone/>
            </a:pPr>
            <a:r>
              <a:rPr lang="cs-CZ" sz="2400" dirty="0" smtClean="0"/>
              <a:t>	                        – MPO: analyzuje, nechce rozšiřovat živnosti</a:t>
            </a:r>
          </a:p>
          <a:p>
            <a:endParaRPr lang="cs-CZ" dirty="0"/>
          </a:p>
          <a:p>
            <a:r>
              <a:rPr lang="cs-CZ" b="1" dirty="0" smtClean="0"/>
              <a:t>Laktační poradkyně </a:t>
            </a:r>
            <a:r>
              <a:rPr lang="cs-CZ" dirty="0" smtClean="0"/>
              <a:t>– není zdravotní službou, činnost v režimu ŽZ</a:t>
            </a:r>
          </a:p>
          <a:p>
            <a:endParaRPr lang="cs-CZ" dirty="0" smtClean="0"/>
          </a:p>
          <a:p>
            <a:r>
              <a:rPr lang="cs-CZ" b="1" dirty="0" smtClean="0"/>
              <a:t>Veřejné dražby </a:t>
            </a:r>
            <a:r>
              <a:rPr lang="cs-CZ" dirty="0" smtClean="0"/>
              <a:t>– </a:t>
            </a:r>
            <a:r>
              <a:rPr lang="cs-CZ" sz="2400" dirty="0" smtClean="0"/>
              <a:t>změna v podmínkách, </a:t>
            </a:r>
            <a:r>
              <a:rPr lang="cs-CZ" sz="2400" b="1" dirty="0" smtClean="0"/>
              <a:t>koncese jen nucené </a:t>
            </a:r>
            <a:r>
              <a:rPr lang="cs-CZ" sz="2400" dirty="0" smtClean="0"/>
              <a:t>dražby, vznik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vázané živnosti</a:t>
            </a:r>
          </a:p>
          <a:p>
            <a:r>
              <a:rPr lang="cs-CZ" sz="2400" b="1" dirty="0" smtClean="0"/>
              <a:t>Nový </a:t>
            </a:r>
            <a:r>
              <a:rPr lang="cs-CZ" sz="2400" b="1" dirty="0" err="1" smtClean="0"/>
              <a:t>z.č</a:t>
            </a:r>
            <a:r>
              <a:rPr lang="cs-CZ" sz="2400" b="1" dirty="0" smtClean="0"/>
              <a:t>. 250/2021 </a:t>
            </a:r>
            <a:r>
              <a:rPr lang="cs-CZ" sz="2400" b="1" dirty="0"/>
              <a:t>Sb., BOZP </a:t>
            </a:r>
            <a:r>
              <a:rPr lang="cs-CZ" sz="2400" dirty="0"/>
              <a:t>– neplatí již 50/1978 Sb.; </a:t>
            </a:r>
            <a:r>
              <a:rPr lang="cs-CZ" sz="2400" dirty="0" smtClean="0"/>
              <a:t>podnikatel musí </a:t>
            </a:r>
            <a:r>
              <a:rPr lang="cs-CZ" sz="2400" dirty="0"/>
              <a:t>splňovat podmínky dané právním předpisem </a:t>
            </a:r>
            <a:r>
              <a:rPr lang="cs-CZ" sz="2400" dirty="0" smtClean="0"/>
              <a:t>ČR, 5 nařízení vlády </a:t>
            </a:r>
            <a:r>
              <a:rPr lang="cs-CZ" sz="2400" dirty="0"/>
              <a:t>č. </a:t>
            </a:r>
            <a:r>
              <a:rPr lang="cs-CZ" sz="2400"/>
              <a:t>190 </a:t>
            </a:r>
            <a:r>
              <a:rPr lang="cs-CZ" sz="2400" smtClean="0"/>
              <a:t>– 194, v </a:t>
            </a:r>
            <a:r>
              <a:rPr lang="cs-CZ" sz="2400" dirty="0" smtClean="0"/>
              <a:t>částce 89,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4500" y="18140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5. Aktuality </a:t>
            </a:r>
            <a:r>
              <a:rPr lang="cs-CZ" dirty="0"/>
              <a:t>z právní úpravy živnostenského podnikání + IS RŽP</a:t>
            </a:r>
          </a:p>
        </p:txBody>
      </p:sp>
    </p:spTree>
    <p:extLst>
      <p:ext uri="{BB962C8B-B14F-4D97-AF65-F5344CB8AC3E}">
        <p14:creationId xmlns:p14="http://schemas.microsoft.com/office/powerpoint/2010/main" val="244434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 smtClean="0"/>
              <a:t>Přepravce versus dopravce zbraní a střeliva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 Přepravce – </a:t>
            </a:r>
            <a:r>
              <a:rPr lang="cs-CZ" dirty="0"/>
              <a:t>provozuje výhradně na základě koncese na zbraně, podmínky </a:t>
            </a:r>
            <a:r>
              <a:rPr lang="cs-CZ" dirty="0" smtClean="0"/>
              <a:t> v </a:t>
            </a:r>
            <a:r>
              <a:rPr lang="cs-CZ" dirty="0"/>
              <a:t>§ 50 </a:t>
            </a:r>
            <a:r>
              <a:rPr lang="cs-CZ" dirty="0" err="1"/>
              <a:t>z.č</a:t>
            </a:r>
            <a:r>
              <a:rPr lang="cs-CZ" dirty="0"/>
              <a:t>. </a:t>
            </a:r>
            <a:r>
              <a:rPr lang="cs-CZ" dirty="0" smtClean="0"/>
              <a:t>119/2002 Sb., o </a:t>
            </a:r>
            <a:r>
              <a:rPr lang="cs-CZ" dirty="0"/>
              <a:t>střelných </a:t>
            </a:r>
            <a:r>
              <a:rPr lang="cs-CZ" dirty="0" smtClean="0"/>
              <a:t>zbraních (povolení policie)</a:t>
            </a:r>
            <a:endParaRPr lang="cs-CZ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může si nasmlouvat dopravce,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nese odpovědnost za dopravu zbraní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Dopravce – má koncesi na SMD</a:t>
            </a:r>
          </a:p>
          <a:p>
            <a:r>
              <a:rPr lang="cs-CZ" b="1" dirty="0" smtClean="0"/>
              <a:t>Montáž tažných zařízení </a:t>
            </a:r>
            <a:r>
              <a:rPr lang="cs-CZ" b="1" dirty="0" smtClean="0">
                <a:sym typeface="Symbol" panose="05050102010706020507" pitchFamily="18" charset="2"/>
              </a:rPr>
              <a:t></a:t>
            </a:r>
            <a:r>
              <a:rPr lang="cs-CZ" dirty="0" smtClean="0"/>
              <a:t> Oprava silničních vozidel</a:t>
            </a:r>
            <a:endParaRPr lang="cs-CZ" dirty="0"/>
          </a:p>
          <a:p>
            <a:r>
              <a:rPr lang="cs-CZ" b="1" dirty="0" smtClean="0"/>
              <a:t>Servis </a:t>
            </a:r>
            <a:r>
              <a:rPr lang="cs-CZ" b="1" dirty="0" err="1" smtClean="0"/>
              <a:t>elektrokol</a:t>
            </a:r>
            <a:r>
              <a:rPr lang="cs-CZ" b="1" dirty="0"/>
              <a:t> </a:t>
            </a:r>
            <a:r>
              <a:rPr lang="cs-CZ" b="1" dirty="0" smtClean="0"/>
              <a:t>a </a:t>
            </a:r>
            <a:r>
              <a:rPr lang="cs-CZ" b="1" dirty="0" err="1" smtClean="0"/>
              <a:t>elektrokoloběžek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vyhl</a:t>
            </a:r>
            <a:r>
              <a:rPr lang="cs-CZ" dirty="0" smtClean="0"/>
              <a:t>. 341/2014 Sb., příloha 12, písm. c): rychlost nad 25 km/h </a:t>
            </a:r>
            <a:r>
              <a:rPr lang="cs-CZ" b="1" dirty="0">
                <a:sym typeface="Symbol" panose="05050102010706020507" pitchFamily="18" charset="2"/>
              </a:rPr>
              <a:t></a:t>
            </a:r>
            <a:r>
              <a:rPr lang="cs-CZ" dirty="0" smtClean="0"/>
              <a:t> Servis motorových vozidel, </a:t>
            </a:r>
            <a:br>
              <a:rPr lang="cs-CZ" dirty="0" smtClean="0"/>
            </a:br>
            <a:r>
              <a:rPr lang="cs-CZ" dirty="0" smtClean="0"/>
              <a:t>                            pod 25 km/h </a:t>
            </a:r>
            <a:r>
              <a:rPr lang="cs-CZ" b="1" dirty="0">
                <a:sym typeface="Symbol" panose="05050102010706020507" pitchFamily="18" charset="2"/>
              </a:rPr>
              <a:t></a:t>
            </a:r>
            <a:r>
              <a:rPr lang="cs-CZ" dirty="0" smtClean="0"/>
              <a:t> Opravy ostatních dopravních prostředků</a:t>
            </a:r>
          </a:p>
          <a:p>
            <a:r>
              <a:rPr lang="cs-CZ" b="1" dirty="0" smtClean="0"/>
              <a:t>Servis </a:t>
            </a:r>
            <a:r>
              <a:rPr lang="cs-CZ" b="1" dirty="0" err="1" smtClean="0"/>
              <a:t>elektronabíječek</a:t>
            </a:r>
            <a:r>
              <a:rPr lang="cs-CZ" b="1" dirty="0" smtClean="0"/>
              <a:t> </a:t>
            </a:r>
            <a:r>
              <a:rPr lang="cs-CZ" dirty="0" smtClean="0"/>
              <a:t>– elektrikář</a:t>
            </a:r>
          </a:p>
          <a:p>
            <a:r>
              <a:rPr lang="cs-CZ" b="1" dirty="0" smtClean="0"/>
              <a:t>Servis </a:t>
            </a:r>
            <a:r>
              <a:rPr lang="cs-CZ" b="1" dirty="0" err="1" smtClean="0"/>
              <a:t>segway</a:t>
            </a:r>
            <a:r>
              <a:rPr lang="cs-CZ" b="1" dirty="0" smtClean="0"/>
              <a:t> </a:t>
            </a:r>
            <a:r>
              <a:rPr lang="cs-CZ" b="1" dirty="0">
                <a:sym typeface="Symbol" panose="05050102010706020507" pitchFamily="18" charset="2"/>
              </a:rPr>
              <a:t></a:t>
            </a:r>
            <a:r>
              <a:rPr lang="cs-CZ" dirty="0" smtClean="0"/>
              <a:t> Opravy ostatních dopravních prostředků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243402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Aktuality z právní úpravy živnostenského podnikání + IS RŽP</a:t>
            </a:r>
          </a:p>
        </p:txBody>
      </p:sp>
    </p:spTree>
    <p:extLst>
      <p:ext uri="{BB962C8B-B14F-4D97-AF65-F5344CB8AC3E}">
        <p14:creationId xmlns:p14="http://schemas.microsoft.com/office/powerpoint/2010/main" val="21438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Novely a návrhy: </a:t>
            </a:r>
          </a:p>
          <a:p>
            <a:r>
              <a:rPr lang="cs-CZ" dirty="0" smtClean="0"/>
              <a:t>Zákon o dani z příjmu – změna formuláře (4 oddíl) – volba pásma</a:t>
            </a:r>
          </a:p>
          <a:p>
            <a:r>
              <a:rPr lang="cs-CZ" dirty="0" smtClean="0"/>
              <a:t>Zákona o ochraně spotřebitele – sn.t. 213, bude na jarní Seči</a:t>
            </a:r>
          </a:p>
          <a:p>
            <a:endParaRPr lang="cs-CZ" dirty="0"/>
          </a:p>
          <a:p>
            <a:r>
              <a:rPr lang="cs-CZ" dirty="0" smtClean="0"/>
              <a:t>MMR – problematika regulace sdíleného ubytování – sn.t. , návrh nového oboru živnosti volné, nebo čekat na evropskou regulaci </a:t>
            </a:r>
          </a:p>
          <a:p>
            <a:r>
              <a:rPr lang="cs-CZ" dirty="0" smtClean="0"/>
              <a:t>MV – problematika sdílených kol, koloběžek, </a:t>
            </a:r>
            <a:r>
              <a:rPr lang="cs-CZ" dirty="0" err="1" smtClean="0"/>
              <a:t>segway</a:t>
            </a:r>
            <a:r>
              <a:rPr lang="cs-CZ" dirty="0" smtClean="0"/>
              <a:t> – řešit přes tržní řád, přes přestupky (Ostrava má vyhláškou v centru zákaz)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165910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Aktuality z právní úpravy živnostenského podnikání + IS RŽP</a:t>
            </a:r>
          </a:p>
        </p:txBody>
      </p:sp>
    </p:spTree>
    <p:extLst>
      <p:ext uri="{BB962C8B-B14F-4D97-AF65-F5344CB8AC3E}">
        <p14:creationId xmlns:p14="http://schemas.microsoft.com/office/powerpoint/2010/main" val="288530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Portál živnostenského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Spuštění asi 1.12.2022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ŽÚ obdrží informaci o chystaném spuštění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Adresář ŽÚ </a:t>
            </a:r>
          </a:p>
          <a:p>
            <a:pPr lvl="1">
              <a:buFontTx/>
              <a:buChar char="-"/>
            </a:pPr>
            <a:r>
              <a:rPr lang="cs-CZ" dirty="0" smtClean="0"/>
              <a:t>hlídat aktuálnost údajů, </a:t>
            </a:r>
          </a:p>
          <a:p>
            <a:pPr lvl="1">
              <a:buFontTx/>
              <a:buChar char="-"/>
            </a:pPr>
            <a:r>
              <a:rPr lang="cs-CZ" dirty="0" smtClean="0"/>
              <a:t>bude to </a:t>
            </a:r>
            <a:r>
              <a:rPr lang="cs-CZ" b="1" dirty="0" err="1" smtClean="0"/>
              <a:t>atrahováno</a:t>
            </a:r>
            <a:r>
              <a:rPr lang="cs-CZ" b="1" dirty="0" smtClean="0"/>
              <a:t> do rozhodnutí </a:t>
            </a:r>
            <a:r>
              <a:rPr lang="cs-CZ" dirty="0" smtClean="0"/>
              <a:t>(název, sídlo, vedoucí)</a:t>
            </a:r>
          </a:p>
          <a:p>
            <a:pPr lvl="1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ři změně </a:t>
            </a:r>
            <a:r>
              <a:rPr lang="cs-CZ" sz="1800" dirty="0" smtClean="0"/>
              <a:t>- </a:t>
            </a:r>
            <a:r>
              <a:rPr lang="cs-CZ" sz="1800" dirty="0"/>
              <a:t>z </a:t>
            </a:r>
            <a:r>
              <a:rPr lang="cs-CZ" sz="1800" dirty="0" smtClean="0"/>
              <a:t>číselníku: zaslat požadavek na mail </a:t>
            </a:r>
            <a:r>
              <a:rPr lang="cs-CZ" sz="1800" dirty="0" smtClean="0">
                <a:hlinkClick r:id="rId3"/>
              </a:rPr>
              <a:t>rzp-pomoc@i.cz</a:t>
            </a:r>
            <a:r>
              <a:rPr lang="cs-CZ" sz="1800" dirty="0" smtClean="0"/>
              <a:t> </a:t>
            </a:r>
          </a:p>
          <a:p>
            <a:pPr marL="1828800" lvl="4" indent="0">
              <a:buNone/>
            </a:pPr>
            <a:r>
              <a:rPr lang="cs-CZ" dirty="0" smtClean="0"/>
              <a:t>    - ostatní: zaslat tabulku s opravenými údaji a do původní zprávy napsat, co a odkdy se    </a:t>
            </a:r>
            <a:br>
              <a:rPr lang="cs-CZ" dirty="0" smtClean="0"/>
            </a:br>
            <a:r>
              <a:rPr lang="cs-CZ" dirty="0" smtClean="0"/>
              <a:t>                   mění (lze i s předstihem)</a:t>
            </a:r>
          </a:p>
          <a:p>
            <a:pPr lvl="1">
              <a:buFontTx/>
              <a:buChar char="-"/>
            </a:pPr>
            <a:r>
              <a:rPr lang="cs-CZ" dirty="0" smtClean="0"/>
              <a:t>neuvádět – „otevřeno dle domluvy“, „pro objednané“, vybrané soboty – nelze to specifikovat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4500" y="150411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Aktuality z právní úpravy živnostenského podnikání + IS RŽP</a:t>
            </a:r>
          </a:p>
        </p:txBody>
      </p:sp>
    </p:spTree>
    <p:extLst>
      <p:ext uri="{BB962C8B-B14F-4D97-AF65-F5344CB8AC3E}">
        <p14:creationId xmlns:p14="http://schemas.microsoft.com/office/powerpoint/2010/main" val="2851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Offline</a:t>
            </a:r>
            <a:r>
              <a:rPr lang="cs-CZ" dirty="0" smtClean="0"/>
              <a:t> podpora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vlastní řešení požadavku probíhá mimo systém. Do systému výsledek.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m</a:t>
            </a:r>
            <a:r>
              <a:rPr lang="cs-CZ" dirty="0" smtClean="0"/>
              <a:t>ožnost </a:t>
            </a:r>
            <a:r>
              <a:rPr lang="cs-CZ" dirty="0" err="1" smtClean="0"/>
              <a:t>překlasifikování</a:t>
            </a:r>
            <a:r>
              <a:rPr lang="cs-CZ" dirty="0" smtClean="0"/>
              <a:t> požadavku (neznalost žadatele)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p</a:t>
            </a:r>
            <a:r>
              <a:rPr lang="cs-CZ" dirty="0" smtClean="0"/>
              <a:t>řidělení dle klasifikace a IČO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r</a:t>
            </a:r>
            <a:r>
              <a:rPr lang="cs-CZ" dirty="0" smtClean="0"/>
              <a:t>eklamace údajů v ŽR a off-line podpora – bude padat na jedno místo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doporučené překladače: lindat.cz, deepl.com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150412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Aktuality z právní úpravy živnostenského podnikání + IS RŽP</a:t>
            </a:r>
          </a:p>
        </p:txBody>
      </p:sp>
    </p:spTree>
    <p:extLst>
      <p:ext uri="{BB962C8B-B14F-4D97-AF65-F5344CB8AC3E}">
        <p14:creationId xmlns:p14="http://schemas.microsoft.com/office/powerpoint/2010/main" val="22881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Problematika vedení správního řízení</a:t>
            </a:r>
          </a:p>
          <a:p>
            <a:pPr marL="514350" indent="-514350">
              <a:buAutoNum type="arabicPeriod"/>
            </a:pPr>
            <a:r>
              <a:rPr lang="cs-CZ" dirty="0" smtClean="0"/>
              <a:t>Nejmasovější rozšíření datových schránek v dějinách ČR</a:t>
            </a:r>
          </a:p>
          <a:p>
            <a:pPr marL="514350" indent="-514350">
              <a:buAutoNum type="arabicPeriod"/>
            </a:pPr>
            <a:r>
              <a:rPr lang="cs-CZ" dirty="0" smtClean="0"/>
              <a:t>Nostrifikace a uznávání odborné kvalifikace</a:t>
            </a:r>
          </a:p>
          <a:p>
            <a:pPr marL="514350" indent="-514350">
              <a:buAutoNum type="arabicPeriod"/>
            </a:pPr>
            <a:r>
              <a:rPr lang="cs-CZ" dirty="0" smtClean="0"/>
              <a:t>Národní soustava kvalifikací a její aplikace v rámci ŽZ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cs-CZ" dirty="0" smtClean="0"/>
              <a:t>Aktuality z právní úpravy živnostenského podnikání + IS </a:t>
            </a:r>
            <a:r>
              <a:rPr lang="cs-CZ" dirty="0"/>
              <a:t>RŽP</a:t>
            </a:r>
          </a:p>
          <a:p>
            <a:pPr marL="514350" indent="-514350">
              <a:buAutoNum type="arabicPeriod"/>
            </a:pPr>
            <a:r>
              <a:rPr lang="cs-CZ" dirty="0" smtClean="0"/>
              <a:t>A další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 smtClean="0"/>
              <a:t>JUDr. Jitka Morávková</a:t>
            </a:r>
            <a:r>
              <a:rPr lang="cs-CZ" dirty="0" smtClean="0"/>
              <a:t>, prezentace k dispozici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Předmětem základní instituty : 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Zásady </a:t>
            </a:r>
            <a:r>
              <a:rPr lang="cs-CZ" sz="1900" dirty="0" smtClean="0"/>
              <a:t>(zejm. zákonnosti - § 2 odst. 1 a 2.  + LZPS a Ústava, ochrana veřejného zájmu – živnostenskou činnost regulovat, aby nedošlo k poškození veřejného zájmu, poučovací – jen v rámci výkonu své činnosti poskytnout poučení, vysvětlit)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Příslušnost </a:t>
            </a:r>
            <a:r>
              <a:rPr lang="cs-CZ" sz="1800" dirty="0"/>
              <a:t>(</a:t>
            </a:r>
            <a:r>
              <a:rPr lang="cs-CZ" sz="1800" dirty="0" smtClean="0"/>
              <a:t>následky pochybení: věcná – nulitní, nicotné rozhodnutí, místní – nezákonné, ale ne nicotné, funkční – není nezákonné ani nulitní)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1. Problematika vedení správního řízení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7571" y="1679353"/>
            <a:ext cx="11379355" cy="4600272"/>
          </a:xfrm>
        </p:spPr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oručování</a:t>
            </a:r>
            <a:r>
              <a:rPr lang="cs-CZ" dirty="0" smtClean="0"/>
              <a:t> </a:t>
            </a:r>
            <a:r>
              <a:rPr lang="cs-CZ" sz="2000" dirty="0"/>
              <a:t>(pozor komu doručuji – FO a PFO, od 1.1.2023 DS – i zde pozor do vlastních rukou, </a:t>
            </a:r>
            <a:r>
              <a:rPr lang="cs-CZ" sz="2000" dirty="0" smtClean="0"/>
              <a:t>§ 19 odst. 9 – doručení na žádost a fikce doručení 3. den!, do ciziny – pozor na poučení)</a:t>
            </a:r>
          </a:p>
          <a:p>
            <a:r>
              <a:rPr lang="cs-CZ" sz="2400" dirty="0" smtClean="0"/>
              <a:t>Jednací jazyk = </a:t>
            </a:r>
            <a:r>
              <a:rPr lang="cs-CZ" sz="2400" b="1" dirty="0" smtClean="0"/>
              <a:t>český + lze slovenský</a:t>
            </a:r>
            <a:r>
              <a:rPr lang="cs-CZ" sz="2400" dirty="0" smtClean="0"/>
              <a:t>, </a:t>
            </a:r>
            <a:r>
              <a:rPr lang="cs-CZ" sz="2000" dirty="0" smtClean="0"/>
              <a:t>tlumočník na náklady úřadu v případě národnostních menšin, neslyšících a hluchoslepých</a:t>
            </a:r>
          </a:p>
          <a:p>
            <a:pPr marL="0" indent="-230400"/>
            <a:r>
              <a:rPr lang="cs-CZ" sz="2400" dirty="0" smtClean="0"/>
              <a:t>Lhůty</a:t>
            </a:r>
            <a:r>
              <a:rPr lang="cs-CZ" sz="2400" dirty="0"/>
              <a:t>	</a:t>
            </a:r>
            <a:endParaRPr lang="cs-CZ" sz="2400" dirty="0" smtClean="0"/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 smtClean="0"/>
              <a:t>zákonné – pevně dané, nelze prodloužit, lze navrátit (§ 41 SŘ)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správní – stanovené úřadem, lze </a:t>
            </a:r>
            <a:r>
              <a:rPr lang="cs-CZ" sz="1600" dirty="0" smtClean="0"/>
              <a:t>prodloužit</a:t>
            </a:r>
            <a:endParaRPr lang="cs-CZ" sz="1000" dirty="0"/>
          </a:p>
          <a:p>
            <a:r>
              <a:rPr lang="cs-CZ" sz="2400" dirty="0" smtClean="0"/>
              <a:t>Dokazování</a:t>
            </a:r>
          </a:p>
          <a:p>
            <a:r>
              <a:rPr lang="cs-CZ" sz="2400" dirty="0" smtClean="0"/>
              <a:t>Přerušení</a:t>
            </a:r>
            <a:r>
              <a:rPr lang="cs-CZ" dirty="0" smtClean="0"/>
              <a:t> – </a:t>
            </a:r>
            <a:r>
              <a:rPr lang="cs-CZ" sz="2000" dirty="0" smtClean="0"/>
              <a:t>usnesením      skončí dodáním požadovaného, nebo uplynutím, nic se nevydává</a:t>
            </a:r>
          </a:p>
          <a:p>
            <a:r>
              <a:rPr lang="cs-CZ" sz="2400" dirty="0" smtClean="0"/>
              <a:t>Zastavení</a:t>
            </a:r>
            <a:r>
              <a:rPr lang="cs-CZ" dirty="0" smtClean="0"/>
              <a:t> </a:t>
            </a:r>
            <a:r>
              <a:rPr lang="cs-CZ" sz="2000" dirty="0" smtClean="0"/>
              <a:t>– usnesením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 smtClean="0"/>
              <a:t>V řízení o žádosti </a:t>
            </a:r>
            <a:r>
              <a:rPr lang="cs-CZ" sz="1600" dirty="0"/>
              <a:t>– oznamuje se a lze se odvolat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 smtClean="0"/>
              <a:t>V řízení z </a:t>
            </a:r>
            <a:r>
              <a:rPr lang="cs-CZ" sz="1600" dirty="0"/>
              <a:t>moci úřední – poznamenává se do spisu, bez </a:t>
            </a:r>
            <a:r>
              <a:rPr lang="cs-CZ" sz="1600" dirty="0" smtClean="0"/>
              <a:t>odvolání (jinak v zákoně o odpovědnosti za přestupky!)</a:t>
            </a:r>
            <a:endParaRPr lang="cs-CZ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Problematika vedení správního řízení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674217" y="4779811"/>
            <a:ext cx="266007" cy="1413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2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Rozhodnutí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rozhodnutí ve věci – do vlastních rukou, odvolání 15 dnů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u</a:t>
            </a:r>
            <a:r>
              <a:rPr lang="cs-CZ" dirty="0" smtClean="0"/>
              <a:t>snesení – procesní, stanoví-li zákon, odvolání nemá odkladné účinky, některá jen do spisu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příkaz – může být prvním úkonem, odpor 8 dnů,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p</a:t>
            </a:r>
            <a:r>
              <a:rPr lang="cs-CZ" dirty="0" smtClean="0"/>
              <a:t>říkaz na místě – „blok“, podpis = souhlas účastníka, PM ihned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cs-CZ" dirty="0" smtClean="0"/>
          </a:p>
          <a:p>
            <a:r>
              <a:rPr lang="cs-CZ" sz="2400" dirty="0" smtClean="0"/>
              <a:t>Právní moc a vykonatelnost</a:t>
            </a:r>
          </a:p>
          <a:p>
            <a:pPr algn="just"/>
            <a:r>
              <a:rPr lang="cs-CZ" sz="2400" dirty="0" smtClean="0"/>
              <a:t>Stížnost </a:t>
            </a:r>
            <a:r>
              <a:rPr lang="cs-CZ" sz="2000" dirty="0" smtClean="0"/>
              <a:t>– uplatnit ve správním řízení na nevhodné chování, či postup (x nečinnost dle § 80 SŘ), vyřizuje nadřízená osoba do 60 dnů,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Problematika vedení správního řízení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15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5" y="216131"/>
            <a:ext cx="11473487" cy="922713"/>
          </a:xfrm>
        </p:spPr>
        <p:txBody>
          <a:bodyPr>
            <a:normAutofit fontScale="90000"/>
          </a:bodyPr>
          <a:lstStyle/>
          <a:p>
            <a:r>
              <a:rPr lang="cs-CZ" dirty="0"/>
              <a:t>2. Nejmasovější rozšíření datových schránek v dějinách ČR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cs-CZ" sz="3000" b="1" dirty="0"/>
              <a:t>Mgr. Ing. </a:t>
            </a:r>
            <a:r>
              <a:rPr lang="cs-CZ" sz="3000" b="1" dirty="0" err="1"/>
              <a:t>Menoušek</a:t>
            </a:r>
            <a:r>
              <a:rPr lang="cs-CZ" sz="3000" b="1" dirty="0"/>
              <a:t> </a:t>
            </a:r>
            <a:r>
              <a:rPr lang="cs-CZ" sz="3000" dirty="0"/>
              <a:t>z MV ČR, odbor </a:t>
            </a:r>
            <a:r>
              <a:rPr lang="cs-CZ" sz="3000" dirty="0" err="1" smtClean="0"/>
              <a:t>eGoverment</a:t>
            </a:r>
            <a:r>
              <a:rPr lang="cs-CZ" sz="3000" dirty="0" smtClean="0"/>
              <a:t>, prezentace k dispozici</a:t>
            </a:r>
            <a:endParaRPr lang="cs-CZ" sz="3000" dirty="0"/>
          </a:p>
          <a:p>
            <a:pPr lvl="1">
              <a:lnSpc>
                <a:spcPct val="100000"/>
              </a:lnSpc>
            </a:pPr>
            <a:endParaRPr lang="cs-CZ" b="1" dirty="0"/>
          </a:p>
          <a:p>
            <a:pPr marL="230400" lvl="1">
              <a:lnSpc>
                <a:spcPct val="100000"/>
              </a:lnSpc>
            </a:pPr>
            <a:r>
              <a:rPr lang="cs-CZ" b="1" dirty="0" smtClean="0">
                <a:hlinkClick r:id="rId3"/>
              </a:rPr>
              <a:t>www.mojedatovaschranka.cz</a:t>
            </a:r>
            <a:r>
              <a:rPr lang="cs-CZ" b="1" dirty="0" smtClean="0"/>
              <a:t> </a:t>
            </a:r>
            <a:r>
              <a:rPr lang="cs-CZ" dirty="0" smtClean="0"/>
              <a:t>– informace k DS</a:t>
            </a:r>
          </a:p>
          <a:p>
            <a:pPr marL="230400" lvl="1">
              <a:lnSpc>
                <a:spcPct val="100000"/>
              </a:lnSpc>
            </a:pPr>
            <a:r>
              <a:rPr lang="cs-CZ" b="1" dirty="0" smtClean="0"/>
              <a:t>chcidatovku.gov.cz – pro FO</a:t>
            </a:r>
          </a:p>
          <a:p>
            <a:pPr marL="230400" lvl="1">
              <a:lnSpc>
                <a:spcPct val="100000"/>
              </a:lnSpc>
            </a:pPr>
            <a:r>
              <a:rPr lang="cs-CZ" b="1" dirty="0" smtClean="0"/>
              <a:t>Infolinka </a:t>
            </a:r>
            <a:r>
              <a:rPr lang="cs-CZ" dirty="0" smtClean="0"/>
              <a:t>datových schránek od 8:00 do 18:00,</a:t>
            </a:r>
            <a:r>
              <a:rPr lang="cs-CZ" b="1" dirty="0" smtClean="0"/>
              <a:t> tel.: 954 200 200</a:t>
            </a:r>
          </a:p>
          <a:p>
            <a:pPr marL="230400" lvl="1">
              <a:lnSpc>
                <a:spcPct val="100000"/>
              </a:lnSpc>
            </a:pPr>
            <a:r>
              <a:rPr lang="cs-CZ" b="1" dirty="0" err="1" smtClean="0"/>
              <a:t>ePoradna</a:t>
            </a:r>
            <a:r>
              <a:rPr lang="cs-CZ" b="1" dirty="0" smtClean="0"/>
              <a:t> </a:t>
            </a:r>
            <a:r>
              <a:rPr lang="cs-CZ" dirty="0" smtClean="0"/>
              <a:t>(mojedatovaschranka.cz)</a:t>
            </a:r>
          </a:p>
          <a:p>
            <a:pPr marL="230400" lvl="1">
              <a:lnSpc>
                <a:spcPct val="100000"/>
              </a:lnSpc>
            </a:pPr>
            <a:r>
              <a:rPr lang="cs-CZ" b="1" dirty="0" err="1" smtClean="0"/>
              <a:t>Chatbot</a:t>
            </a:r>
            <a:r>
              <a:rPr lang="cs-CZ" b="1" dirty="0" smtClean="0"/>
              <a:t> </a:t>
            </a:r>
            <a:r>
              <a:rPr lang="cs-CZ" dirty="0" smtClean="0"/>
              <a:t>– virtuální asistent</a:t>
            </a:r>
          </a:p>
          <a:p>
            <a:pPr marL="230400" lvl="1">
              <a:lnSpc>
                <a:spcPct val="100000"/>
              </a:lnSpc>
            </a:pPr>
            <a:endParaRPr lang="cs-CZ" b="1" dirty="0" smtClean="0"/>
          </a:p>
          <a:p>
            <a:pPr marL="230400" lvl="1">
              <a:lnSpc>
                <a:spcPct val="100000"/>
              </a:lnSpc>
            </a:pPr>
            <a:endParaRPr lang="cs-CZ" b="1" dirty="0"/>
          </a:p>
          <a:p>
            <a:pPr lvl="1">
              <a:lnSpc>
                <a:spcPct val="100000"/>
              </a:lnSpc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30400" lvl="1" algn="just">
              <a:lnSpc>
                <a:spcPct val="100000"/>
              </a:lnSpc>
            </a:pPr>
            <a:r>
              <a:rPr lang="cs-CZ" dirty="0"/>
              <a:t>průběžně</a:t>
            </a:r>
            <a:r>
              <a:rPr lang="cs-CZ" b="1" dirty="0"/>
              <a:t> od ledna do března </a:t>
            </a:r>
            <a:r>
              <a:rPr lang="cs-CZ" dirty="0"/>
              <a:t>budou</a:t>
            </a:r>
            <a:r>
              <a:rPr lang="cs-CZ" b="1" dirty="0"/>
              <a:t> zřízeny datové schránky všem podnikajícím FO a nepodnikajícím PO </a:t>
            </a:r>
            <a:r>
              <a:rPr lang="cs-CZ" dirty="0"/>
              <a:t>(tj. spolky, družstva, dobrovolné svazky obcí, řemeslníci apod</a:t>
            </a:r>
            <a:r>
              <a:rPr lang="cs-CZ" dirty="0" smtClean="0"/>
              <a:t>.). </a:t>
            </a:r>
            <a:r>
              <a:rPr lang="cs-CZ" dirty="0" smtClean="0">
                <a:solidFill>
                  <a:srgbClr val="FF0000"/>
                </a:solidFill>
              </a:rPr>
              <a:t>!pozor i při pozastavené živnosti!</a:t>
            </a:r>
          </a:p>
          <a:p>
            <a:pPr marL="230400" lvl="1" algn="just">
              <a:lnSpc>
                <a:spcPct val="100000"/>
              </a:lnSpc>
            </a:pPr>
            <a:endParaRPr lang="cs-CZ" dirty="0"/>
          </a:p>
          <a:p>
            <a:pPr marL="230400" lvl="1" algn="just">
              <a:lnSpc>
                <a:spcPct val="100000"/>
              </a:lnSpc>
            </a:pPr>
            <a:r>
              <a:rPr lang="cs-CZ" dirty="0" smtClean="0"/>
              <a:t>budou rozeslány </a:t>
            </a:r>
            <a:r>
              <a:rPr lang="cs-CZ" b="1" dirty="0" smtClean="0"/>
              <a:t>obálky </a:t>
            </a:r>
            <a:r>
              <a:rPr lang="cs-CZ" b="1" dirty="0"/>
              <a:t>se </a:t>
            </a:r>
            <a:r>
              <a:rPr lang="cs-CZ" b="1" dirty="0">
                <a:solidFill>
                  <a:srgbClr val="FFD900"/>
                </a:solidFill>
              </a:rPr>
              <a:t>žlutým</a:t>
            </a:r>
            <a:r>
              <a:rPr lang="cs-CZ" b="1" dirty="0"/>
              <a:t> pruhem </a:t>
            </a:r>
            <a:r>
              <a:rPr lang="cs-CZ" b="1" dirty="0">
                <a:solidFill>
                  <a:srgbClr val="0070C0"/>
                </a:solidFill>
              </a:rPr>
              <a:t>s informačním letákem 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a </a:t>
            </a:r>
            <a:r>
              <a:rPr lang="cs-CZ" b="1" dirty="0">
                <a:solidFill>
                  <a:srgbClr val="0070C0"/>
                </a:solidFill>
              </a:rPr>
              <a:t>přístupovými </a:t>
            </a:r>
            <a:r>
              <a:rPr lang="cs-CZ" b="1" dirty="0" smtClean="0">
                <a:solidFill>
                  <a:srgbClr val="0070C0"/>
                </a:solidFill>
              </a:rPr>
              <a:t>údaji</a:t>
            </a:r>
            <a:r>
              <a:rPr lang="cs-CZ" dirty="0" smtClean="0"/>
              <a:t> – </a:t>
            </a:r>
            <a:r>
              <a:rPr lang="cs-CZ" sz="2000" dirty="0" smtClean="0"/>
              <a:t>do DS FO, na adresu trvalého pobytu (ROB), či dle ROS, u PO statutárnímu zástupci jako fyzické osobě</a:t>
            </a:r>
            <a:r>
              <a:rPr lang="cs-CZ" dirty="0" smtClean="0"/>
              <a:t>.</a:t>
            </a:r>
          </a:p>
          <a:p>
            <a:pPr marL="230400" lvl="1" algn="just">
              <a:lnSpc>
                <a:spcPct val="100000"/>
              </a:lnSpc>
            </a:pPr>
            <a:endParaRPr lang="cs-CZ" dirty="0" smtClean="0"/>
          </a:p>
          <a:p>
            <a:pPr marL="230400" lvl="1" algn="just">
              <a:lnSpc>
                <a:spcPct val="100000"/>
              </a:lnSpc>
            </a:pPr>
            <a:r>
              <a:rPr lang="cs-CZ" b="1" dirty="0" smtClean="0"/>
              <a:t>15. </a:t>
            </a:r>
            <a:r>
              <a:rPr lang="cs-CZ" b="1" dirty="0"/>
              <a:t>dne </a:t>
            </a:r>
            <a:r>
              <a:rPr lang="cs-CZ" sz="2000" dirty="0"/>
              <a:t>ode dne doručení </a:t>
            </a:r>
            <a:r>
              <a:rPr lang="cs-CZ" sz="2000" dirty="0" smtClean="0"/>
              <a:t>údajů </a:t>
            </a:r>
            <a:r>
              <a:rPr lang="cs-CZ" b="1" dirty="0"/>
              <a:t>se</a:t>
            </a:r>
            <a:r>
              <a:rPr lang="cs-CZ" dirty="0"/>
              <a:t> </a:t>
            </a:r>
            <a:r>
              <a:rPr lang="cs-CZ" dirty="0" smtClean="0"/>
              <a:t>schránka </a:t>
            </a:r>
            <a:r>
              <a:rPr lang="cs-CZ" b="1" dirty="0" smtClean="0">
                <a:solidFill>
                  <a:srgbClr val="0070C0"/>
                </a:solidFill>
              </a:rPr>
              <a:t>automaticky zpřístupní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bez ohledu na aktivitu </a:t>
            </a:r>
            <a:r>
              <a:rPr lang="cs-CZ" dirty="0" smtClean="0"/>
              <a:t>majitele. </a:t>
            </a:r>
          </a:p>
          <a:p>
            <a:pPr marL="230400" lvl="1" algn="just">
              <a:lnSpc>
                <a:spcPct val="100000"/>
              </a:lnSpc>
            </a:pPr>
            <a:endParaRPr lang="cs-CZ" dirty="0"/>
          </a:p>
          <a:p>
            <a:pPr marL="230400" lvl="1" algn="just">
              <a:lnSpc>
                <a:spcPct val="100000"/>
              </a:lnSpc>
            </a:pPr>
            <a:r>
              <a:rPr lang="cs-CZ" dirty="0" smtClean="0"/>
              <a:t>pokud </a:t>
            </a:r>
            <a:r>
              <a:rPr lang="cs-CZ" dirty="0"/>
              <a:t>neobdrží, lze údaje na Czech pointu nebo přes e-identitu zneplatnit a zřídit novou schránku</a:t>
            </a:r>
            <a:r>
              <a:rPr lang="cs-CZ" dirty="0" smtClean="0"/>
              <a:t>.</a:t>
            </a:r>
          </a:p>
          <a:p>
            <a:pPr marL="230400" algn="just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196907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Nejmasovější rozšíření datových schránek v dějinách ČR</a:t>
            </a:r>
          </a:p>
        </p:txBody>
      </p:sp>
    </p:spTree>
    <p:extLst>
      <p:ext uri="{BB962C8B-B14F-4D97-AF65-F5344CB8AC3E}">
        <p14:creationId xmlns:p14="http://schemas.microsoft.com/office/powerpoint/2010/main" val="35033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0400" lvl="1" algn="just">
              <a:lnSpc>
                <a:spcPct val="100000"/>
              </a:lnSpc>
            </a:pPr>
            <a:endParaRPr lang="cs-CZ" dirty="0"/>
          </a:p>
          <a:p>
            <a:pPr marL="230400" lvl="1" algn="just">
              <a:lnSpc>
                <a:spcPct val="100000"/>
              </a:lnSpc>
            </a:pPr>
            <a:r>
              <a:rPr lang="cs-CZ" dirty="0" smtClean="0"/>
              <a:t>Datovou </a:t>
            </a:r>
            <a:r>
              <a:rPr lang="cs-CZ" dirty="0"/>
              <a:t>schránku </a:t>
            </a:r>
            <a:r>
              <a:rPr lang="cs-CZ" b="1" dirty="0">
                <a:solidFill>
                  <a:srgbClr val="FF0000"/>
                </a:solidFill>
              </a:rPr>
              <a:t>nelze zrušit</a:t>
            </a:r>
            <a:r>
              <a:rPr lang="cs-CZ" dirty="0"/>
              <a:t>. Podnikatel může znepřístupnit jen ze zákonem stanovených důvodů (zánik, úmrtí, odnětí svobody).</a:t>
            </a:r>
          </a:p>
          <a:p>
            <a:endParaRPr lang="cs-CZ" dirty="0" smtClean="0"/>
          </a:p>
          <a:p>
            <a:r>
              <a:rPr lang="cs-CZ" dirty="0" smtClean="0"/>
              <a:t>Od 1.7.2023 novinky: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velkoobjemové zprávy </a:t>
            </a:r>
            <a:r>
              <a:rPr lang="cs-CZ" b="1" dirty="0" smtClean="0"/>
              <a:t>až 1GB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nové formáty: </a:t>
            </a:r>
            <a:r>
              <a:rPr lang="cs-CZ" b="1" dirty="0" smtClean="0"/>
              <a:t>ZIP a </a:t>
            </a:r>
            <a:r>
              <a:rPr lang="cs-CZ" b="1" dirty="0" err="1" smtClean="0"/>
              <a:t>ASiC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historie DS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196906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Nejmasovější rozšíření datových schránek v dějinách ČR</a:t>
            </a:r>
          </a:p>
        </p:txBody>
      </p:sp>
    </p:spTree>
    <p:extLst>
      <p:ext uri="{BB962C8B-B14F-4D97-AF65-F5344CB8AC3E}">
        <p14:creationId xmlns:p14="http://schemas.microsoft.com/office/powerpoint/2010/main" val="33314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300" b="1" dirty="0"/>
              <a:t>Mgr. David </a:t>
            </a:r>
            <a:r>
              <a:rPr lang="cs-CZ" sz="3300" b="1" dirty="0" err="1"/>
              <a:t>Pavlorek</a:t>
            </a:r>
            <a:r>
              <a:rPr lang="cs-CZ" dirty="0" smtClean="0"/>
              <a:t>, MŠMT, prezentace k dispozici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Tři procedury uznávání zahraničního vzdělání</a:t>
            </a:r>
            <a:r>
              <a:rPr lang="cs-CZ" dirty="0" smtClean="0"/>
              <a:t>: </a:t>
            </a:r>
            <a:r>
              <a:rPr lang="cs-CZ" b="1" dirty="0">
                <a:solidFill>
                  <a:srgbClr val="FF0000"/>
                </a:solidFill>
              </a:rPr>
              <a:t>kdo to chce a proč</a:t>
            </a:r>
          </a:p>
          <a:p>
            <a:pPr algn="just"/>
            <a:endParaRPr lang="cs-CZ" dirty="0" smtClean="0"/>
          </a:p>
          <a:p>
            <a:pPr lvl="1" algn="just"/>
            <a:r>
              <a:rPr lang="cs-CZ" sz="2600" dirty="0" smtClean="0"/>
              <a:t>Posouzení postavení studia v zahraničí </a:t>
            </a:r>
            <a:r>
              <a:rPr lang="cs-CZ" sz="2600" b="1" dirty="0" smtClean="0"/>
              <a:t>pro účely zdravotní, sociální, důchodové </a:t>
            </a:r>
            <a:br>
              <a:rPr lang="cs-CZ" sz="2600" b="1" dirty="0" smtClean="0"/>
            </a:br>
            <a:r>
              <a:rPr lang="cs-CZ" sz="2600" b="1" dirty="0" smtClean="0"/>
              <a:t>a daňové</a:t>
            </a:r>
            <a:r>
              <a:rPr lang="cs-CZ" sz="2600" dirty="0" smtClean="0"/>
              <a:t> - </a:t>
            </a:r>
            <a:r>
              <a:rPr lang="cs-CZ" sz="2200" dirty="0" smtClean="0"/>
              <a:t>MŠMT, </a:t>
            </a:r>
            <a:r>
              <a:rPr lang="cs-CZ" dirty="0"/>
              <a:t>bez </a:t>
            </a:r>
            <a:r>
              <a:rPr lang="cs-CZ" dirty="0" smtClean="0"/>
              <a:t>poplatku (SP)</a:t>
            </a:r>
            <a:endParaRPr lang="cs-CZ" dirty="0"/>
          </a:p>
          <a:p>
            <a:pPr lvl="1" algn="just"/>
            <a:endParaRPr lang="cs-CZ" sz="2200" b="1" dirty="0"/>
          </a:p>
          <a:p>
            <a:pPr lvl="1" algn="just"/>
            <a:r>
              <a:rPr lang="cs-CZ" sz="2600" b="1" dirty="0" smtClean="0"/>
              <a:t>Profesní</a:t>
            </a:r>
            <a:r>
              <a:rPr lang="cs-CZ" sz="2600" dirty="0" smtClean="0"/>
              <a:t> uznávání – odborné kompetence (obsah) - </a:t>
            </a:r>
            <a:r>
              <a:rPr lang="cs-CZ" sz="2200" dirty="0" smtClean="0"/>
              <a:t>MPO, SP 2.000,- Kč, 18/2004 Sb. = osvědčení, že žadatel má odbornost, znalosti, dovednosti</a:t>
            </a:r>
          </a:p>
          <a:p>
            <a:pPr lvl="1" algn="just"/>
            <a:endParaRPr lang="cs-CZ" sz="2600" b="1" dirty="0" smtClean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600" b="1" dirty="0" smtClean="0"/>
              <a:t>Akademické</a:t>
            </a:r>
            <a:r>
              <a:rPr lang="cs-CZ" sz="2600" dirty="0" smtClean="0"/>
              <a:t> uznávání zahraničního vzdělání a kvalifikace (kompetence, diplomu, tj. forma) </a:t>
            </a:r>
            <a:br>
              <a:rPr lang="cs-CZ" sz="2600" dirty="0" smtClean="0"/>
            </a:b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= nostrifikace </a:t>
            </a:r>
            <a:r>
              <a:rPr lang="cs-CZ" sz="2600" b="1" dirty="0" smtClean="0"/>
              <a:t>= osvědčení pravosti dokumentu</a:t>
            </a:r>
          </a:p>
          <a:p>
            <a:pPr lvl="4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300" dirty="0" smtClean="0"/>
              <a:t>ZŠ, SŠ, VOV na KÚ, SP 1.000,- Kč, 561/2004 Sb.</a:t>
            </a:r>
          </a:p>
          <a:p>
            <a:pPr lvl="4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300" dirty="0" smtClean="0"/>
              <a:t>VŠ na VŠ s obdobným studijním programem, SP 3.000,-Kč, 111/1998 Sb</a:t>
            </a:r>
            <a:r>
              <a:rPr lang="cs-CZ" sz="2300" dirty="0"/>
              <a:t>.</a:t>
            </a:r>
            <a:endParaRPr lang="cs-CZ" sz="2300" dirty="0" smtClean="0"/>
          </a:p>
          <a:p>
            <a:pPr marL="457200" lvl="1" indent="0" algn="just">
              <a:buNone/>
            </a:pPr>
            <a:r>
              <a:rPr lang="cs-CZ" dirty="0"/>
              <a:t>	</a:t>
            </a:r>
            <a:r>
              <a:rPr lang="cs-CZ" dirty="0" smtClean="0"/>
              <a:t>				</a:t>
            </a:r>
            <a:endParaRPr lang="cs-CZ" dirty="0"/>
          </a:p>
          <a:p>
            <a:pPr marL="0" indent="0" algn="ctr">
              <a:buNone/>
            </a:pPr>
            <a:r>
              <a:rPr lang="cs-CZ" sz="3100" b="1" dirty="0" smtClean="0">
                <a:solidFill>
                  <a:srgbClr val="FF0000"/>
                </a:solidFill>
              </a:rPr>
              <a:t>Nenahrazují se, jiný proces, jiný následek!!!</a:t>
            </a:r>
          </a:p>
          <a:p>
            <a:pPr marL="0" indent="0" algn="ctr">
              <a:buNone/>
            </a:pPr>
            <a:endParaRPr lang="cs-CZ" sz="31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Nostrifikace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3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50627A-EBDE-4E29-8923-E804719C4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EC8575-204C-4EB9-AC1E-771AB377B9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7BD15D-1C4D-4AF0-B750-C07F343CA94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9488e27-62b4-47cf-9353-e24b51901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1356</Words>
  <Application>Microsoft Office PowerPoint</Application>
  <PresentationFormat>Širokoúhlá obrazovka</PresentationFormat>
  <Paragraphs>175</Paragraphs>
  <Slides>18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Degular</vt:lpstr>
      <vt:lpstr>Symbol</vt:lpstr>
      <vt:lpstr>Wingdings</vt:lpstr>
      <vt:lpstr>Motiv Office</vt:lpstr>
      <vt:lpstr>Základní informace ze Seče  – podzim 2022</vt:lpstr>
      <vt:lpstr>Obsah</vt:lpstr>
      <vt:lpstr>1. Problematika vedení správního řízení </vt:lpstr>
      <vt:lpstr>Problematika vedení správního řízení </vt:lpstr>
      <vt:lpstr>Problematika vedení správního řízení </vt:lpstr>
      <vt:lpstr>2. Nejmasovější rozšíření datových schránek v dějinách ČR</vt:lpstr>
      <vt:lpstr>Nejmasovější rozšíření datových schránek v dějinách ČR</vt:lpstr>
      <vt:lpstr>Nejmasovější rozšíření datových schránek v dějinách ČR</vt:lpstr>
      <vt:lpstr>3. Nostrifikace  </vt:lpstr>
      <vt:lpstr>4. Národní soustava kvalifikací</vt:lpstr>
      <vt:lpstr>Národní soustava kvalifikací</vt:lpstr>
      <vt:lpstr>Národní soustava kvalifikací</vt:lpstr>
      <vt:lpstr>5. Aktuality z právní úpravy živnostenského podnikání + IS RŽP</vt:lpstr>
      <vt:lpstr>Aktuality z právní úpravy živnostenského podnikání + IS RŽP</vt:lpstr>
      <vt:lpstr>Aktuality z právní úpravy živnostenského podnikání + IS RŽP</vt:lpstr>
      <vt:lpstr>Aktuality z právní úpravy živnostenského podnikání + IS RŽP</vt:lpstr>
      <vt:lpstr>Aktuality z právní úpravy živnostenského podnikání + IS RŽP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49</cp:revision>
  <dcterms:created xsi:type="dcterms:W3CDTF">2021-08-21T22:30:26Z</dcterms:created>
  <dcterms:modified xsi:type="dcterms:W3CDTF">2022-11-30T10:27:45Z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