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6" r:id="rId7"/>
    <p:sldId id="278" r:id="rId8"/>
    <p:sldId id="281" r:id="rId9"/>
    <p:sldId id="280" r:id="rId10"/>
    <p:sldId id="279" r:id="rId11"/>
    <p:sldId id="267" r:id="rId12"/>
    <p:sldId id="277" r:id="rId13"/>
    <p:sldId id="264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CABCB2"/>
    <a:srgbClr val="D1C5BD"/>
    <a:srgbClr val="C1B1A7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63721" autoAdjust="0"/>
  </p:normalViewPr>
  <p:slideViewPr>
    <p:cSldViewPr snapToGrid="0" snapToObjects="1">
      <p:cViewPr varScale="1">
        <p:scale>
          <a:sx n="56" d="100"/>
          <a:sy n="56" d="100"/>
        </p:scale>
        <p:origin x="189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760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53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92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46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416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382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46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79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3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8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mr.cz/getattachment/b7aee2d6-93f7-41f7-a235-9028a132ae2e/Poskytovani-ubytovacich-sluzeb-ve-stavbach-urcenych-pro-bydleni_listopad2022.pdf.aspx?lang=cs-CZ&amp;ext=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005" y="622120"/>
            <a:ext cx="10681878" cy="2160269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r>
              <a:rPr lang="cs-CZ" altLang="cs-CZ" sz="8800" b="1" spc="50" dirty="0" smtClean="0">
                <a:latin typeface="+mj-lt"/>
              </a:rPr>
              <a:t/>
            </a:r>
            <a:br>
              <a:rPr lang="cs-CZ" altLang="cs-CZ" sz="8800" b="1" spc="50" dirty="0" smtClean="0">
                <a:latin typeface="+mj-lt"/>
              </a:rPr>
            </a:br>
            <a:r>
              <a:rPr lang="cs-CZ" altLang="cs-CZ" sz="8800" b="1" spc="50" dirty="0" smtClean="0">
                <a:latin typeface="+mj-lt"/>
              </a:rPr>
              <a:t>K</a:t>
            </a:r>
            <a:r>
              <a:rPr lang="cs-CZ" altLang="cs-CZ" dirty="0" smtClean="0">
                <a:latin typeface="+mj-lt"/>
              </a:rPr>
              <a:t>ontrolní činnost </a:t>
            </a:r>
            <a:br>
              <a:rPr lang="cs-CZ" altLang="cs-CZ" dirty="0" smtClean="0">
                <a:latin typeface="+mj-lt"/>
              </a:rPr>
            </a:b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512636"/>
            <a:ext cx="3650177" cy="478609"/>
          </a:xfrm>
        </p:spPr>
        <p:txBody>
          <a:bodyPr anchor="t">
            <a:noAutofit/>
          </a:bodyPr>
          <a:lstStyle/>
          <a:p>
            <a:pPr algn="l"/>
            <a:r>
              <a:rPr lang="cs-CZ" altLang="cs-CZ" dirty="0" smtClean="0">
                <a:latin typeface="+mj-lt"/>
              </a:rPr>
              <a:t>Zlín, 29. listopadu 2022</a:t>
            </a:r>
          </a:p>
          <a:p>
            <a:pPr algn="l"/>
            <a:r>
              <a:rPr lang="cs-CZ" dirty="0" smtClean="0">
                <a:latin typeface="+mj-lt"/>
              </a:rPr>
              <a:t>Mgr. Milan Jonák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393371"/>
            <a:ext cx="9144000" cy="2049417"/>
          </a:xfrm>
        </p:spPr>
        <p:txBody>
          <a:bodyPr/>
          <a:lstStyle/>
          <a:p>
            <a:r>
              <a:rPr lang="cs-CZ" sz="8000" dirty="0" smtClean="0"/>
              <a:t>Děkuji </a:t>
            </a: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2543101"/>
            <a:ext cx="11431814" cy="2564476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Kontrolní činnost </a:t>
            </a:r>
            <a:r>
              <a:rPr lang="cs-CZ" sz="4600" dirty="0" err="1" smtClean="0"/>
              <a:t>ObŽÚ</a:t>
            </a:r>
            <a:r>
              <a:rPr lang="cs-CZ" sz="4600" dirty="0" smtClean="0"/>
              <a:t> – poznatky z kontrol přenesené působnosti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/>
              <a:t>Kontrola výkonu přenesené působnosti 2023</a:t>
            </a:r>
            <a:endParaRPr lang="cs-CZ" sz="4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Ochrana </a:t>
            </a:r>
            <a:r>
              <a:rPr lang="cs-CZ" sz="4600" dirty="0"/>
              <a:t>spotřebitele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Společné kontroly </a:t>
            </a:r>
            <a:r>
              <a:rPr lang="cs-CZ" sz="4600" dirty="0" err="1" smtClean="0"/>
              <a:t>ObŽÚ</a:t>
            </a:r>
            <a:r>
              <a:rPr lang="cs-CZ" sz="4600" dirty="0" smtClean="0"/>
              <a:t> a ČOI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3165790"/>
            <a:ext cx="11264900" cy="2869250"/>
          </a:xfrm>
        </p:spPr>
        <p:txBody>
          <a:bodyPr>
            <a:normAutofit/>
          </a:bodyPr>
          <a:lstStyle/>
          <a:p>
            <a:r>
              <a:rPr lang="cs-CZ" dirty="0" smtClean="0"/>
              <a:t>realizováno celkem 2.023 kontrol (1.807)</a:t>
            </a:r>
          </a:p>
          <a:p>
            <a:r>
              <a:rPr lang="cs-CZ" dirty="0" smtClean="0"/>
              <a:t>1x uloženo napomenutí </a:t>
            </a:r>
          </a:p>
          <a:p>
            <a:r>
              <a:rPr lang="cs-CZ" dirty="0" smtClean="0"/>
              <a:t>297 uložených pokut (218x příkaz na místě)</a:t>
            </a:r>
          </a:p>
          <a:p>
            <a:r>
              <a:rPr lang="cs-CZ" dirty="0" smtClean="0"/>
              <a:t>celková výše 940.800,- Kč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2026" y="2203081"/>
            <a:ext cx="3875654" cy="6984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500" b="1" dirty="0" smtClean="0"/>
              <a:t>Leden – říjen 2022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7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212202"/>
            <a:ext cx="11264900" cy="3417890"/>
          </a:xfrm>
        </p:spPr>
        <p:txBody>
          <a:bodyPr>
            <a:normAutofit/>
          </a:bodyPr>
          <a:lstStyle/>
          <a:p>
            <a:r>
              <a:rPr lang="cs-CZ" dirty="0" smtClean="0"/>
              <a:t>KPP – Vizovice, Valašské Meziříčí, Holešov a Uherský Brod</a:t>
            </a:r>
          </a:p>
          <a:p>
            <a:r>
              <a:rPr lang="cs-CZ" dirty="0" smtClean="0"/>
              <a:t>řádný výkon živnostenské kontroly</a:t>
            </a:r>
          </a:p>
          <a:p>
            <a:r>
              <a:rPr lang="cs-CZ" dirty="0" smtClean="0"/>
              <a:t>věcně a přesně popsané kontrolní zjištění, přehlednost protokolů</a:t>
            </a:r>
          </a:p>
          <a:p>
            <a:r>
              <a:rPr lang="cs-CZ" dirty="0" smtClean="0"/>
              <a:t>ucelený kontrolní spis </a:t>
            </a:r>
          </a:p>
          <a:p>
            <a:r>
              <a:rPr lang="cs-CZ" dirty="0" smtClean="0"/>
              <a:t>problematika ověřování bezúhonnosti osob při kontrole realitních zprostředkovatelů – IS RŽP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1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212202"/>
            <a:ext cx="11264900" cy="3417890"/>
          </a:xfrm>
        </p:spPr>
        <p:txBody>
          <a:bodyPr>
            <a:normAutofit/>
          </a:bodyPr>
          <a:lstStyle/>
          <a:p>
            <a:r>
              <a:rPr lang="cs-CZ" dirty="0" smtClean="0"/>
              <a:t>elektronická verze protokolu/spisu – vazba na evidenci v IS RŽP, spisovou službu</a:t>
            </a:r>
          </a:p>
          <a:p>
            <a:r>
              <a:rPr lang="cs-CZ" dirty="0" smtClean="0"/>
              <a:t>povinnost OSVČ mít datovou schránku, automatické zpřístupnění</a:t>
            </a:r>
          </a:p>
          <a:p>
            <a:r>
              <a:rPr lang="cs-CZ" dirty="0" smtClean="0"/>
              <a:t>doručovat do datové schránky dle IČ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63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251389"/>
            <a:ext cx="11264900" cy="322194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ubytovací služby/</a:t>
            </a:r>
            <a:r>
              <a:rPr lang="cs-CZ" dirty="0" err="1" smtClean="0"/>
              <a:t>Airbnb</a:t>
            </a:r>
            <a:r>
              <a:rPr lang="cs-CZ" dirty="0" smtClean="0"/>
              <a:t> řešeny na Seči</a:t>
            </a:r>
          </a:p>
          <a:p>
            <a:r>
              <a:rPr lang="cs-CZ" dirty="0" smtClean="0"/>
              <a:t>Praha – zvažována forma (nařízení) </a:t>
            </a:r>
          </a:p>
          <a:p>
            <a:r>
              <a:rPr lang="cs-CZ" dirty="0" smtClean="0"/>
              <a:t>poskytování ubytovacích služeb ve stavbách určených pro bydlení –  </a:t>
            </a:r>
            <a:r>
              <a:rPr lang="cs-CZ" dirty="0" smtClean="0">
                <a:hlinkClick r:id="rId3"/>
              </a:rPr>
              <a:t>Metodika MMR - ubytovací služby</a:t>
            </a:r>
            <a:endParaRPr lang="cs-CZ" dirty="0" smtClean="0"/>
          </a:p>
          <a:p>
            <a:r>
              <a:rPr lang="cs-CZ" dirty="0"/>
              <a:t>Rozsudek Městského soudu v Praze ze dne 19. srpna 2021, </a:t>
            </a:r>
            <a:r>
              <a:rPr lang="cs-CZ" dirty="0" smtClean="0"/>
              <a:t>6 </a:t>
            </a:r>
            <a:r>
              <a:rPr lang="cs-CZ" dirty="0" err="1"/>
              <a:t>Af</a:t>
            </a:r>
            <a:r>
              <a:rPr lang="cs-CZ" dirty="0"/>
              <a:t> </a:t>
            </a:r>
            <a:r>
              <a:rPr lang="cs-CZ" dirty="0" smtClean="0"/>
              <a:t>20/2020</a:t>
            </a:r>
            <a:endParaRPr lang="cs-CZ" dirty="0"/>
          </a:p>
          <a:p>
            <a:r>
              <a:rPr lang="cs-CZ" dirty="0" smtClean="0"/>
              <a:t>zájem MMR zregulovat trh se sdíleným ubytováním</a:t>
            </a:r>
          </a:p>
          <a:p>
            <a:r>
              <a:rPr lang="cs-CZ" dirty="0" smtClean="0"/>
              <a:t>součinnost se stavebními úřady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4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630213"/>
            <a:ext cx="11264900" cy="2359798"/>
          </a:xfrm>
        </p:spPr>
        <p:txBody>
          <a:bodyPr>
            <a:normAutofit/>
          </a:bodyPr>
          <a:lstStyle/>
          <a:p>
            <a:r>
              <a:rPr lang="cs-CZ" dirty="0" smtClean="0"/>
              <a:t>Uherské Hradiště - únor/březen</a:t>
            </a:r>
          </a:p>
          <a:p>
            <a:r>
              <a:rPr lang="cs-CZ" dirty="0" smtClean="0"/>
              <a:t>Bystřice pod Hostýnem - květen</a:t>
            </a:r>
          </a:p>
          <a:p>
            <a:r>
              <a:rPr lang="cs-CZ" dirty="0" smtClean="0"/>
              <a:t>Vsetín - září </a:t>
            </a:r>
          </a:p>
          <a:p>
            <a:r>
              <a:rPr lang="cs-CZ" dirty="0" smtClean="0"/>
              <a:t>Luhačovice - říjen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5131" y="55508"/>
            <a:ext cx="11756572" cy="931325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2</a:t>
            </a:r>
            <a:r>
              <a:rPr lang="cs-CZ" dirty="0" smtClean="0"/>
              <a:t>. Kontrola výkonu přenesené  působnosti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51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966736"/>
            <a:ext cx="11264900" cy="460027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zák. č. …/2022 Sb., kterým se mění zákon č. 634/1992 Sb., </a:t>
            </a:r>
            <a:br>
              <a:rPr lang="cs-CZ" dirty="0" smtClean="0"/>
            </a:br>
            <a:r>
              <a:rPr lang="cs-CZ" dirty="0" smtClean="0"/>
              <a:t>o ochraně spotřebitele a zák. č. 89/2012 Sb., občanský zákoník</a:t>
            </a:r>
          </a:p>
          <a:p>
            <a:pPr algn="just"/>
            <a:r>
              <a:rPr lang="cs-CZ" dirty="0" smtClean="0"/>
              <a:t>modernizace právních předpisů v oblasti ochrany spotřebitele</a:t>
            </a:r>
          </a:p>
          <a:p>
            <a:pPr algn="just"/>
            <a:r>
              <a:rPr lang="cs-CZ" dirty="0" smtClean="0"/>
              <a:t>informace o slevě – nová cena + cena 30 dní před</a:t>
            </a:r>
          </a:p>
          <a:p>
            <a:pPr algn="just"/>
            <a:r>
              <a:rPr lang="cs-CZ" dirty="0" smtClean="0"/>
              <a:t>zveřejňování spotřebitelských recenzí</a:t>
            </a:r>
          </a:p>
          <a:p>
            <a:pPr algn="just"/>
            <a:r>
              <a:rPr lang="cs-CZ" dirty="0" smtClean="0"/>
              <a:t>dozorová činnost </a:t>
            </a:r>
            <a:r>
              <a:rPr lang="cs-CZ" dirty="0" err="1" smtClean="0"/>
              <a:t>ObŽÚ</a:t>
            </a:r>
            <a:r>
              <a:rPr lang="cs-CZ" dirty="0" smtClean="0"/>
              <a:t> – nelze již kontrolovat označování obuvi </a:t>
            </a:r>
          </a:p>
          <a:p>
            <a:pPr algn="just"/>
            <a:r>
              <a:rPr lang="cs-CZ" dirty="0" smtClean="0"/>
              <a:t>metodika ze strany MPO</a:t>
            </a:r>
          </a:p>
          <a:p>
            <a:pPr algn="just"/>
            <a:r>
              <a:rPr lang="cs-CZ" dirty="0" smtClean="0"/>
              <a:t>Seč – jaro 2023</a:t>
            </a:r>
          </a:p>
          <a:p>
            <a:pPr algn="just"/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40300"/>
            <a:ext cx="11139710" cy="100739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3</a:t>
            </a:r>
            <a:r>
              <a:rPr lang="cs-CZ" dirty="0" smtClean="0"/>
              <a:t>. Ochrana spotřebitele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8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084669"/>
            <a:ext cx="11264900" cy="370217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plán II. pololetí 2022 – 26 společných kontrol</a:t>
            </a:r>
          </a:p>
          <a:p>
            <a:pPr algn="just"/>
            <a:r>
              <a:rPr lang="cs-CZ" dirty="0" smtClean="0"/>
              <a:t>skutečnost do 10/2022 – 34 společných kontrol</a:t>
            </a:r>
          </a:p>
          <a:p>
            <a:pPr algn="just"/>
            <a:r>
              <a:rPr lang="cs-CZ" dirty="0" smtClean="0"/>
              <a:t>opakující se problémy v komunikaci</a:t>
            </a:r>
          </a:p>
          <a:p>
            <a:pPr algn="just"/>
            <a:r>
              <a:rPr lang="cs-CZ" dirty="0" smtClean="0"/>
              <a:t>nový ústřední ředitel ČOI – Ing. Jan Štěpánek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Vaše nápady na témata pro příští rok…?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Společné kontroly </a:t>
            </a:r>
            <a:r>
              <a:rPr lang="cs-CZ" dirty="0" err="1"/>
              <a:t>ObŽÚ</a:t>
            </a:r>
            <a:r>
              <a:rPr lang="cs-CZ" dirty="0"/>
              <a:t> a ČOI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9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205A35-C9D1-43DE-93A7-05206196A6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B39F92-701B-4FD3-8EFF-F7788E0CFF7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9488e27-62b4-47cf-9353-e24b519013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E0048D9-20D5-4714-9CA9-06C982D74E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10755</TotalTime>
  <Words>367</Words>
  <Application>Microsoft Office PowerPoint</Application>
  <PresentationFormat>Širokoúhlá obrazovka</PresentationFormat>
  <Paragraphs>66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Degular</vt:lpstr>
      <vt:lpstr>Wingdings</vt:lpstr>
      <vt:lpstr>Motiv Office</vt:lpstr>
      <vt:lpstr> Kontrolní činnost  </vt:lpstr>
      <vt:lpstr>Obsah</vt:lpstr>
      <vt:lpstr>1. Kontrolní činnost ObŽÚ</vt:lpstr>
      <vt:lpstr>1. Kontrolní činnost ObŽÚ</vt:lpstr>
      <vt:lpstr>1. Kontrolní činnost ObŽÚ</vt:lpstr>
      <vt:lpstr>1. Kontrolní činnost ObŽÚ</vt:lpstr>
      <vt:lpstr>2. Kontrola výkonu přenesené  působnosti 2023</vt:lpstr>
      <vt:lpstr>3. Ochrana spotřebitele</vt:lpstr>
      <vt:lpstr>4. Společné kontroly ObŽÚ a ČOI 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153</cp:revision>
  <cp:lastPrinted>2022-06-15T06:45:58Z</cp:lastPrinted>
  <dcterms:created xsi:type="dcterms:W3CDTF">2021-08-21T22:30:26Z</dcterms:created>
  <dcterms:modified xsi:type="dcterms:W3CDTF">2022-11-30T10:29:03Z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