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5"/>
  </p:notesMasterIdLst>
  <p:sldIdLst>
    <p:sldId id="256" r:id="rId5"/>
    <p:sldId id="257" r:id="rId6"/>
    <p:sldId id="266" r:id="rId7"/>
    <p:sldId id="278" r:id="rId8"/>
    <p:sldId id="281" r:id="rId9"/>
    <p:sldId id="280" r:id="rId10"/>
    <p:sldId id="279" r:id="rId11"/>
    <p:sldId id="267" r:id="rId12"/>
    <p:sldId id="277" r:id="rId13"/>
    <p:sldId id="264" r:id="rId14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900"/>
    <a:srgbClr val="CABCB2"/>
    <a:srgbClr val="D1C5BD"/>
    <a:srgbClr val="C1B1A7"/>
    <a:srgbClr val="FEE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12426CE-D715-4B44-9675-11FB09EDE882}" v="6" dt="2022-03-15T08:39:37.66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Světlý styl 3 – zvýraznění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129" autoAdjust="0"/>
    <p:restoredTop sz="63721" autoAdjust="0"/>
  </p:normalViewPr>
  <p:slideViewPr>
    <p:cSldViewPr snapToGrid="0" snapToObjects="1">
      <p:cViewPr varScale="1">
        <p:scale>
          <a:sx n="56" d="100"/>
          <a:sy n="56" d="100"/>
        </p:scale>
        <p:origin x="1891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36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35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Zimáček Tomáš" userId="9d41dccd-2e98-4a15-a25d-d92fa426e77f" providerId="ADAL" clId="{F12426CE-D715-4B44-9675-11FB09EDE882}"/>
    <pc:docChg chg="undo custSel delSld modSld">
      <pc:chgData name="Zimáček Tomáš" userId="9d41dccd-2e98-4a15-a25d-d92fa426e77f" providerId="ADAL" clId="{F12426CE-D715-4B44-9675-11FB09EDE882}" dt="2022-03-15T09:02:37.970" v="701" actId="5793"/>
      <pc:docMkLst>
        <pc:docMk/>
      </pc:docMkLst>
      <pc:sldChg chg="modSp mod">
        <pc:chgData name="Zimáček Tomáš" userId="9d41dccd-2e98-4a15-a25d-d92fa426e77f" providerId="ADAL" clId="{F12426CE-D715-4B44-9675-11FB09EDE882}" dt="2022-03-15T08:37:30.709" v="44" actId="20577"/>
        <pc:sldMkLst>
          <pc:docMk/>
          <pc:sldMk cId="2134653494" sldId="256"/>
        </pc:sldMkLst>
        <pc:spChg chg="mod">
          <ac:chgData name="Zimáček Tomáš" userId="9d41dccd-2e98-4a15-a25d-d92fa426e77f" providerId="ADAL" clId="{F12426CE-D715-4B44-9675-11FB09EDE882}" dt="2022-03-15T08:37:17.866" v="30" actId="20577"/>
          <ac:spMkLst>
            <pc:docMk/>
            <pc:sldMk cId="2134653494" sldId="256"/>
            <ac:spMk id="2" creationId="{6A464F62-C66D-7747-AE1D-B98617324826}"/>
          </ac:spMkLst>
        </pc:spChg>
        <pc:spChg chg="mod">
          <ac:chgData name="Zimáček Tomáš" userId="9d41dccd-2e98-4a15-a25d-d92fa426e77f" providerId="ADAL" clId="{F12426CE-D715-4B44-9675-11FB09EDE882}" dt="2022-03-15T08:37:30.709" v="44" actId="20577"/>
          <ac:spMkLst>
            <pc:docMk/>
            <pc:sldMk cId="2134653494" sldId="256"/>
            <ac:spMk id="3" creationId="{A470C84C-FA25-4B48-8EA5-40D03BC15649}"/>
          </ac:spMkLst>
        </pc:spChg>
      </pc:sldChg>
      <pc:sldChg chg="modSp mod">
        <pc:chgData name="Zimáček Tomáš" userId="9d41dccd-2e98-4a15-a25d-d92fa426e77f" providerId="ADAL" clId="{F12426CE-D715-4B44-9675-11FB09EDE882}" dt="2022-03-15T08:50:35.697" v="403" actId="5793"/>
        <pc:sldMkLst>
          <pc:docMk/>
          <pc:sldMk cId="1701272261" sldId="257"/>
        </pc:sldMkLst>
        <pc:spChg chg="mod">
          <ac:chgData name="Zimáček Tomáš" userId="9d41dccd-2e98-4a15-a25d-d92fa426e77f" providerId="ADAL" clId="{F12426CE-D715-4B44-9675-11FB09EDE882}" dt="2022-03-15T08:50:35.697" v="403" actId="5793"/>
          <ac:spMkLst>
            <pc:docMk/>
            <pc:sldMk cId="1701272261" sldId="257"/>
            <ac:spMk id="3" creationId="{90AC446F-4CCF-4040-98B5-D629E72C6432}"/>
          </ac:spMkLst>
        </pc:spChg>
        <pc:spChg chg="mod">
          <ac:chgData name="Zimáček Tomáš" userId="9d41dccd-2e98-4a15-a25d-d92fa426e77f" providerId="ADAL" clId="{F12426CE-D715-4B44-9675-11FB09EDE882}" dt="2022-03-15T08:45:52.509" v="203" actId="27636"/>
          <ac:spMkLst>
            <pc:docMk/>
            <pc:sldMk cId="1701272261" sldId="257"/>
            <ac:spMk id="4" creationId="{1B37A1BB-E573-BE45-B73F-5CCF5CD016E5}"/>
          </ac:spMkLst>
        </pc:spChg>
      </pc:sldChg>
      <pc:sldChg chg="modSp mod">
        <pc:chgData name="Zimáček Tomáš" userId="9d41dccd-2e98-4a15-a25d-d92fa426e77f" providerId="ADAL" clId="{F12426CE-D715-4B44-9675-11FB09EDE882}" dt="2022-03-15T08:44:00.906" v="178" actId="27636"/>
        <pc:sldMkLst>
          <pc:docMk/>
          <pc:sldMk cId="2843767333" sldId="258"/>
        </pc:sldMkLst>
        <pc:spChg chg="mod">
          <ac:chgData name="Zimáček Tomáš" userId="9d41dccd-2e98-4a15-a25d-d92fa426e77f" providerId="ADAL" clId="{F12426CE-D715-4B44-9675-11FB09EDE882}" dt="2022-03-15T08:44:00.906" v="178" actId="27636"/>
          <ac:spMkLst>
            <pc:docMk/>
            <pc:sldMk cId="2843767333" sldId="258"/>
            <ac:spMk id="2" creationId="{CBD21DD6-1D19-C646-8A9D-40DF9E8A5024}"/>
          </ac:spMkLst>
        </pc:spChg>
      </pc:sldChg>
      <pc:sldChg chg="modSp mod">
        <pc:chgData name="Zimáček Tomáš" userId="9d41dccd-2e98-4a15-a25d-d92fa426e77f" providerId="ADAL" clId="{F12426CE-D715-4B44-9675-11FB09EDE882}" dt="2022-03-15T08:58:56.718" v="598" actId="948"/>
        <pc:sldMkLst>
          <pc:docMk/>
          <pc:sldMk cId="4193525154" sldId="259"/>
        </pc:sldMkLst>
        <pc:spChg chg="mod">
          <ac:chgData name="Zimáček Tomáš" userId="9d41dccd-2e98-4a15-a25d-d92fa426e77f" providerId="ADAL" clId="{F12426CE-D715-4B44-9675-11FB09EDE882}" dt="2022-03-15T08:58:56.718" v="598" actId="948"/>
          <ac:spMkLst>
            <pc:docMk/>
            <pc:sldMk cId="4193525154" sldId="259"/>
            <ac:spMk id="2" creationId="{AE9F03A2-F4C6-C54A-A5C4-2CF1BB5DB16E}"/>
          </ac:spMkLst>
        </pc:spChg>
        <pc:spChg chg="mod">
          <ac:chgData name="Zimáček Tomáš" userId="9d41dccd-2e98-4a15-a25d-d92fa426e77f" providerId="ADAL" clId="{F12426CE-D715-4B44-9675-11FB09EDE882}" dt="2022-03-15T08:51:00.027" v="437" actId="20577"/>
          <ac:spMkLst>
            <pc:docMk/>
            <pc:sldMk cId="4193525154" sldId="259"/>
            <ac:spMk id="4" creationId="{46D7CB40-7719-2548-8D11-9EEE490D01D8}"/>
          </ac:spMkLst>
        </pc:spChg>
      </pc:sldChg>
      <pc:sldChg chg="modSp del mod">
        <pc:chgData name="Zimáček Tomáš" userId="9d41dccd-2e98-4a15-a25d-d92fa426e77f" providerId="ADAL" clId="{F12426CE-D715-4B44-9675-11FB09EDE882}" dt="2022-03-15T08:46:14.246" v="204" actId="2696"/>
        <pc:sldMkLst>
          <pc:docMk/>
          <pc:sldMk cId="3089584941" sldId="260"/>
        </pc:sldMkLst>
        <pc:spChg chg="mod">
          <ac:chgData name="Zimáček Tomáš" userId="9d41dccd-2e98-4a15-a25d-d92fa426e77f" providerId="ADAL" clId="{F12426CE-D715-4B44-9675-11FB09EDE882}" dt="2022-03-15T08:43:02.962" v="135" actId="14100"/>
          <ac:spMkLst>
            <pc:docMk/>
            <pc:sldMk cId="3089584941" sldId="260"/>
            <ac:spMk id="4" creationId="{8515BD68-5AA6-8E4D-971C-4E130D2645D5}"/>
          </ac:spMkLst>
        </pc:spChg>
      </pc:sldChg>
      <pc:sldChg chg="modSp mod">
        <pc:chgData name="Zimáček Tomáš" userId="9d41dccd-2e98-4a15-a25d-d92fa426e77f" providerId="ADAL" clId="{F12426CE-D715-4B44-9675-11FB09EDE882}" dt="2022-03-15T09:02:37.970" v="701" actId="5793"/>
        <pc:sldMkLst>
          <pc:docMk/>
          <pc:sldMk cId="1308633698" sldId="261"/>
        </pc:sldMkLst>
        <pc:spChg chg="mod">
          <ac:chgData name="Zimáček Tomáš" userId="9d41dccd-2e98-4a15-a25d-d92fa426e77f" providerId="ADAL" clId="{F12426CE-D715-4B44-9675-11FB09EDE882}" dt="2022-03-15T09:02:37.970" v="701" actId="5793"/>
          <ac:spMkLst>
            <pc:docMk/>
            <pc:sldMk cId="1308633698" sldId="261"/>
            <ac:spMk id="2" creationId="{AE9F03A2-F4C6-C54A-A5C4-2CF1BB5DB16E}"/>
          </ac:spMkLst>
        </pc:spChg>
        <pc:spChg chg="mod">
          <ac:chgData name="Zimáček Tomáš" userId="9d41dccd-2e98-4a15-a25d-d92fa426e77f" providerId="ADAL" clId="{F12426CE-D715-4B44-9675-11FB09EDE882}" dt="2022-03-15T08:54:42.066" v="507" actId="20577"/>
          <ac:spMkLst>
            <pc:docMk/>
            <pc:sldMk cId="1308633698" sldId="261"/>
            <ac:spMk id="4" creationId="{46D7CB40-7719-2548-8D11-9EEE490D01D8}"/>
          </ac:spMkLst>
        </pc:spChg>
      </pc:sldChg>
      <pc:sldChg chg="modSp del mod">
        <pc:chgData name="Zimáček Tomáš" userId="9d41dccd-2e98-4a15-a25d-d92fa426e77f" providerId="ADAL" clId="{F12426CE-D715-4B44-9675-11FB09EDE882}" dt="2022-03-15T08:44:15.346" v="179" actId="2696"/>
        <pc:sldMkLst>
          <pc:docMk/>
          <pc:sldMk cId="3174815548" sldId="262"/>
        </pc:sldMkLst>
        <pc:spChg chg="mod">
          <ac:chgData name="Zimáček Tomáš" userId="9d41dccd-2e98-4a15-a25d-d92fa426e77f" providerId="ADAL" clId="{F12426CE-D715-4B44-9675-11FB09EDE882}" dt="2022-03-15T08:38:30.568" v="49" actId="27636"/>
          <ac:spMkLst>
            <pc:docMk/>
            <pc:sldMk cId="3174815548" sldId="262"/>
            <ac:spMk id="2" creationId="{AE9F03A2-F4C6-C54A-A5C4-2CF1BB5DB16E}"/>
          </ac:spMkLst>
        </pc:spChg>
        <pc:spChg chg="mod">
          <ac:chgData name="Zimáček Tomáš" userId="9d41dccd-2e98-4a15-a25d-d92fa426e77f" providerId="ADAL" clId="{F12426CE-D715-4B44-9675-11FB09EDE882}" dt="2022-03-15T08:41:58.286" v="109" actId="20577"/>
          <ac:spMkLst>
            <pc:docMk/>
            <pc:sldMk cId="3174815548" sldId="262"/>
            <ac:spMk id="4" creationId="{46D7CB40-7719-2548-8D11-9EEE490D01D8}"/>
          </ac:spMkLst>
        </pc:spChg>
      </pc:sldChg>
      <pc:sldChg chg="modSp mod">
        <pc:chgData name="Zimáček Tomáš" userId="9d41dccd-2e98-4a15-a25d-d92fa426e77f" providerId="ADAL" clId="{F12426CE-D715-4B44-9675-11FB09EDE882}" dt="2022-03-15T09:02:07.994" v="679" actId="20577"/>
        <pc:sldMkLst>
          <pc:docMk/>
          <pc:sldMk cId="574807206" sldId="265"/>
        </pc:sldMkLst>
        <pc:spChg chg="mod">
          <ac:chgData name="Zimáček Tomáš" userId="9d41dccd-2e98-4a15-a25d-d92fa426e77f" providerId="ADAL" clId="{F12426CE-D715-4B44-9675-11FB09EDE882}" dt="2022-03-15T09:01:42.317" v="639" actId="20577"/>
          <ac:spMkLst>
            <pc:docMk/>
            <pc:sldMk cId="574807206" sldId="265"/>
            <ac:spMk id="2" creationId="{519D5C61-0409-8840-84F5-9858E55C04A9}"/>
          </ac:spMkLst>
        </pc:spChg>
        <pc:spChg chg="mod">
          <ac:chgData name="Zimáček Tomáš" userId="9d41dccd-2e98-4a15-a25d-d92fa426e77f" providerId="ADAL" clId="{F12426CE-D715-4B44-9675-11FB09EDE882}" dt="2022-03-15T09:01:09.569" v="611" actId="20577"/>
          <ac:spMkLst>
            <pc:docMk/>
            <pc:sldMk cId="574807206" sldId="265"/>
            <ac:spMk id="4" creationId="{0BB1690C-AAC7-F342-88F3-6582FEDBB0FE}"/>
          </ac:spMkLst>
        </pc:spChg>
        <pc:graphicFrameChg chg="modGraphic">
          <ac:chgData name="Zimáček Tomáš" userId="9d41dccd-2e98-4a15-a25d-d92fa426e77f" providerId="ADAL" clId="{F12426CE-D715-4B44-9675-11FB09EDE882}" dt="2022-03-15T09:02:07.994" v="679" actId="20577"/>
          <ac:graphicFrameMkLst>
            <pc:docMk/>
            <pc:sldMk cId="574807206" sldId="265"/>
            <ac:graphicFrameMk id="6" creationId="{B816EDED-89AB-1245-99C5-88DB7F51425D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96DCAC-CE6C-F34D-BB40-15ED19D929C0}" type="datetimeFigureOut">
              <a:rPr lang="cs-CZ" smtClean="0"/>
              <a:t>30.11.2022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DDD35B-1E30-6B4F-BA7A-178A1A8012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15883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DDD35B-1E30-6B4F-BA7A-178A1A8012AE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27606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DDD35B-1E30-6B4F-BA7A-178A1A8012AE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95323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DDD35B-1E30-6B4F-BA7A-178A1A8012AE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09256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DDD35B-1E30-6B4F-BA7A-178A1A8012AE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24616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DDD35B-1E30-6B4F-BA7A-178A1A8012AE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84165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DDD35B-1E30-6B4F-BA7A-178A1A8012AE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03827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DDD35B-1E30-6B4F-BA7A-178A1A8012AE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34620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DDD35B-1E30-6B4F-BA7A-178A1A8012AE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72793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DDD35B-1E30-6B4F-BA7A-178A1A8012AE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26338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DDD35B-1E30-6B4F-BA7A-178A1A8012AE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58810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solidFill>
          <a:srgbClr val="FFD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288479-C83F-D340-AC78-BAEA2E3FCD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5300" y="406400"/>
            <a:ext cx="9144000" cy="3022600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80000"/>
              </a:lnSpc>
              <a:defRPr sz="8800" b="1" i="0" spc="50" baseline="0">
                <a:latin typeface="Arial" panose="020B0604020202020204" pitchFamily="34" charset="0"/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6B8C09E-EFCA-AB4C-BA83-68F103555C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5300" y="3429000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0" i="0"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Kliknutím můžete upravit styl předlohy.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9E9F0EB4-8389-0C47-86B2-1847372CE2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07437" y="5509395"/>
            <a:ext cx="3042271" cy="883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2667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CA75BC3-4017-C342-A2A7-3958F6DBCB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19803EF-32E5-1145-A509-F7994F4EDF7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21651C8-0589-0A4E-A648-43E7970689D8}" type="datetime1">
              <a:rPr lang="cs-CZ" smtClean="0"/>
              <a:t>30.11.2022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4D0D550-6A80-2244-AA4F-0A3275A4A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5F316BE-2998-1E4A-83A9-D9050107C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662E07EA-F260-7549-976E-B5A77B1A6F8B}"/>
              </a:ext>
            </a:extLst>
          </p:cNvPr>
          <p:cNvSpPr/>
          <p:nvPr userDrawn="1"/>
        </p:nvSpPr>
        <p:spPr>
          <a:xfrm>
            <a:off x="0" y="0"/>
            <a:ext cx="12192000" cy="1311965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Nadpis 1">
            <a:extLst>
              <a:ext uri="{FF2B5EF4-FFF2-40B4-BE49-F238E27FC236}">
                <a16:creationId xmlns:a16="http://schemas.microsoft.com/office/drawing/2014/main" id="{38936CAC-5922-E64E-B61E-0EBB8C2FF1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2026" y="367388"/>
            <a:ext cx="11264900" cy="931325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 i="0">
                <a:latin typeface="Arial Black" panose="020B0A04020102020204" pitchFamily="34" charset="0"/>
              </a:defRPr>
            </a:lvl1pPr>
          </a:lstStyle>
          <a:p>
            <a:r>
              <a:rPr lang="cs-CZ" sz="4000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130174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verečný slide">
    <p:bg>
      <p:bgPr>
        <a:solidFill>
          <a:srgbClr val="FFD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>
            <a:extLst>
              <a:ext uri="{FF2B5EF4-FFF2-40B4-BE49-F238E27FC236}">
                <a16:creationId xmlns:a16="http://schemas.microsoft.com/office/drawing/2014/main" id="{5CC4AAD7-5472-9243-9B53-33AAA4C37C1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95300" y="406400"/>
            <a:ext cx="9144000" cy="3022600"/>
          </a:xfrm>
          <a:prstGeom prst="rect">
            <a:avLst/>
          </a:prstGeom>
          <a:noFill/>
        </p:spPr>
        <p:txBody>
          <a:bodyPr anchor="t">
            <a:noAutofit/>
          </a:bodyPr>
          <a:lstStyle>
            <a:lvl1pPr algn="l">
              <a:lnSpc>
                <a:spcPct val="70000"/>
              </a:lnSpc>
              <a:defRPr sz="9600" b="1" i="0" spc="50" baseline="0">
                <a:latin typeface="Arial" panose="020B0604020202020204" pitchFamily="34" charset="0"/>
              </a:defRPr>
            </a:lvl1pPr>
          </a:lstStyle>
          <a:p>
            <a:r>
              <a:rPr lang="cs-CZ" dirty="0"/>
              <a:t>Děkujeme</a:t>
            </a:r>
            <a:br>
              <a:rPr lang="cs-CZ" dirty="0"/>
            </a:br>
            <a:r>
              <a:rPr lang="cs-CZ" dirty="0"/>
              <a:t>za pozornost</a:t>
            </a:r>
          </a:p>
        </p:txBody>
      </p:sp>
      <p:sp>
        <p:nvSpPr>
          <p:cNvPr id="8" name="Podnadpis 2">
            <a:extLst>
              <a:ext uri="{FF2B5EF4-FFF2-40B4-BE49-F238E27FC236}">
                <a16:creationId xmlns:a16="http://schemas.microsoft.com/office/drawing/2014/main" id="{AAF84FE4-A791-154D-8D89-7AE14B2F073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95300" y="4736873"/>
            <a:ext cx="9144000" cy="1655762"/>
          </a:xfrm>
          <a:prstGeom prst="rect">
            <a:avLst/>
          </a:prstGeom>
          <a:noFill/>
        </p:spPr>
        <p:txBody>
          <a:bodyPr anchor="b"/>
          <a:lstStyle>
            <a:lvl1pPr marL="0" indent="0" algn="l">
              <a:lnSpc>
                <a:spcPct val="60000"/>
              </a:lnSpc>
              <a:buNone/>
              <a:defRPr sz="2400" b="0" i="0"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Krajský úřad ZK</a:t>
            </a:r>
          </a:p>
          <a:p>
            <a:r>
              <a:rPr lang="cs-CZ" dirty="0"/>
              <a:t>Třída Tomáše Bati 21</a:t>
            </a:r>
          </a:p>
          <a:p>
            <a:r>
              <a:rPr lang="cs-CZ" dirty="0"/>
              <a:t>Zlín 761 90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E34A837E-901A-C645-93E3-46FC598A675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07437" y="5509395"/>
            <a:ext cx="3042271" cy="88324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56602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>
            <a:extLst>
              <a:ext uri="{FF2B5EF4-FFF2-40B4-BE49-F238E27FC236}">
                <a16:creationId xmlns:a16="http://schemas.microsoft.com/office/drawing/2014/main" id="{A8EB467B-1B72-0844-8B4A-9B97214D320E}"/>
              </a:ext>
            </a:extLst>
          </p:cNvPr>
          <p:cNvSpPr/>
          <p:nvPr userDrawn="1"/>
        </p:nvSpPr>
        <p:spPr>
          <a:xfrm>
            <a:off x="0" y="0"/>
            <a:ext cx="12192000" cy="1311965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CED2B99-8320-C74A-A004-6A87A98F44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026" y="1679353"/>
            <a:ext cx="11264900" cy="4600272"/>
          </a:xfrm>
          <a:prstGeom prst="rect">
            <a:avLst/>
          </a:prstGeom>
        </p:spPr>
        <p:txBody>
          <a:bodyPr/>
          <a:lstStyle>
            <a:lvl1pPr marL="228600" indent="-228600">
              <a:buFont typeface="Wingdings" pitchFamily="2" charset="2"/>
              <a:buChar char="§"/>
              <a:defRPr>
                <a:latin typeface="Arial" panose="020B0604020202020204" pitchFamily="34" charset="0"/>
              </a:defRPr>
            </a:lvl1pPr>
            <a:lvl2pPr marL="685800" indent="-228600">
              <a:buFont typeface="Wingdings" pitchFamily="2" charset="2"/>
              <a:buChar char="§"/>
              <a:defRPr>
                <a:latin typeface="Arial" panose="020B0604020202020204" pitchFamily="34" charset="0"/>
              </a:defRPr>
            </a:lvl2pPr>
            <a:lvl3pPr marL="1143000" indent="-228600">
              <a:buFont typeface="Wingdings" pitchFamily="2" charset="2"/>
              <a:buChar char="§"/>
              <a:defRPr>
                <a:latin typeface="Arial" panose="020B0604020202020204" pitchFamily="34" charset="0"/>
              </a:defRPr>
            </a:lvl3pPr>
            <a:lvl4pPr marL="1600200" indent="-228600">
              <a:buFont typeface="Wingdings" pitchFamily="2" charset="2"/>
              <a:buChar char="§"/>
              <a:defRPr>
                <a:latin typeface="Arial" panose="020B0604020202020204" pitchFamily="34" charset="0"/>
              </a:defRPr>
            </a:lvl4pPr>
            <a:lvl5pPr marL="2057400" indent="-228600">
              <a:buFont typeface="Wingdings" pitchFamily="2" charset="2"/>
              <a:buChar char="§"/>
              <a:defRPr>
                <a:latin typeface="Arial" panose="020B0604020202020204" pitchFamily="34" charset="0"/>
              </a:defRPr>
            </a:lvl5pPr>
          </a:lstStyle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516D43F-5937-FB4B-BEE5-73342504779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2026" y="6111875"/>
            <a:ext cx="2743200" cy="365125"/>
          </a:xfrm>
          <a:prstGeom prst="rect">
            <a:avLst/>
          </a:prstGeom>
        </p:spPr>
        <p:txBody>
          <a:bodyPr anchor="b"/>
          <a:lstStyle>
            <a:lvl1pPr>
              <a:defRPr b="0" i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fld id="{298322F3-296F-D94B-BA69-5E3C08C45827}" type="datetime1">
              <a:rPr lang="cs-CZ" smtClean="0"/>
              <a:pPr/>
              <a:t>30.11.2022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E6DB1C5-5CB2-4642-83AF-2F13EDC3DB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102600"/>
            <a:ext cx="4114800" cy="365125"/>
          </a:xfrm>
          <a:prstGeom prst="rect">
            <a:avLst/>
          </a:prstGeom>
        </p:spPr>
        <p:txBody>
          <a:bodyPr anchor="b"/>
          <a:lstStyle>
            <a:lvl1pPr>
              <a:defRPr b="0" i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3B7E0B1-A765-BD4B-88A5-DD684EA5E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42400" y="5951387"/>
            <a:ext cx="2743200" cy="525613"/>
          </a:xfrm>
          <a:prstGeom prst="rect">
            <a:avLst/>
          </a:prstGeom>
        </p:spPr>
        <p:txBody>
          <a:bodyPr anchor="b"/>
          <a:lstStyle>
            <a:lvl1pPr>
              <a:defRPr sz="4000" b="0" i="1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fld id="{157D43A2-98E4-B24E-9228-7624BE346F8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9" name="Nadpis 1">
            <a:extLst>
              <a:ext uri="{FF2B5EF4-FFF2-40B4-BE49-F238E27FC236}">
                <a16:creationId xmlns:a16="http://schemas.microsoft.com/office/drawing/2014/main" id="{B0A28088-5B5E-0D49-8009-650A01CA558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2026" y="367388"/>
            <a:ext cx="11264900" cy="931325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 i="0">
                <a:latin typeface="Arial Black" panose="020B0A04020102020204" pitchFamily="34" charset="0"/>
              </a:defRPr>
            </a:lvl1pPr>
          </a:lstStyle>
          <a:p>
            <a:r>
              <a:rPr lang="cs-CZ" sz="4000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4146108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hlaví oddílu">
    <p:bg>
      <p:bgPr>
        <a:solidFill>
          <a:srgbClr val="FFD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0FF8C54-ADC3-FB41-8FA8-5442DAA0E79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8CA4094-DA60-0047-89AF-3ECD26EBCBC6}" type="datetime1">
              <a:rPr lang="cs-CZ" smtClean="0"/>
              <a:t>30.11.2022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B99A2F4-445F-3B40-9D23-8AB4D4FE04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Nadpis 1">
            <a:extLst>
              <a:ext uri="{FF2B5EF4-FFF2-40B4-BE49-F238E27FC236}">
                <a16:creationId xmlns:a16="http://schemas.microsoft.com/office/drawing/2014/main" id="{2D341A6C-DE7B-3344-BDB9-8EFB140281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5300" y="406400"/>
            <a:ext cx="5150126" cy="3022600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80000"/>
              </a:lnSpc>
              <a:defRPr sz="7200" b="1" i="0" spc="50" baseline="0">
                <a:latin typeface="Arial" panose="020B0604020202020204" pitchFamily="34" charset="0"/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8" name="Podnadpis 2">
            <a:extLst>
              <a:ext uri="{FF2B5EF4-FFF2-40B4-BE49-F238E27FC236}">
                <a16:creationId xmlns:a16="http://schemas.microsoft.com/office/drawing/2014/main" id="{D7C209FA-AB6E-2841-B554-164C048ED5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5300" y="4563562"/>
            <a:ext cx="5150126" cy="1655762"/>
          </a:xfrm>
          <a:prstGeom prst="rect">
            <a:avLst/>
          </a:prstGeom>
        </p:spPr>
        <p:txBody>
          <a:bodyPr anchor="b"/>
          <a:lstStyle>
            <a:lvl1pPr marL="0" indent="0" algn="l">
              <a:buNone/>
              <a:defRPr sz="2400" b="0" i="0"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Kliknutím můžete upravit styl předlohy.</a:t>
            </a:r>
          </a:p>
        </p:txBody>
      </p:sp>
      <p:sp>
        <p:nvSpPr>
          <p:cNvPr id="10" name="Zástupný obsah 2">
            <a:extLst>
              <a:ext uri="{FF2B5EF4-FFF2-40B4-BE49-F238E27FC236}">
                <a16:creationId xmlns:a16="http://schemas.microsoft.com/office/drawing/2014/main" id="{A9D1F263-5082-D040-8558-9E708E7123C4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6096000" y="580541"/>
            <a:ext cx="5499652" cy="5638783"/>
          </a:xfrm>
          <a:prstGeom prst="rect">
            <a:avLst/>
          </a:prstGeom>
        </p:spPr>
        <p:txBody>
          <a:bodyPr anchor="ctr"/>
          <a:lstStyle>
            <a:lvl1pPr marL="0" indent="0" algn="ctr">
              <a:buFont typeface="Wingdings" pitchFamily="2" charset="2"/>
              <a:buNone/>
              <a:defRPr b="0" i="1">
                <a:latin typeface="Arial" panose="020B0604020202020204" pitchFamily="34" charset="0"/>
              </a:defRPr>
            </a:lvl1pPr>
            <a:lvl2pPr marL="685800" indent="-228600">
              <a:buFont typeface="Wingdings" pitchFamily="2" charset="2"/>
              <a:buChar char="§"/>
              <a:defRPr/>
            </a:lvl2pPr>
            <a:lvl3pPr marL="1143000" indent="-228600">
              <a:buFont typeface="Wingdings" pitchFamily="2" charset="2"/>
              <a:buChar char="§"/>
              <a:defRPr/>
            </a:lvl3pPr>
            <a:lvl4pPr marL="1600200" indent="-228600">
              <a:buFont typeface="Wingdings" pitchFamily="2" charset="2"/>
              <a:buChar char="§"/>
              <a:defRPr/>
            </a:lvl4pPr>
            <a:lvl5pPr marL="2057400" indent="-228600">
              <a:buFont typeface="Wingdings" pitchFamily="2" charset="2"/>
              <a:buChar char="§"/>
              <a:defRPr/>
            </a:lvl5pPr>
          </a:lstStyle>
          <a:p>
            <a:pPr lvl="0"/>
            <a:r>
              <a:rPr lang="cs-CZ" b="0" i="1" dirty="0">
                <a:latin typeface="Degular" pitchFamily="82" charset="0"/>
              </a:rPr>
              <a:t>zde vložte fotku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12407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38301C3-EDD8-8443-9B23-624712369A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ABF2C62-EAA8-FD46-AB0C-AFB46182D9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1FEBD6D-B94A-4C40-AA98-1C5062D62E1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3144E17-280E-3341-A412-19E1FCCEF808}" type="datetime1">
              <a:rPr lang="cs-CZ" smtClean="0"/>
              <a:t>30.11.2022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6001B55-F3D8-B245-916B-3D87F5313B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3B028F9-C99B-2345-BCCE-D5C768B7C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1F83C6B9-51BF-354A-813E-1E819CCC41A1}"/>
              </a:ext>
            </a:extLst>
          </p:cNvPr>
          <p:cNvSpPr/>
          <p:nvPr userDrawn="1"/>
        </p:nvSpPr>
        <p:spPr>
          <a:xfrm>
            <a:off x="0" y="0"/>
            <a:ext cx="12192000" cy="1311965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Nadpis 1">
            <a:extLst>
              <a:ext uri="{FF2B5EF4-FFF2-40B4-BE49-F238E27FC236}">
                <a16:creationId xmlns:a16="http://schemas.microsoft.com/office/drawing/2014/main" id="{0A18D240-3BE2-B74D-A516-B0F270362F6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2026" y="367388"/>
            <a:ext cx="11264900" cy="931325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 i="0">
                <a:latin typeface="Arial Black" panose="020B0A04020102020204" pitchFamily="34" charset="0"/>
              </a:defRPr>
            </a:lvl1pPr>
          </a:lstStyle>
          <a:p>
            <a:r>
              <a:rPr lang="cs-CZ" sz="4000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3598566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960D600-9E1D-644E-955C-AB90DEDEA9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2E7F195-0ECA-5B4E-A9CE-6F805D887D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369F282E-870E-E74D-944D-04EE93DED5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715EF3A7-92DE-084B-987D-EA363959281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BC139B72-6DD2-A340-833A-5DC55CEC54D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5E85617-9B28-DF47-BAEC-26C747C8C48A}" type="datetime1">
              <a:rPr lang="cs-CZ" smtClean="0"/>
              <a:t>30.11.2022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4101F343-B190-BE48-9F5D-5B2FD4CDF2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5E1B4949-59AC-7B49-9256-34E0F63B3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ECF809C9-6CD1-224D-B38B-D9054EF10F1C}"/>
              </a:ext>
            </a:extLst>
          </p:cNvPr>
          <p:cNvSpPr/>
          <p:nvPr userDrawn="1"/>
        </p:nvSpPr>
        <p:spPr>
          <a:xfrm>
            <a:off x="0" y="0"/>
            <a:ext cx="12192000" cy="1311965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Nadpis 1">
            <a:extLst>
              <a:ext uri="{FF2B5EF4-FFF2-40B4-BE49-F238E27FC236}">
                <a16:creationId xmlns:a16="http://schemas.microsoft.com/office/drawing/2014/main" id="{D4AA426A-68B9-3C47-AFEB-D3AC3F0BF83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2026" y="367388"/>
            <a:ext cx="11264900" cy="931325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 i="0">
                <a:latin typeface="Arial Black" panose="020B0A04020102020204" pitchFamily="34" charset="0"/>
              </a:defRPr>
            </a:lvl1pPr>
          </a:lstStyle>
          <a:p>
            <a:r>
              <a:rPr lang="cs-CZ" sz="4000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376903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467392C5-49AE-E548-81A5-FC459F4C385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A9F845A-1646-B040-9BDE-B0949ABAA815}" type="datetime1">
              <a:rPr lang="cs-CZ" smtClean="0"/>
              <a:t>30.11.2022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7EE62BF-0652-CC49-B1C6-740D979D66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1BE27E5-F9AD-FA40-BB59-77DCC9C5F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6B4FD313-B4A8-0A46-A50D-B31C9DA87A8E}"/>
              </a:ext>
            </a:extLst>
          </p:cNvPr>
          <p:cNvSpPr/>
          <p:nvPr userDrawn="1"/>
        </p:nvSpPr>
        <p:spPr>
          <a:xfrm>
            <a:off x="0" y="0"/>
            <a:ext cx="12192000" cy="1311965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Nadpis 1">
            <a:extLst>
              <a:ext uri="{FF2B5EF4-FFF2-40B4-BE49-F238E27FC236}">
                <a16:creationId xmlns:a16="http://schemas.microsoft.com/office/drawing/2014/main" id="{01BCA978-992E-9541-9BE1-4AF26B9D852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2026" y="367388"/>
            <a:ext cx="11264900" cy="931325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 i="0">
                <a:latin typeface="Arial Black" panose="020B0A04020102020204" pitchFamily="34" charset="0"/>
              </a:defRPr>
            </a:lvl1pPr>
          </a:lstStyle>
          <a:p>
            <a:r>
              <a:rPr lang="cs-CZ" sz="4000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665731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7866500E-7FAE-3947-9DAD-FBA5BC7E956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B0C0A0B-5067-DE47-AFC8-F97D18BD4B1F}" type="datetime1">
              <a:rPr lang="cs-CZ" smtClean="0"/>
              <a:t>30.11.2022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358ACE9A-9F8E-CA4C-B782-EFD36998E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A900C6D-9313-3E4C-B392-797DCC38C8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2971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C8F003-A3D3-034D-9720-A29A641DBB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56C9885-78EF-7E49-B9B7-55A0262D40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CB5D9DD-0ECA-C54D-88FB-0C68D8DF3F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430A157-10E2-3A41-9082-3C345EC0316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E67CFD3-BCAB-884C-9D47-4C8AA78F6E8C}" type="datetime1">
              <a:rPr lang="cs-CZ" smtClean="0"/>
              <a:t>30.11.2022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44CFB0E-3ED7-644D-9D3C-61F36A5F5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8B83830-1354-2D43-AE7D-380C4FEA2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0881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46E36E-C6D9-964D-B45E-DBD89DD49C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25845132-64BF-844A-8C4F-0A043DE08D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7262657-9F70-6F44-BA53-3669D8E34F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F32EC5D-74A5-B64D-AAF7-CD3ACB694BB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05ACCB-DF1B-A540-A5D2-32650422C0FD}" type="datetime1">
              <a:rPr lang="cs-CZ" smtClean="0"/>
              <a:t>30.11.2022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7C7E311-A125-DB47-B7CE-65018DAA4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1CC73E3-49F8-B845-AD36-F5386031C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7745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68BBF5F4-3DF4-D44B-9838-6CB84E6AAB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55FD67A-23F8-3A4C-8A09-6F2FFDD280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3E14E2A-7861-2E4E-AE70-2C50E156B6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A7EFC59B-10BD-D14D-AB9A-171FF071635D}" type="datetime1">
              <a:rPr lang="cs-CZ" smtClean="0"/>
              <a:pPr/>
              <a:t>30.11.2022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41FCBC8-96E6-C244-ACD4-C5CE32D244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42C4FB4-DF05-094A-A789-D60084923A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157D43A2-98E4-B24E-9228-7624BE346F8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71583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" pitchFamily="2" charset="2"/>
        <a:buChar char="§"/>
        <a:defRPr sz="28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24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18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18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mr.cz/getattachment/b7aee2d6-93f7-41f7-a235-9028a132ae2e/Poskytovani-ubytovacich-sluzeb-ve-stavbach-urcenych-pro-bydleni_listopad2022.pdf.aspx?lang=cs-CZ&amp;ext=.pdf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464F62-C66D-7747-AE1D-B986173248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2005" y="622120"/>
            <a:ext cx="10681878" cy="2160269"/>
          </a:xfrm>
        </p:spPr>
        <p:txBody>
          <a:bodyPr anchor="t">
            <a:normAutofit fontScale="90000"/>
          </a:bodyPr>
          <a:lstStyle/>
          <a:p>
            <a:pPr algn="ctr">
              <a:lnSpc>
                <a:spcPct val="70000"/>
              </a:lnSpc>
            </a:pPr>
            <a:r>
              <a:rPr lang="cs-CZ" altLang="cs-CZ" sz="8800" b="1" spc="50" dirty="0" smtClean="0">
                <a:latin typeface="+mj-lt"/>
              </a:rPr>
              <a:t/>
            </a:r>
            <a:br>
              <a:rPr lang="cs-CZ" altLang="cs-CZ" sz="8800" b="1" spc="50" dirty="0" smtClean="0">
                <a:latin typeface="+mj-lt"/>
              </a:rPr>
            </a:br>
            <a:r>
              <a:rPr lang="cs-CZ" altLang="cs-CZ" sz="8800" b="1" spc="50" dirty="0" smtClean="0">
                <a:latin typeface="+mj-lt"/>
              </a:rPr>
              <a:t>K</a:t>
            </a:r>
            <a:r>
              <a:rPr lang="cs-CZ" altLang="cs-CZ" dirty="0" smtClean="0">
                <a:latin typeface="+mj-lt"/>
              </a:rPr>
              <a:t>ontrolní činnost </a:t>
            </a:r>
            <a:br>
              <a:rPr lang="cs-CZ" altLang="cs-CZ" dirty="0" smtClean="0">
                <a:latin typeface="+mj-lt"/>
              </a:rPr>
            </a:br>
            <a:endParaRPr lang="cs-CZ" sz="8800" b="1" spc="50" dirty="0">
              <a:latin typeface="+mj-lt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470C84C-FA25-4B48-8EA5-40D03BC156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1560" y="5512636"/>
            <a:ext cx="3650177" cy="478609"/>
          </a:xfrm>
        </p:spPr>
        <p:txBody>
          <a:bodyPr anchor="t">
            <a:noAutofit/>
          </a:bodyPr>
          <a:lstStyle/>
          <a:p>
            <a:pPr algn="l"/>
            <a:r>
              <a:rPr lang="cs-CZ" altLang="cs-CZ" dirty="0" smtClean="0">
                <a:latin typeface="+mj-lt"/>
              </a:rPr>
              <a:t>Zlín, 29. listopadu 2022</a:t>
            </a:r>
          </a:p>
          <a:p>
            <a:pPr algn="l"/>
            <a:r>
              <a:rPr lang="cs-CZ" dirty="0" smtClean="0">
                <a:latin typeface="+mj-lt"/>
              </a:rPr>
              <a:t>Mgr. Milan Jonák</a:t>
            </a:r>
            <a:endParaRPr lang="cs-CZ" dirty="0">
              <a:latin typeface="+mj-lt"/>
            </a:endParaRP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1B0ABEF9-ECA7-5A40-B7C6-1FD962DE9D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07437" y="5509395"/>
            <a:ext cx="3042271" cy="883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4653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E52FA94F-0539-5D48-AA3C-3C74ED6243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5300" y="1393371"/>
            <a:ext cx="9144000" cy="2049417"/>
          </a:xfrm>
        </p:spPr>
        <p:txBody>
          <a:bodyPr/>
          <a:lstStyle/>
          <a:p>
            <a:r>
              <a:rPr lang="cs-CZ" sz="8000" dirty="0" smtClean="0"/>
              <a:t>Děkuji </a:t>
            </a:r>
            <a:r>
              <a:rPr lang="cs-CZ" sz="8000" dirty="0"/>
              <a:t/>
            </a:r>
            <a:br>
              <a:rPr lang="cs-CZ" sz="8000" dirty="0"/>
            </a:br>
            <a:r>
              <a:rPr lang="cs-CZ" sz="8000" dirty="0"/>
              <a:t>za pozornost</a:t>
            </a:r>
          </a:p>
        </p:txBody>
      </p:sp>
      <p:sp>
        <p:nvSpPr>
          <p:cNvPr id="6" name="Podnadpis 5">
            <a:extLst>
              <a:ext uri="{FF2B5EF4-FFF2-40B4-BE49-F238E27FC236}">
                <a16:creationId xmlns:a16="http://schemas.microsoft.com/office/drawing/2014/main" id="{D410835F-0A28-BD49-B480-AA3D6E59BF6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Krajský úřad ZK</a:t>
            </a:r>
          </a:p>
          <a:p>
            <a:r>
              <a:rPr lang="cs-CZ" dirty="0"/>
              <a:t>Třída Tomáš Bati 21</a:t>
            </a:r>
          </a:p>
          <a:p>
            <a:r>
              <a:rPr lang="cs-CZ" dirty="0"/>
              <a:t>Zlín </a:t>
            </a:r>
            <a:r>
              <a:rPr lang="cs-CZ" dirty="0" smtClean="0"/>
              <a:t>761 </a:t>
            </a:r>
            <a:r>
              <a:rPr lang="cs-CZ" dirty="0"/>
              <a:t>90</a:t>
            </a:r>
          </a:p>
        </p:txBody>
      </p:sp>
    </p:spTree>
    <p:extLst>
      <p:ext uri="{BB962C8B-B14F-4D97-AF65-F5344CB8AC3E}">
        <p14:creationId xmlns:p14="http://schemas.microsoft.com/office/powerpoint/2010/main" val="745454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2DA642-EB25-3A4B-98AD-DC64A93556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00" y="450650"/>
            <a:ext cx="3045460" cy="672095"/>
          </a:xfrm>
          <a:solidFill>
            <a:schemeClr val="tx1"/>
          </a:solidFill>
        </p:spPr>
        <p:txBody>
          <a:bodyPr anchor="ctr">
            <a:normAutofit fontScale="90000"/>
          </a:bodyPr>
          <a:lstStyle/>
          <a:p>
            <a:pPr algn="ctr"/>
            <a:r>
              <a:rPr lang="cs-CZ" dirty="0">
                <a:solidFill>
                  <a:schemeClr val="bg1"/>
                </a:solidFill>
                <a:latin typeface="Arial" panose="020B0604020202020204" pitchFamily="34" charset="0"/>
              </a:rPr>
              <a:t>Obsah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0AC446F-4CCF-4040-98B5-D629E72C64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0700" y="2543101"/>
            <a:ext cx="11431814" cy="2564476"/>
          </a:xfrm>
        </p:spPr>
        <p:txBody>
          <a:bodyPr>
            <a:normAutofit fontScale="70000" lnSpcReduction="20000"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cs-CZ" sz="4600" dirty="0" smtClean="0"/>
              <a:t>Kontrolní činnost </a:t>
            </a:r>
            <a:r>
              <a:rPr lang="cs-CZ" sz="4600" dirty="0" err="1" smtClean="0"/>
              <a:t>ObŽÚ</a:t>
            </a:r>
            <a:r>
              <a:rPr lang="cs-CZ" sz="4600" dirty="0" smtClean="0"/>
              <a:t> – poznatky z kontrol přenesené působnosti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cs-CZ" sz="4600" dirty="0"/>
              <a:t>Kontrola výkonu přenesené působnosti 2023</a:t>
            </a:r>
            <a:endParaRPr lang="cs-CZ" sz="4600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cs-CZ" sz="4600" dirty="0" smtClean="0"/>
              <a:t>Ochrana </a:t>
            </a:r>
            <a:r>
              <a:rPr lang="cs-CZ" sz="4600" dirty="0"/>
              <a:t>spotřebitele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cs-CZ" sz="4600" dirty="0" smtClean="0"/>
              <a:t>Společné kontroly </a:t>
            </a:r>
            <a:r>
              <a:rPr lang="cs-CZ" sz="4600" dirty="0" err="1" smtClean="0"/>
              <a:t>ObŽÚ</a:t>
            </a:r>
            <a:r>
              <a:rPr lang="cs-CZ" sz="4600" dirty="0" smtClean="0"/>
              <a:t> a ČOI</a:t>
            </a:r>
          </a:p>
          <a:p>
            <a:pPr marL="0" indent="0">
              <a:buNone/>
            </a:pPr>
            <a:r>
              <a:rPr lang="cs-CZ" dirty="0"/>
              <a:t>	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01272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22026" y="3165790"/>
            <a:ext cx="11264900" cy="2869250"/>
          </a:xfrm>
        </p:spPr>
        <p:txBody>
          <a:bodyPr>
            <a:normAutofit/>
          </a:bodyPr>
          <a:lstStyle/>
          <a:p>
            <a:r>
              <a:rPr lang="cs-CZ" dirty="0" smtClean="0"/>
              <a:t>realizováno celkem 2.023 kontrol (1.807)</a:t>
            </a:r>
          </a:p>
          <a:p>
            <a:r>
              <a:rPr lang="cs-CZ" dirty="0" smtClean="0"/>
              <a:t>1x uloženo napomenutí </a:t>
            </a:r>
          </a:p>
          <a:p>
            <a:r>
              <a:rPr lang="cs-CZ" dirty="0" smtClean="0"/>
              <a:t>297 uložených pokut (218x příkaz na místě)</a:t>
            </a:r>
          </a:p>
          <a:p>
            <a:r>
              <a:rPr lang="cs-CZ" dirty="0" smtClean="0"/>
              <a:t>celková výše 940.800,- Kč</a:t>
            </a:r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1. Kontrolní činnost </a:t>
            </a:r>
            <a:r>
              <a:rPr lang="cs-CZ" dirty="0" err="1" smtClean="0"/>
              <a:t>ObŽÚ</a:t>
            </a:r>
            <a:endParaRPr lang="cs-CZ" dirty="0"/>
          </a:p>
        </p:txBody>
      </p:sp>
      <p:sp>
        <p:nvSpPr>
          <p:cNvPr id="6" name="Zástupný symbol pro obsah 1"/>
          <p:cNvSpPr txBox="1">
            <a:spLocks/>
          </p:cNvSpPr>
          <p:nvPr/>
        </p:nvSpPr>
        <p:spPr>
          <a:xfrm>
            <a:off x="422026" y="2203081"/>
            <a:ext cx="3875654" cy="69841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itchFamily="2" charset="2"/>
              <a:buChar char="§"/>
              <a:defRPr sz="280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itchFamily="2" charset="2"/>
              <a:buChar char="§"/>
              <a:defRPr sz="240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itchFamily="2" charset="2"/>
              <a:buChar char="§"/>
              <a:defRPr sz="200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itchFamily="2" charset="2"/>
              <a:buChar char="§"/>
              <a:defRPr sz="180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itchFamily="2" charset="2"/>
              <a:buChar char="§"/>
              <a:defRPr sz="180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3500" b="1" dirty="0" smtClean="0"/>
              <a:t>Leden – říjen 2022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49706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22026" y="2212202"/>
            <a:ext cx="11264900" cy="3417890"/>
          </a:xfrm>
        </p:spPr>
        <p:txBody>
          <a:bodyPr>
            <a:normAutofit/>
          </a:bodyPr>
          <a:lstStyle/>
          <a:p>
            <a:r>
              <a:rPr lang="cs-CZ" dirty="0" smtClean="0"/>
              <a:t>KPP – Vizovice, Valašské Meziříčí, Holešov a Uherský Brod</a:t>
            </a:r>
          </a:p>
          <a:p>
            <a:r>
              <a:rPr lang="cs-CZ" dirty="0" smtClean="0"/>
              <a:t>řádný výkon živnostenské kontroly</a:t>
            </a:r>
          </a:p>
          <a:p>
            <a:r>
              <a:rPr lang="cs-CZ" dirty="0" smtClean="0"/>
              <a:t>věcně a přesně popsané kontrolní zjištění, přehlednost protokolů</a:t>
            </a:r>
          </a:p>
          <a:p>
            <a:r>
              <a:rPr lang="cs-CZ" dirty="0" smtClean="0"/>
              <a:t>ucelený kontrolní spis </a:t>
            </a:r>
          </a:p>
          <a:p>
            <a:r>
              <a:rPr lang="cs-CZ" dirty="0" smtClean="0"/>
              <a:t>problematika ověřování bezúhonnosti osob při kontrole realitních zprostředkovatelů – IS RŽP</a:t>
            </a:r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1. Kontrolní činnost </a:t>
            </a:r>
            <a:r>
              <a:rPr lang="cs-CZ" dirty="0" err="1" smtClean="0"/>
              <a:t>ObŽÚ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34142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22026" y="2212202"/>
            <a:ext cx="11264900" cy="3417890"/>
          </a:xfrm>
        </p:spPr>
        <p:txBody>
          <a:bodyPr>
            <a:normAutofit/>
          </a:bodyPr>
          <a:lstStyle/>
          <a:p>
            <a:r>
              <a:rPr lang="cs-CZ" dirty="0" smtClean="0"/>
              <a:t>elektronická verze protokolu/spisu – vazba na evidenci v IS RŽP, spisovou službu</a:t>
            </a:r>
          </a:p>
          <a:p>
            <a:r>
              <a:rPr lang="cs-CZ" dirty="0" smtClean="0"/>
              <a:t>povinnost OSVČ mít datovou schránku, automatické zpřístupnění</a:t>
            </a:r>
          </a:p>
          <a:p>
            <a:r>
              <a:rPr lang="cs-CZ" dirty="0" smtClean="0"/>
              <a:t>doručovat do datové schránky dle IČ </a:t>
            </a:r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1. Kontrolní činnost </a:t>
            </a:r>
            <a:r>
              <a:rPr lang="cs-CZ" dirty="0" err="1" smtClean="0"/>
              <a:t>ObŽÚ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73635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22026" y="2251389"/>
            <a:ext cx="11264900" cy="3221947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ubytovací služby/</a:t>
            </a:r>
            <a:r>
              <a:rPr lang="cs-CZ" dirty="0" err="1" smtClean="0"/>
              <a:t>Airbnb</a:t>
            </a:r>
            <a:r>
              <a:rPr lang="cs-CZ" dirty="0" smtClean="0"/>
              <a:t> řešeny na Seči</a:t>
            </a:r>
          </a:p>
          <a:p>
            <a:r>
              <a:rPr lang="cs-CZ" dirty="0" smtClean="0"/>
              <a:t>Praha – zvažována forma (nařízení) </a:t>
            </a:r>
          </a:p>
          <a:p>
            <a:r>
              <a:rPr lang="cs-CZ" dirty="0" smtClean="0"/>
              <a:t>poskytování ubytovacích služeb ve stavbách určených pro bydlení –  </a:t>
            </a:r>
            <a:r>
              <a:rPr lang="cs-CZ" dirty="0" smtClean="0">
                <a:hlinkClick r:id="rId3"/>
              </a:rPr>
              <a:t>Metodika MMR - ubytovací služby</a:t>
            </a:r>
            <a:endParaRPr lang="cs-CZ" dirty="0" smtClean="0"/>
          </a:p>
          <a:p>
            <a:r>
              <a:rPr lang="cs-CZ" dirty="0"/>
              <a:t>Rozsudek Městského soudu v Praze ze dne 19. srpna 2021, </a:t>
            </a:r>
            <a:r>
              <a:rPr lang="cs-CZ" dirty="0" smtClean="0"/>
              <a:t>6 </a:t>
            </a:r>
            <a:r>
              <a:rPr lang="cs-CZ" dirty="0" err="1"/>
              <a:t>Af</a:t>
            </a:r>
            <a:r>
              <a:rPr lang="cs-CZ" dirty="0"/>
              <a:t> </a:t>
            </a:r>
            <a:r>
              <a:rPr lang="cs-CZ" dirty="0" smtClean="0"/>
              <a:t>20/2020</a:t>
            </a:r>
            <a:endParaRPr lang="cs-CZ" dirty="0"/>
          </a:p>
          <a:p>
            <a:r>
              <a:rPr lang="cs-CZ" dirty="0" smtClean="0"/>
              <a:t>zájem MMR zregulovat trh se sdíleným ubytováním</a:t>
            </a:r>
          </a:p>
          <a:p>
            <a:r>
              <a:rPr lang="cs-CZ" dirty="0" smtClean="0"/>
              <a:t>součinnost se stavebními úřady</a:t>
            </a:r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1. Kontrolní činnost </a:t>
            </a:r>
            <a:r>
              <a:rPr lang="cs-CZ" dirty="0" err="1" smtClean="0"/>
              <a:t>ObŽÚ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23466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22026" y="2630213"/>
            <a:ext cx="11264900" cy="2359798"/>
          </a:xfrm>
        </p:spPr>
        <p:txBody>
          <a:bodyPr>
            <a:normAutofit/>
          </a:bodyPr>
          <a:lstStyle/>
          <a:p>
            <a:r>
              <a:rPr lang="cs-CZ" dirty="0" smtClean="0"/>
              <a:t>Uherské Hradiště - únor/březen</a:t>
            </a:r>
          </a:p>
          <a:p>
            <a:r>
              <a:rPr lang="cs-CZ" dirty="0" smtClean="0"/>
              <a:t>Bystřice pod Hostýnem - květen</a:t>
            </a:r>
          </a:p>
          <a:p>
            <a:r>
              <a:rPr lang="cs-CZ" dirty="0" smtClean="0"/>
              <a:t>Vsetín - září </a:t>
            </a:r>
          </a:p>
          <a:p>
            <a:r>
              <a:rPr lang="cs-CZ" dirty="0" smtClean="0"/>
              <a:t>Luhačovice - říjen</a:t>
            </a:r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35131" y="55508"/>
            <a:ext cx="11756572" cy="931325"/>
          </a:xfrm>
        </p:spPr>
        <p:txBody>
          <a:bodyPr>
            <a:noAutofit/>
          </a:bodyPr>
          <a:lstStyle/>
          <a:p>
            <a:pPr algn="ctr"/>
            <a:r>
              <a:rPr lang="cs-CZ" dirty="0"/>
              <a:t>2</a:t>
            </a:r>
            <a:r>
              <a:rPr lang="cs-CZ" dirty="0" smtClean="0"/>
              <a:t>. Kontrola výkonu přenesené  působnosti 2023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15172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22026" y="1966736"/>
            <a:ext cx="11264900" cy="4600272"/>
          </a:xfrm>
        </p:spPr>
        <p:txBody>
          <a:bodyPr>
            <a:normAutofit/>
          </a:bodyPr>
          <a:lstStyle/>
          <a:p>
            <a:pPr algn="just"/>
            <a:r>
              <a:rPr lang="cs-CZ" dirty="0" smtClean="0"/>
              <a:t>zák. č. …/2022 Sb., kterým se mění zákon č. 634/1992 Sb., </a:t>
            </a:r>
            <a:br>
              <a:rPr lang="cs-CZ" dirty="0" smtClean="0"/>
            </a:br>
            <a:r>
              <a:rPr lang="cs-CZ" dirty="0" smtClean="0"/>
              <a:t>o ochraně spotřebitele a zák. č. 89/2012 Sb., občanský zákoník</a:t>
            </a:r>
          </a:p>
          <a:p>
            <a:pPr algn="just"/>
            <a:r>
              <a:rPr lang="cs-CZ" dirty="0" smtClean="0"/>
              <a:t>modernizace právních předpisů v oblasti ochrany spotřebitele</a:t>
            </a:r>
          </a:p>
          <a:p>
            <a:pPr algn="just"/>
            <a:r>
              <a:rPr lang="cs-CZ" dirty="0" smtClean="0"/>
              <a:t>informace o slevě – nová cena + cena 30 dní před</a:t>
            </a:r>
          </a:p>
          <a:p>
            <a:pPr algn="just"/>
            <a:r>
              <a:rPr lang="cs-CZ" dirty="0" smtClean="0"/>
              <a:t>zveřejňování spotřebitelských recenzí</a:t>
            </a:r>
          </a:p>
          <a:p>
            <a:pPr algn="just"/>
            <a:r>
              <a:rPr lang="cs-CZ" dirty="0" smtClean="0"/>
              <a:t>dozorová činnost </a:t>
            </a:r>
            <a:r>
              <a:rPr lang="cs-CZ" dirty="0" err="1" smtClean="0"/>
              <a:t>ObŽÚ</a:t>
            </a:r>
            <a:r>
              <a:rPr lang="cs-CZ" dirty="0" smtClean="0"/>
              <a:t> – nelze již kontrolovat označování obuvi </a:t>
            </a:r>
          </a:p>
          <a:p>
            <a:pPr algn="just"/>
            <a:r>
              <a:rPr lang="cs-CZ" dirty="0" smtClean="0"/>
              <a:t>metodika ze strany MPO</a:t>
            </a:r>
          </a:p>
          <a:p>
            <a:pPr algn="just"/>
            <a:r>
              <a:rPr lang="cs-CZ" dirty="0" smtClean="0"/>
              <a:t>Seč – jaro 2023</a:t>
            </a:r>
          </a:p>
          <a:p>
            <a:pPr algn="just"/>
            <a:endParaRPr lang="cs-CZ" dirty="0" smtClean="0"/>
          </a:p>
          <a:p>
            <a:pPr marL="0" indent="0" algn="ctr">
              <a:buNone/>
            </a:pPr>
            <a:endParaRPr lang="cs-CZ" dirty="0" smtClean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22026" y="340300"/>
            <a:ext cx="11139710" cy="1007390"/>
          </a:xfrm>
        </p:spPr>
        <p:txBody>
          <a:bodyPr>
            <a:normAutofit/>
          </a:bodyPr>
          <a:lstStyle/>
          <a:p>
            <a:pPr algn="ctr"/>
            <a:r>
              <a:rPr lang="cs-CZ" dirty="0"/>
              <a:t>3</a:t>
            </a:r>
            <a:r>
              <a:rPr lang="cs-CZ" dirty="0" smtClean="0"/>
              <a:t>. Ochrana spotřebitele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57894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22026" y="2084669"/>
            <a:ext cx="11264900" cy="3702177"/>
          </a:xfrm>
        </p:spPr>
        <p:txBody>
          <a:bodyPr>
            <a:normAutofit/>
          </a:bodyPr>
          <a:lstStyle/>
          <a:p>
            <a:pPr algn="just"/>
            <a:r>
              <a:rPr lang="cs-CZ" dirty="0" smtClean="0"/>
              <a:t>plán II. pololetí 2022 – 26 společných kontrol</a:t>
            </a:r>
          </a:p>
          <a:p>
            <a:pPr algn="just"/>
            <a:r>
              <a:rPr lang="cs-CZ" dirty="0" smtClean="0"/>
              <a:t>skutečnost do 10/2022 – 34 společných kontrol</a:t>
            </a:r>
          </a:p>
          <a:p>
            <a:pPr algn="just"/>
            <a:r>
              <a:rPr lang="cs-CZ" dirty="0" smtClean="0"/>
              <a:t>opakující se problémy v komunikaci</a:t>
            </a:r>
          </a:p>
          <a:p>
            <a:pPr algn="just"/>
            <a:r>
              <a:rPr lang="cs-CZ" dirty="0" smtClean="0"/>
              <a:t>nový ústřední ředitel ČOI – Ing. Jan Štěpánek</a:t>
            </a:r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Vaše nápady na témata pro příští rok…?</a:t>
            </a:r>
          </a:p>
          <a:p>
            <a:pPr marL="0" indent="0" algn="just">
              <a:spcBef>
                <a:spcPts val="600"/>
              </a:spcBef>
              <a:buNone/>
            </a:pPr>
            <a:endParaRPr lang="cs-CZ" dirty="0" smtClean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dirty="0"/>
              <a:t>4</a:t>
            </a:r>
            <a:r>
              <a:rPr lang="cs-CZ" dirty="0" smtClean="0"/>
              <a:t>. </a:t>
            </a:r>
            <a:r>
              <a:rPr lang="cs-CZ" dirty="0"/>
              <a:t>Společné kontroly </a:t>
            </a:r>
            <a:r>
              <a:rPr lang="cs-CZ" dirty="0" err="1"/>
              <a:t>ObŽÚ</a:t>
            </a:r>
            <a:r>
              <a:rPr lang="cs-CZ" dirty="0"/>
              <a:t> a ČOI</a:t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6970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C176AD870A0C448B7EF302593BEBDDA" ma:contentTypeVersion="11" ma:contentTypeDescription="Vytvoří nový dokument" ma:contentTypeScope="" ma:versionID="aa4f96ba11c0c64026bfaefe179d3b63">
  <xsd:schema xmlns:xsd="http://www.w3.org/2001/XMLSchema" xmlns:xs="http://www.w3.org/2001/XMLSchema" xmlns:p="http://schemas.microsoft.com/office/2006/metadata/properties" xmlns:ns3="e9488e27-62b4-47cf-9353-e24b519013c0" targetNamespace="http://schemas.microsoft.com/office/2006/metadata/properties" ma:root="true" ma:fieldsID="53840251bb5ac0e08388e398b2d467d4" ns3:_="">
    <xsd:import namespace="e9488e27-62b4-47cf-9353-e24b519013c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3:MediaLengthInSeconds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488e27-62b4-47cf-9353-e24b519013c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C205A35-C9D1-43DE-93A7-05206196A68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FB39F92-701B-4FD3-8EFF-F7788E0CFF76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e9488e27-62b4-47cf-9353-e24b519013c0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7E0048D9-20D5-4714-9CA9-06C982D74E4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9488e27-62b4-47cf-9353-e24b519013c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10755</TotalTime>
  <Words>367</Words>
  <Application>Microsoft Office PowerPoint</Application>
  <PresentationFormat>Širokoúhlá obrazovka</PresentationFormat>
  <Paragraphs>66</Paragraphs>
  <Slides>10</Slides>
  <Notes>10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6" baseType="lpstr">
      <vt:lpstr>Arial</vt:lpstr>
      <vt:lpstr>Arial Black</vt:lpstr>
      <vt:lpstr>Calibri</vt:lpstr>
      <vt:lpstr>Degular</vt:lpstr>
      <vt:lpstr>Wingdings</vt:lpstr>
      <vt:lpstr>Motiv Office</vt:lpstr>
      <vt:lpstr> Kontrolní činnost  </vt:lpstr>
      <vt:lpstr>Obsah</vt:lpstr>
      <vt:lpstr>1. Kontrolní činnost ObŽÚ</vt:lpstr>
      <vt:lpstr>1. Kontrolní činnost ObŽÚ</vt:lpstr>
      <vt:lpstr>1. Kontrolní činnost ObŽÚ</vt:lpstr>
      <vt:lpstr>1. Kontrolní činnost ObŽÚ</vt:lpstr>
      <vt:lpstr>2. Kontrola výkonu přenesené  působnosti 2023</vt:lpstr>
      <vt:lpstr>3. Ochrana spotřebitele</vt:lpstr>
      <vt:lpstr>4. Společné kontroly ObŽÚ a ČOI </vt:lpstr>
      <vt:lpstr>Děkuji  za pozornost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Zajištění veřejné dopravy ZK od 15.12.2019</dc:title>
  <dc:creator>Quang Milan Nguyen</dc:creator>
  <cp:lastModifiedBy>Gistinger Petr</cp:lastModifiedBy>
  <cp:revision>153</cp:revision>
  <cp:lastPrinted>2022-06-15T06:45:58Z</cp:lastPrinted>
  <dcterms:created xsi:type="dcterms:W3CDTF">2021-08-21T22:30:26Z</dcterms:created>
  <dcterms:modified xsi:type="dcterms:W3CDTF">2022-11-30T10:29:03Z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0x0101001C176AD870A0C448B7EF302593BEBDDA</vt:lpwstr>
  </property>
</Properties>
</file>