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9" r:id="rId6"/>
    <p:sldId id="278" r:id="rId7"/>
    <p:sldId id="279" r:id="rId8"/>
    <p:sldId id="266" r:id="rId9"/>
    <p:sldId id="267" r:id="rId10"/>
    <p:sldId id="276" r:id="rId11"/>
    <p:sldId id="268" r:id="rId12"/>
    <p:sldId id="269" r:id="rId13"/>
    <p:sldId id="273" r:id="rId14"/>
    <p:sldId id="270" r:id="rId15"/>
    <p:sldId id="277" r:id="rId16"/>
    <p:sldId id="272" r:id="rId17"/>
    <p:sldId id="271" r:id="rId18"/>
    <p:sldId id="264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00"/>
    <a:srgbClr val="FEE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2426CE-D715-4B44-9675-11FB09EDE882}" v="6" dt="2022-03-15T08:39:37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3"/>
    <p:restoredTop sz="96327"/>
  </p:normalViewPr>
  <p:slideViewPr>
    <p:cSldViewPr snapToGrid="0" snapToObjects="1">
      <p:cViewPr varScale="1">
        <p:scale>
          <a:sx n="88" d="100"/>
          <a:sy n="88" d="100"/>
        </p:scale>
        <p:origin x="60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máček Tomáš" userId="9d41dccd-2e98-4a15-a25d-d92fa426e77f" providerId="ADAL" clId="{F12426CE-D715-4B44-9675-11FB09EDE882}"/>
    <pc:docChg chg="undo custSel delSld modSld">
      <pc:chgData name="Zimáček Tomáš" userId="9d41dccd-2e98-4a15-a25d-d92fa426e77f" providerId="ADAL" clId="{F12426CE-D715-4B44-9675-11FB09EDE882}" dt="2022-03-15T09:02:37.970" v="701" actId="5793"/>
      <pc:docMkLst>
        <pc:docMk/>
      </pc:docMkLst>
      <pc:sldChg chg="modSp mod">
        <pc:chgData name="Zimáček Tomáš" userId="9d41dccd-2e98-4a15-a25d-d92fa426e77f" providerId="ADAL" clId="{F12426CE-D715-4B44-9675-11FB09EDE882}" dt="2022-03-15T08:37:30.709" v="44" actId="20577"/>
        <pc:sldMkLst>
          <pc:docMk/>
          <pc:sldMk cId="2134653494" sldId="256"/>
        </pc:sldMkLst>
        <pc:spChg chg="mod">
          <ac:chgData name="Zimáček Tomáš" userId="9d41dccd-2e98-4a15-a25d-d92fa426e77f" providerId="ADAL" clId="{F12426CE-D715-4B44-9675-11FB09EDE882}" dt="2022-03-15T08:37:17.866" v="30" actId="20577"/>
          <ac:spMkLst>
            <pc:docMk/>
            <pc:sldMk cId="2134653494" sldId="256"/>
            <ac:spMk id="2" creationId="{6A464F62-C66D-7747-AE1D-B98617324826}"/>
          </ac:spMkLst>
        </pc:spChg>
        <pc:spChg chg="mod">
          <ac:chgData name="Zimáček Tomáš" userId="9d41dccd-2e98-4a15-a25d-d92fa426e77f" providerId="ADAL" clId="{F12426CE-D715-4B44-9675-11FB09EDE882}" dt="2022-03-15T08:37:30.709" v="44" actId="20577"/>
          <ac:spMkLst>
            <pc:docMk/>
            <pc:sldMk cId="2134653494" sldId="256"/>
            <ac:spMk id="3" creationId="{A470C84C-FA25-4B48-8EA5-40D03BC15649}"/>
          </ac:spMkLst>
        </pc:spChg>
      </pc:sldChg>
      <pc:sldChg chg="modSp mod">
        <pc:chgData name="Zimáček Tomáš" userId="9d41dccd-2e98-4a15-a25d-d92fa426e77f" providerId="ADAL" clId="{F12426CE-D715-4B44-9675-11FB09EDE882}" dt="2022-03-15T08:50:35.697" v="403" actId="5793"/>
        <pc:sldMkLst>
          <pc:docMk/>
          <pc:sldMk cId="1701272261" sldId="257"/>
        </pc:sldMkLst>
        <pc:spChg chg="mod">
          <ac:chgData name="Zimáček Tomáš" userId="9d41dccd-2e98-4a15-a25d-d92fa426e77f" providerId="ADAL" clId="{F12426CE-D715-4B44-9675-11FB09EDE882}" dt="2022-03-15T08:50:35.697" v="403" actId="5793"/>
          <ac:spMkLst>
            <pc:docMk/>
            <pc:sldMk cId="1701272261" sldId="257"/>
            <ac:spMk id="3" creationId="{90AC446F-4CCF-4040-98B5-D629E72C6432}"/>
          </ac:spMkLst>
        </pc:spChg>
        <pc:spChg chg="mod">
          <ac:chgData name="Zimáček Tomáš" userId="9d41dccd-2e98-4a15-a25d-d92fa426e77f" providerId="ADAL" clId="{F12426CE-D715-4B44-9675-11FB09EDE882}" dt="2022-03-15T08:45:52.509" v="203" actId="27636"/>
          <ac:spMkLst>
            <pc:docMk/>
            <pc:sldMk cId="1701272261" sldId="257"/>
            <ac:spMk id="4" creationId="{1B37A1BB-E573-BE45-B73F-5CCF5CD016E5}"/>
          </ac:spMkLst>
        </pc:spChg>
      </pc:sldChg>
      <pc:sldChg chg="modSp mod">
        <pc:chgData name="Zimáček Tomáš" userId="9d41dccd-2e98-4a15-a25d-d92fa426e77f" providerId="ADAL" clId="{F12426CE-D715-4B44-9675-11FB09EDE882}" dt="2022-03-15T08:44:00.906" v="178" actId="27636"/>
        <pc:sldMkLst>
          <pc:docMk/>
          <pc:sldMk cId="2843767333" sldId="258"/>
        </pc:sldMkLst>
        <pc:spChg chg="mod">
          <ac:chgData name="Zimáček Tomáš" userId="9d41dccd-2e98-4a15-a25d-d92fa426e77f" providerId="ADAL" clId="{F12426CE-D715-4B44-9675-11FB09EDE882}" dt="2022-03-15T08:44:00.906" v="178" actId="27636"/>
          <ac:spMkLst>
            <pc:docMk/>
            <pc:sldMk cId="2843767333" sldId="258"/>
            <ac:spMk id="2" creationId="{CBD21DD6-1D19-C646-8A9D-40DF9E8A5024}"/>
          </ac:spMkLst>
        </pc:spChg>
      </pc:sldChg>
      <pc:sldChg chg="modSp mod">
        <pc:chgData name="Zimáček Tomáš" userId="9d41dccd-2e98-4a15-a25d-d92fa426e77f" providerId="ADAL" clId="{F12426CE-D715-4B44-9675-11FB09EDE882}" dt="2022-03-15T08:58:56.718" v="598" actId="948"/>
        <pc:sldMkLst>
          <pc:docMk/>
          <pc:sldMk cId="4193525154" sldId="259"/>
        </pc:sldMkLst>
        <pc:spChg chg="mod">
          <ac:chgData name="Zimáček Tomáš" userId="9d41dccd-2e98-4a15-a25d-d92fa426e77f" providerId="ADAL" clId="{F12426CE-D715-4B44-9675-11FB09EDE882}" dt="2022-03-15T08:58:56.718" v="598" actId="948"/>
          <ac:spMkLst>
            <pc:docMk/>
            <pc:sldMk cId="4193525154" sldId="259"/>
            <ac:spMk id="2" creationId="{AE9F03A2-F4C6-C54A-A5C4-2CF1BB5DB16E}"/>
          </ac:spMkLst>
        </pc:spChg>
        <pc:spChg chg="mod">
          <ac:chgData name="Zimáček Tomáš" userId="9d41dccd-2e98-4a15-a25d-d92fa426e77f" providerId="ADAL" clId="{F12426CE-D715-4B44-9675-11FB09EDE882}" dt="2022-03-15T08:51:00.027" v="437" actId="20577"/>
          <ac:spMkLst>
            <pc:docMk/>
            <pc:sldMk cId="4193525154" sldId="259"/>
            <ac:spMk id="4" creationId="{46D7CB40-7719-2548-8D11-9EEE490D01D8}"/>
          </ac:spMkLst>
        </pc:spChg>
      </pc:sldChg>
      <pc:sldChg chg="modSp del mod">
        <pc:chgData name="Zimáček Tomáš" userId="9d41dccd-2e98-4a15-a25d-d92fa426e77f" providerId="ADAL" clId="{F12426CE-D715-4B44-9675-11FB09EDE882}" dt="2022-03-15T08:46:14.246" v="204" actId="2696"/>
        <pc:sldMkLst>
          <pc:docMk/>
          <pc:sldMk cId="3089584941" sldId="260"/>
        </pc:sldMkLst>
        <pc:spChg chg="mod">
          <ac:chgData name="Zimáček Tomáš" userId="9d41dccd-2e98-4a15-a25d-d92fa426e77f" providerId="ADAL" clId="{F12426CE-D715-4B44-9675-11FB09EDE882}" dt="2022-03-15T08:43:02.962" v="135" actId="14100"/>
          <ac:spMkLst>
            <pc:docMk/>
            <pc:sldMk cId="3089584941" sldId="260"/>
            <ac:spMk id="4" creationId="{8515BD68-5AA6-8E4D-971C-4E130D2645D5}"/>
          </ac:spMkLst>
        </pc:spChg>
      </pc:sldChg>
      <pc:sldChg chg="modSp mod">
        <pc:chgData name="Zimáček Tomáš" userId="9d41dccd-2e98-4a15-a25d-d92fa426e77f" providerId="ADAL" clId="{F12426CE-D715-4B44-9675-11FB09EDE882}" dt="2022-03-15T09:02:37.970" v="701" actId="5793"/>
        <pc:sldMkLst>
          <pc:docMk/>
          <pc:sldMk cId="1308633698" sldId="261"/>
        </pc:sldMkLst>
        <pc:spChg chg="mod">
          <ac:chgData name="Zimáček Tomáš" userId="9d41dccd-2e98-4a15-a25d-d92fa426e77f" providerId="ADAL" clId="{F12426CE-D715-4B44-9675-11FB09EDE882}" dt="2022-03-15T09:02:37.970" v="701" actId="5793"/>
          <ac:spMkLst>
            <pc:docMk/>
            <pc:sldMk cId="1308633698" sldId="261"/>
            <ac:spMk id="2" creationId="{AE9F03A2-F4C6-C54A-A5C4-2CF1BB5DB16E}"/>
          </ac:spMkLst>
        </pc:spChg>
        <pc:spChg chg="mod">
          <ac:chgData name="Zimáček Tomáš" userId="9d41dccd-2e98-4a15-a25d-d92fa426e77f" providerId="ADAL" clId="{F12426CE-D715-4B44-9675-11FB09EDE882}" dt="2022-03-15T08:54:42.066" v="507" actId="20577"/>
          <ac:spMkLst>
            <pc:docMk/>
            <pc:sldMk cId="1308633698" sldId="261"/>
            <ac:spMk id="4" creationId="{46D7CB40-7719-2548-8D11-9EEE490D01D8}"/>
          </ac:spMkLst>
        </pc:spChg>
      </pc:sldChg>
      <pc:sldChg chg="modSp del mod">
        <pc:chgData name="Zimáček Tomáš" userId="9d41dccd-2e98-4a15-a25d-d92fa426e77f" providerId="ADAL" clId="{F12426CE-D715-4B44-9675-11FB09EDE882}" dt="2022-03-15T08:44:15.346" v="179" actId="2696"/>
        <pc:sldMkLst>
          <pc:docMk/>
          <pc:sldMk cId="3174815548" sldId="262"/>
        </pc:sldMkLst>
        <pc:spChg chg="mod">
          <ac:chgData name="Zimáček Tomáš" userId="9d41dccd-2e98-4a15-a25d-d92fa426e77f" providerId="ADAL" clId="{F12426CE-D715-4B44-9675-11FB09EDE882}" dt="2022-03-15T08:38:30.568" v="49" actId="27636"/>
          <ac:spMkLst>
            <pc:docMk/>
            <pc:sldMk cId="3174815548" sldId="262"/>
            <ac:spMk id="2" creationId="{AE9F03A2-F4C6-C54A-A5C4-2CF1BB5DB16E}"/>
          </ac:spMkLst>
        </pc:spChg>
        <pc:spChg chg="mod">
          <ac:chgData name="Zimáček Tomáš" userId="9d41dccd-2e98-4a15-a25d-d92fa426e77f" providerId="ADAL" clId="{F12426CE-D715-4B44-9675-11FB09EDE882}" dt="2022-03-15T08:41:58.286" v="109" actId="20577"/>
          <ac:spMkLst>
            <pc:docMk/>
            <pc:sldMk cId="3174815548" sldId="262"/>
            <ac:spMk id="4" creationId="{46D7CB40-7719-2548-8D11-9EEE490D01D8}"/>
          </ac:spMkLst>
        </pc:spChg>
      </pc:sldChg>
      <pc:sldChg chg="modSp mod">
        <pc:chgData name="Zimáček Tomáš" userId="9d41dccd-2e98-4a15-a25d-d92fa426e77f" providerId="ADAL" clId="{F12426CE-D715-4B44-9675-11FB09EDE882}" dt="2022-03-15T09:02:07.994" v="679" actId="20577"/>
        <pc:sldMkLst>
          <pc:docMk/>
          <pc:sldMk cId="574807206" sldId="265"/>
        </pc:sldMkLst>
        <pc:spChg chg="mod">
          <ac:chgData name="Zimáček Tomáš" userId="9d41dccd-2e98-4a15-a25d-d92fa426e77f" providerId="ADAL" clId="{F12426CE-D715-4B44-9675-11FB09EDE882}" dt="2022-03-15T09:01:42.317" v="639" actId="20577"/>
          <ac:spMkLst>
            <pc:docMk/>
            <pc:sldMk cId="574807206" sldId="265"/>
            <ac:spMk id="2" creationId="{519D5C61-0409-8840-84F5-9858E55C04A9}"/>
          </ac:spMkLst>
        </pc:spChg>
        <pc:spChg chg="mod">
          <ac:chgData name="Zimáček Tomáš" userId="9d41dccd-2e98-4a15-a25d-d92fa426e77f" providerId="ADAL" clId="{F12426CE-D715-4B44-9675-11FB09EDE882}" dt="2022-03-15T09:01:09.569" v="611" actId="20577"/>
          <ac:spMkLst>
            <pc:docMk/>
            <pc:sldMk cId="574807206" sldId="265"/>
            <ac:spMk id="4" creationId="{0BB1690C-AAC7-F342-88F3-6582FEDBB0FE}"/>
          </ac:spMkLst>
        </pc:spChg>
        <pc:graphicFrameChg chg="modGraphic">
          <ac:chgData name="Zimáček Tomáš" userId="9d41dccd-2e98-4a15-a25d-d92fa426e77f" providerId="ADAL" clId="{F12426CE-D715-4B44-9675-11FB09EDE882}" dt="2022-03-15T09:02:07.994" v="679" actId="20577"/>
          <ac:graphicFrameMkLst>
            <pc:docMk/>
            <pc:sldMk cId="574807206" sldId="265"/>
            <ac:graphicFrameMk id="6" creationId="{B816EDED-89AB-1245-99C5-88DB7F51425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6DCAC-CE6C-F34D-BB40-15ED19D929C0}" type="datetimeFigureOut">
              <a:rPr lang="cs-CZ" smtClean="0"/>
              <a:t>27.11.2022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D35B-1E30-6B4F-BA7A-178A1A801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58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51C8-0589-0A4E-A648-43E7970689D8}" type="datetime1">
              <a:rPr lang="cs-CZ" smtClean="0"/>
              <a:t>27.11.2022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3017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6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98322F3-296F-D94B-BA69-5E3C08C45827}" type="datetime1">
              <a:rPr lang="cs-CZ" smtClean="0"/>
              <a:pPr/>
              <a:t>27.11.2022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14610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CA4094-DA60-0047-89AF-3ECD26EBCBC6}" type="datetime1">
              <a:rPr lang="cs-CZ" smtClean="0"/>
              <a:t>27.11.2022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40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44E17-280E-3341-A412-19E1FCCEF808}" type="datetime1">
              <a:rPr lang="cs-CZ" smtClean="0"/>
              <a:t>27.11.2022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59856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85617-9B28-DF47-BAEC-26C747C8C48A}" type="datetime1">
              <a:rPr lang="cs-CZ" smtClean="0"/>
              <a:t>27.11.2022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7690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9F845A-1646-B040-9BDE-B0949ABAA815}" type="datetime1">
              <a:rPr lang="cs-CZ" smtClean="0"/>
              <a:t>27.11.2022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66573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C0A0B-5067-DE47-AFC8-F97D18BD4B1F}" type="datetime1">
              <a:rPr lang="cs-CZ" smtClean="0"/>
              <a:t>27.11.2022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97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7CFD3-BCAB-884C-9D47-4C8AA78F6E8C}" type="datetime1">
              <a:rPr lang="cs-CZ" smtClean="0"/>
              <a:t>27.11.2022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88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05ACCB-DF1B-A540-A5D2-32650422C0FD}" type="datetime1">
              <a:rPr lang="cs-CZ" smtClean="0"/>
              <a:t>27.11.2022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74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7EFC59B-10BD-D14D-AB9A-171FF071635D}" type="datetime1">
              <a:rPr lang="cs-CZ" smtClean="0"/>
              <a:pPr/>
              <a:t>27.11.2022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15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64F62-C66D-7747-AE1D-B98617324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60" y="465728"/>
            <a:ext cx="10681878" cy="3027135"/>
          </a:xfrm>
        </p:spPr>
        <p:txBody>
          <a:bodyPr anchor="t">
            <a:normAutofit/>
          </a:bodyPr>
          <a:lstStyle/>
          <a:p>
            <a:pPr algn="ctr">
              <a:lnSpc>
                <a:spcPct val="70000"/>
              </a:lnSpc>
            </a:pPr>
            <a:r>
              <a:rPr lang="cs-CZ" altLang="cs-CZ" sz="6000" b="1" spc="50" dirty="0" smtClean="0">
                <a:latin typeface="+mj-lt"/>
              </a:rPr>
              <a:t/>
            </a:r>
            <a:br>
              <a:rPr lang="cs-CZ" altLang="cs-CZ" sz="6000" b="1" spc="50" dirty="0" smtClean="0">
                <a:latin typeface="+mj-lt"/>
              </a:rPr>
            </a:br>
            <a:r>
              <a:rPr lang="cs-CZ" altLang="cs-CZ" sz="6000" dirty="0">
                <a:latin typeface="+mj-lt"/>
              </a:rPr>
              <a:t/>
            </a:r>
            <a:br>
              <a:rPr lang="cs-CZ" altLang="cs-CZ" sz="6000" dirty="0">
                <a:latin typeface="+mj-lt"/>
              </a:rPr>
            </a:br>
            <a:r>
              <a:rPr lang="cs-CZ" altLang="cs-CZ" sz="6000" b="1" spc="50" dirty="0" smtClean="0">
                <a:latin typeface="+mj-lt"/>
              </a:rPr>
              <a:t>Zobecnění dotazů na úseku registračních činností</a:t>
            </a:r>
            <a:endParaRPr lang="cs-CZ" sz="6000" b="1" spc="50" dirty="0">
              <a:latin typeface="+mj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70C84C-FA25-4B48-8EA5-40D03BC15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860" y="5259754"/>
            <a:ext cx="9144000" cy="1243998"/>
          </a:xfrm>
        </p:spPr>
        <p:txBody>
          <a:bodyPr anchor="t"/>
          <a:lstStyle/>
          <a:p>
            <a:pPr algn="l"/>
            <a:r>
              <a:rPr lang="cs-CZ" altLang="cs-CZ" dirty="0" smtClean="0">
                <a:latin typeface="+mj-lt"/>
              </a:rPr>
              <a:t>Zlín, 29. listopadu </a:t>
            </a:r>
            <a:r>
              <a:rPr lang="cs-CZ" altLang="cs-CZ" dirty="0">
                <a:latin typeface="+mj-lt"/>
              </a:rPr>
              <a:t>2022</a:t>
            </a:r>
            <a:endParaRPr lang="cs-CZ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0ABEF9-ECA7-5A40-B7C6-1FD962DE9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53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</p:spPr>
        <p:txBody>
          <a:bodyPr>
            <a:normAutofit/>
          </a:bodyPr>
          <a:lstStyle/>
          <a:p>
            <a:pPr marL="540000" lvl="1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540000" lvl="1" indent="-360000">
              <a:buFont typeface="Wingdings" panose="05000000000000000000" pitchFamily="2" charset="2"/>
              <a:buChar char="v"/>
            </a:pPr>
            <a:r>
              <a:rPr lang="cs-CZ" dirty="0"/>
              <a:t>jmenovací dekret vydaný Krajským soudem v </a:t>
            </a:r>
            <a:r>
              <a:rPr lang="cs-CZ" dirty="0" smtClean="0"/>
              <a:t>Brně - jmenován </a:t>
            </a:r>
            <a:r>
              <a:rPr lang="cs-CZ" dirty="0"/>
              <a:t>znalcem v oboru ekonomiky, odvětví cen a odhady se specializací na nemovitostí</a:t>
            </a:r>
            <a:r>
              <a:rPr lang="cs-CZ" dirty="0" smtClean="0"/>
              <a:t>  </a:t>
            </a:r>
            <a:endParaRPr lang="cs-CZ" dirty="0" smtClean="0"/>
          </a:p>
          <a:p>
            <a:pPr marL="180000" lvl="1" indent="0">
              <a:buNone/>
            </a:pPr>
            <a:endParaRPr lang="cs-CZ" dirty="0" smtClean="0"/>
          </a:p>
          <a:p>
            <a:pPr marL="540000" lvl="1" indent="-360000">
              <a:buFont typeface="Wingdings" panose="05000000000000000000" pitchFamily="2" charset="2"/>
              <a:buChar char="v"/>
            </a:pPr>
            <a:r>
              <a:rPr lang="cs-CZ" dirty="0"/>
              <a:t>odborná způsobilost pro vázané živnosti je v rámci ŽZ stanovena formou </a:t>
            </a:r>
            <a:r>
              <a:rPr lang="cs-CZ" b="1" dirty="0"/>
              <a:t>taxativního</a:t>
            </a:r>
            <a:r>
              <a:rPr lang="cs-CZ" dirty="0"/>
              <a:t> výčtu </a:t>
            </a:r>
            <a:r>
              <a:rPr lang="cs-CZ" dirty="0" smtClean="0"/>
              <a:t>možností</a:t>
            </a:r>
          </a:p>
          <a:p>
            <a:pPr marL="540000" lvl="1" indent="-360000">
              <a:buFont typeface="Wingdings" panose="05000000000000000000" pitchFamily="2" charset="2"/>
              <a:buChar char="v"/>
            </a:pPr>
            <a:endParaRPr lang="cs-CZ" dirty="0"/>
          </a:p>
          <a:p>
            <a:pPr marL="54000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jmenovací </a:t>
            </a:r>
            <a:r>
              <a:rPr lang="cs-CZ" dirty="0"/>
              <a:t>dekret znalcem tento výčet </a:t>
            </a:r>
            <a:r>
              <a:rPr lang="cs-CZ" dirty="0" smtClean="0"/>
              <a:t>neobsahuje =&gt; nelze</a:t>
            </a:r>
          </a:p>
          <a:p>
            <a:pPr marL="540000" lvl="1" indent="-360000">
              <a:buFont typeface="Wingdings" panose="05000000000000000000" pitchFamily="2" charset="2"/>
              <a:buChar char="v"/>
            </a:pPr>
            <a:endParaRPr lang="cs-CZ" dirty="0"/>
          </a:p>
          <a:p>
            <a:pPr marL="54000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nelze </a:t>
            </a:r>
            <a:r>
              <a:rPr lang="cs-CZ" dirty="0"/>
              <a:t>hovořit o diskriminaci, nýbrž o nesplnění podmínek stanovených zákonem, které jsou pro všechny </a:t>
            </a:r>
            <a:r>
              <a:rPr lang="cs-CZ" dirty="0" smtClean="0"/>
              <a:t>stejné</a:t>
            </a:r>
            <a:endParaRPr lang="cs-CZ" b="1" dirty="0"/>
          </a:p>
          <a:p>
            <a:pPr marL="180000" lvl="1" indent="0">
              <a:buNone/>
            </a:pPr>
            <a:endParaRPr lang="cs-CZ" dirty="0" smtClean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195938"/>
            <a:ext cx="11264900" cy="931325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Oceňování majetku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240217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</p:spPr>
        <p:txBody>
          <a:bodyPr>
            <a:normAutofit/>
          </a:bodyPr>
          <a:lstStyle/>
          <a:p>
            <a:pPr marL="540000" lvl="1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vysvědčení o maturitní zkoušce, </a:t>
            </a:r>
            <a:r>
              <a:rPr lang="cs-CZ" dirty="0" smtClean="0"/>
              <a:t>Střední odborná škola Luhačovice, obor vzdělání „82-51-L/01 Uměleckořemeslné zpracování kovů“</a:t>
            </a:r>
            <a:endParaRPr lang="cs-CZ" b="1" dirty="0" smtClean="0"/>
          </a:p>
          <a:p>
            <a:pPr marL="540000" lvl="1" indent="-360000">
              <a:buFont typeface="Wingdings" panose="05000000000000000000" pitchFamily="2" charset="2"/>
              <a:buChar char="v"/>
            </a:pPr>
            <a:endParaRPr lang="cs-CZ" dirty="0"/>
          </a:p>
          <a:p>
            <a:pPr marL="54000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cs-CZ" b="1" dirty="0" smtClean="0"/>
              <a:t>Zámečnictví, nástrojářství</a:t>
            </a:r>
            <a:r>
              <a:rPr lang="cs-CZ" dirty="0" smtClean="0"/>
              <a:t>“ </a:t>
            </a:r>
            <a:r>
              <a:rPr lang="cs-CZ" dirty="0" smtClean="0"/>
              <a:t>=&gt; vzdělání </a:t>
            </a:r>
            <a:r>
              <a:rPr lang="cs-CZ" b="1" dirty="0" smtClean="0"/>
              <a:t>v </a:t>
            </a:r>
            <a:r>
              <a:rPr lang="cs-CZ" b="1" dirty="0" smtClean="0"/>
              <a:t>oboru</a:t>
            </a:r>
            <a:endParaRPr lang="cs-CZ" b="1" dirty="0" smtClean="0"/>
          </a:p>
          <a:p>
            <a:pPr marL="540000" lvl="1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54000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cs-CZ" b="1" dirty="0" smtClean="0"/>
              <a:t>Kovářství, podkovářství</a:t>
            </a:r>
            <a:r>
              <a:rPr lang="cs-CZ" dirty="0" smtClean="0"/>
              <a:t>“ </a:t>
            </a:r>
            <a:r>
              <a:rPr lang="cs-CZ" dirty="0" smtClean="0"/>
              <a:t>=&gt; </a:t>
            </a:r>
            <a:r>
              <a:rPr lang="cs-CZ" dirty="0"/>
              <a:t>vzdělání </a:t>
            </a:r>
            <a:r>
              <a:rPr lang="cs-CZ" b="1" dirty="0"/>
              <a:t>v oboru</a:t>
            </a:r>
            <a:endParaRPr lang="cs-CZ" b="1" dirty="0"/>
          </a:p>
          <a:p>
            <a:pPr marL="540000" lvl="1" indent="-360000">
              <a:buFont typeface="Wingdings" panose="05000000000000000000" pitchFamily="2" charset="2"/>
              <a:buChar char="v"/>
            </a:pPr>
            <a:endParaRPr lang="cs-CZ" dirty="0" smtClean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243563"/>
            <a:ext cx="11264900" cy="931325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Uměleckořemeslné zpracování kovů</a:t>
            </a:r>
            <a:endParaRPr lang="cs-CZ" sz="3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030" y="3860275"/>
            <a:ext cx="18859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20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</p:spPr>
        <p:txBody>
          <a:bodyPr>
            <a:normAutofit/>
          </a:bodyPr>
          <a:lstStyle/>
          <a:p>
            <a:pPr marL="540000" lvl="1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/>
              <a:t>§ 7 odst. 4 </a:t>
            </a:r>
            <a:r>
              <a:rPr lang="cs-CZ" dirty="0" smtClean="0"/>
              <a:t>ŽZ stanoví</a:t>
            </a:r>
            <a:r>
              <a:rPr lang="cs-CZ" dirty="0"/>
              <a:t>, že praxí pro účely tohoto zákona se rozumí mj. také výkon odborných činností náležejících do oboru nebo příbuzného oboru živnosti osobou bezprostředně odpovědnou za řízení činnosti, která je předmětem živnosti</a:t>
            </a:r>
            <a:endParaRPr lang="cs-CZ" b="1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dirty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na </a:t>
            </a:r>
            <a:r>
              <a:rPr lang="cs-CZ" dirty="0"/>
              <a:t>základě této skutečnosti lze považovat za dostačující potvrzení o tomto způsobu výkonu praxe vystavené obchodní společností pro konkrétní fyzickou </a:t>
            </a:r>
            <a:r>
              <a:rPr lang="cs-CZ" dirty="0" smtClean="0"/>
              <a:t>osobu</a:t>
            </a:r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statutárním </a:t>
            </a:r>
            <a:r>
              <a:rPr lang="cs-CZ" dirty="0"/>
              <a:t>zástupcem právnické osoby </a:t>
            </a:r>
            <a:r>
              <a:rPr lang="cs-CZ" dirty="0" smtClean="0"/>
              <a:t>může být </a:t>
            </a:r>
            <a:r>
              <a:rPr lang="cs-CZ" dirty="0"/>
              <a:t>tatáž fyzická osoba, pro kterou je potvrzení vystaveno</a:t>
            </a:r>
            <a:endParaRPr lang="cs-CZ" dirty="0" smtClean="0"/>
          </a:p>
          <a:p>
            <a:pPr marL="540000" lvl="1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180000" lvl="1" indent="0">
              <a:buNone/>
            </a:pPr>
            <a:endParaRPr lang="cs-CZ" dirty="0" smtClean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243563"/>
            <a:ext cx="11264900" cy="931325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Potvrzení o praxi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846249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</p:spPr>
        <p:txBody>
          <a:bodyPr>
            <a:normAutofit/>
          </a:bodyPr>
          <a:lstStyle/>
          <a:p>
            <a:pPr marL="540000" lvl="1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540000" lvl="1" indent="-360000">
              <a:buFont typeface="Wingdings" panose="05000000000000000000" pitchFamily="2" charset="2"/>
              <a:buChar char="v"/>
            </a:pPr>
            <a:r>
              <a:rPr lang="cs-CZ" dirty="0"/>
              <a:t>účastník má právo na vydání </a:t>
            </a:r>
            <a:r>
              <a:rPr lang="cs-CZ" dirty="0" smtClean="0"/>
              <a:t>tohoto potvrzení pokud </a:t>
            </a:r>
            <a:r>
              <a:rPr lang="cs-CZ" dirty="0"/>
              <a:t>absolvoval nejméně </a:t>
            </a:r>
            <a:r>
              <a:rPr lang="cs-CZ" dirty="0" smtClean="0"/>
              <a:t>80% </a:t>
            </a:r>
            <a:r>
              <a:rPr lang="cs-CZ" dirty="0"/>
              <a:t>vzdělávání z celkové hodinové dotace</a:t>
            </a:r>
          </a:p>
          <a:p>
            <a:pPr marL="540000" lvl="1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54000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dle vyhlášky MŠMT č. 176/2009 Sb., toto potvrzení nenahrazuje doklad o</a:t>
            </a:r>
            <a:br>
              <a:rPr lang="cs-CZ" dirty="0" smtClean="0"/>
            </a:br>
            <a:r>
              <a:rPr lang="cs-CZ" dirty="0" smtClean="0"/>
              <a:t>úspěšném absolvování odborné zkoušky dle zákona č. 179/2006 Sb</a:t>
            </a:r>
            <a:r>
              <a:rPr lang="cs-CZ" dirty="0" smtClean="0"/>
              <a:t>., o ověřování a uznávání výsledků dalšího vzdělávání</a:t>
            </a:r>
          </a:p>
          <a:p>
            <a:pPr marL="180000" lvl="1" indent="0">
              <a:buNone/>
            </a:pPr>
            <a:endParaRPr lang="cs-CZ" dirty="0" smtClean="0"/>
          </a:p>
          <a:p>
            <a:pPr marL="540000" lvl="1" indent="-360000">
              <a:buFont typeface="Wingdings" panose="05000000000000000000" pitchFamily="2" charset="2"/>
              <a:buChar char="v"/>
            </a:pPr>
            <a:r>
              <a:rPr lang="cs-CZ" b="1" dirty="0" smtClean="0"/>
              <a:t>nejedná</a:t>
            </a:r>
            <a:r>
              <a:rPr lang="cs-CZ" dirty="0" smtClean="0"/>
              <a:t> </a:t>
            </a:r>
            <a:r>
              <a:rPr lang="cs-CZ" dirty="0"/>
              <a:t>se </a:t>
            </a:r>
            <a:r>
              <a:rPr lang="cs-CZ" dirty="0" smtClean="0"/>
              <a:t>o </a:t>
            </a:r>
            <a:r>
              <a:rPr lang="cs-CZ" dirty="0"/>
              <a:t>doklad podle § 22 písm. e) ŽZ</a:t>
            </a:r>
            <a:endParaRPr lang="cs-CZ" dirty="0" smtClean="0"/>
          </a:p>
          <a:p>
            <a:pPr marL="180000" lvl="1" indent="0">
              <a:buNone/>
            </a:pPr>
            <a:endParaRPr lang="cs-CZ" dirty="0" smtClean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165661"/>
            <a:ext cx="11264900" cy="931325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Potvrzení o účasti v akreditovaném vzdělávacím programu </a:t>
            </a:r>
            <a:endParaRPr lang="cs-CZ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667" y="4210696"/>
            <a:ext cx="2874617" cy="191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79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</p:spPr>
        <p:txBody>
          <a:bodyPr>
            <a:normAutofit/>
          </a:bodyPr>
          <a:lstStyle/>
          <a:p>
            <a:pPr marL="540000" lvl="1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54000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kamenické práce na hřbitovech</a:t>
            </a:r>
            <a:endParaRPr lang="cs-CZ" dirty="0"/>
          </a:p>
          <a:p>
            <a:pPr marL="540000" lvl="1" indent="-360000">
              <a:buFont typeface="Wingdings" panose="05000000000000000000" pitchFamily="2" charset="2"/>
              <a:buChar char="v"/>
            </a:pPr>
            <a:endParaRPr lang="cs-CZ" dirty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diplom, Institut restaurování a konzervačních technik Litomyšl, obor studia „</a:t>
            </a:r>
            <a:r>
              <a:rPr lang="cs-CZ" b="1" dirty="0" smtClean="0"/>
              <a:t>Restaurování a konzervace kamene a souvisejících materiálů</a:t>
            </a:r>
            <a:r>
              <a:rPr lang="cs-CZ" dirty="0" smtClean="0"/>
              <a:t>“ =&gt; vzdělání </a:t>
            </a:r>
            <a:r>
              <a:rPr lang="cs-CZ" b="1" dirty="0" smtClean="0"/>
              <a:t>v oboru</a:t>
            </a:r>
          </a:p>
          <a:p>
            <a:pPr marL="540000" lvl="1" indent="-360000">
              <a:buFont typeface="Wingdings" panose="05000000000000000000" pitchFamily="2" charset="2"/>
              <a:buChar char="v"/>
            </a:pPr>
            <a:endParaRPr lang="cs-CZ" dirty="0"/>
          </a:p>
          <a:p>
            <a:pPr marL="180000" lvl="1" indent="0">
              <a:buNone/>
            </a:pPr>
            <a:endParaRPr lang="cs-CZ" dirty="0" smtClean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224513"/>
            <a:ext cx="11264900" cy="931325"/>
          </a:xfrm>
        </p:spPr>
        <p:txBody>
          <a:bodyPr>
            <a:noAutofit/>
          </a:bodyPr>
          <a:lstStyle/>
          <a:p>
            <a:pPr algn="ctr"/>
            <a:r>
              <a:rPr lang="cs-CZ" sz="3600" dirty="0"/>
              <a:t>Zpracování kamene</a:t>
            </a:r>
            <a:endParaRPr lang="cs-CZ" sz="3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342" y="3577045"/>
            <a:ext cx="3041469" cy="304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00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52FA94F-0539-5D48-AA3C-3C74ED624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11209020" cy="3022600"/>
          </a:xfrm>
        </p:spPr>
        <p:txBody>
          <a:bodyPr/>
          <a:lstStyle/>
          <a:p>
            <a:pPr algn="ctr"/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/>
              <a:t/>
            </a:r>
            <a:br>
              <a:rPr lang="cs-CZ" sz="6000" dirty="0"/>
            </a:br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/>
              <a:t>Děkuji za </a:t>
            </a:r>
            <a:r>
              <a:rPr lang="cs-CZ" sz="6000" dirty="0"/>
              <a:t>pozornost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D410835F-0A28-BD49-B480-AA3D6E59B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Krajský úřad ZK</a:t>
            </a:r>
          </a:p>
          <a:p>
            <a:r>
              <a:rPr lang="cs-CZ" dirty="0"/>
              <a:t>Třída Tomáš Bati 21</a:t>
            </a:r>
          </a:p>
          <a:p>
            <a:r>
              <a:rPr lang="cs-CZ" dirty="0"/>
              <a:t>Zlín </a:t>
            </a:r>
            <a:r>
              <a:rPr lang="cs-CZ" dirty="0" smtClean="0"/>
              <a:t>761 </a:t>
            </a:r>
            <a:r>
              <a:rPr lang="cs-CZ" dirty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745454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</p:spPr>
        <p:txBody>
          <a:bodyPr>
            <a:noAutofit/>
          </a:bodyPr>
          <a:lstStyle/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sz="2600" dirty="0" err="1" smtClean="0"/>
              <a:t>Vysvedčenie</a:t>
            </a:r>
            <a:r>
              <a:rPr lang="cs-CZ" sz="2600" dirty="0" smtClean="0"/>
              <a:t> o </a:t>
            </a:r>
            <a:r>
              <a:rPr lang="cs-CZ" sz="2600" dirty="0" err="1" smtClean="0"/>
              <a:t>maturitnej</a:t>
            </a:r>
            <a:r>
              <a:rPr lang="cs-CZ" sz="2600" dirty="0" smtClean="0"/>
              <a:t> </a:t>
            </a:r>
            <a:r>
              <a:rPr lang="cs-CZ" sz="2600" dirty="0" err="1" smtClean="0"/>
              <a:t>skúške</a:t>
            </a:r>
            <a:r>
              <a:rPr lang="cs-CZ" sz="2600" dirty="0" smtClean="0"/>
              <a:t>, </a:t>
            </a:r>
            <a:r>
              <a:rPr lang="cs-CZ" sz="2600" dirty="0" err="1" smtClean="0"/>
              <a:t>Stredné</a:t>
            </a:r>
            <a:r>
              <a:rPr lang="cs-CZ" sz="2600" dirty="0" smtClean="0"/>
              <a:t> odborné učiliště stavebné Lučenec, obor vzdělání „</a:t>
            </a:r>
            <a:r>
              <a:rPr lang="cs-CZ" sz="2600" b="1" dirty="0" smtClean="0"/>
              <a:t>Operátor </a:t>
            </a:r>
            <a:r>
              <a:rPr lang="cs-CZ" sz="2600" b="1" dirty="0" err="1" smtClean="0"/>
              <a:t>stavebnej</a:t>
            </a:r>
            <a:r>
              <a:rPr lang="cs-CZ" sz="2600" b="1" dirty="0" smtClean="0"/>
              <a:t> výroby – </a:t>
            </a:r>
            <a:r>
              <a:rPr lang="cs-CZ" sz="2600" b="1" dirty="0" err="1" smtClean="0"/>
              <a:t>murované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konštrukcie</a:t>
            </a:r>
            <a:r>
              <a:rPr lang="cs-CZ" sz="2600" dirty="0" smtClean="0"/>
              <a:t>“, ze </a:t>
            </a:r>
            <a:r>
              <a:rPr lang="cs-CZ" sz="2600" dirty="0" smtClean="0"/>
              <a:t>dne </a:t>
            </a:r>
            <a:r>
              <a:rPr lang="cs-CZ" sz="2600" b="1" dirty="0" smtClean="0"/>
              <a:t>30.5.2006</a:t>
            </a:r>
          </a:p>
          <a:p>
            <a:pPr marL="180000" lvl="1" indent="0" algn="just">
              <a:buNone/>
            </a:pPr>
            <a:endParaRPr lang="cs-CZ" sz="2600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sz="2600" dirty="0" smtClean="0"/>
              <a:t>smlouva mezi ČR a SR o vzájemném uznávání rovnocennosti dokladů </a:t>
            </a:r>
            <a:r>
              <a:rPr lang="cs-CZ" sz="2600" dirty="0" smtClean="0"/>
              <a:t>o vzdělání </a:t>
            </a:r>
            <a:r>
              <a:rPr lang="cs-CZ" sz="2600" dirty="0" smtClean="0"/>
              <a:t>č. 23/2015 </a:t>
            </a:r>
            <a:r>
              <a:rPr lang="cs-CZ" sz="2600" dirty="0" err="1" smtClean="0"/>
              <a:t>Sb.m.s</a:t>
            </a:r>
            <a:r>
              <a:rPr lang="cs-CZ" sz="2600" dirty="0" smtClean="0"/>
              <a:t>. nabyla účinnosti </a:t>
            </a:r>
            <a:r>
              <a:rPr lang="cs-CZ" sz="2600" b="1" dirty="0" smtClean="0"/>
              <a:t>28.3.2015</a:t>
            </a:r>
          </a:p>
          <a:p>
            <a:pPr marL="540000" lvl="1" indent="-360000">
              <a:buFont typeface="Wingdings" panose="05000000000000000000" pitchFamily="2" charset="2"/>
              <a:buChar char="v"/>
            </a:pPr>
            <a:endParaRPr lang="cs-CZ" sz="2600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sz="2600" dirty="0" smtClean="0"/>
              <a:t>absolventi oboru jsou „vysoce kvalifikovanými zaměstnanci ve stavebnictví“ a jejich typickým uplatněním je pozice „mistr stavební výroby</a:t>
            </a:r>
            <a:r>
              <a:rPr lang="cs-CZ" sz="2600" dirty="0" smtClean="0"/>
              <a:t>“ =&gt; doklad </a:t>
            </a:r>
            <a:r>
              <a:rPr lang="cs-CZ" sz="2600" dirty="0" smtClean="0"/>
              <a:t>o </a:t>
            </a:r>
            <a:r>
              <a:rPr lang="cs-CZ" sz="2600" b="1" dirty="0" smtClean="0"/>
              <a:t>vzdělání </a:t>
            </a:r>
            <a:r>
              <a:rPr lang="cs-CZ" sz="2600" b="1" dirty="0" smtClean="0"/>
              <a:t>zaměřeném </a:t>
            </a:r>
            <a:r>
              <a:rPr lang="cs-CZ" sz="2600" b="1" dirty="0"/>
              <a:t>na stavebnictví </a:t>
            </a:r>
            <a:r>
              <a:rPr lang="cs-CZ" sz="2600" dirty="0"/>
              <a:t>pro předmětnou živnost ve </a:t>
            </a:r>
            <a:r>
              <a:rPr lang="cs-CZ" sz="2600" dirty="0" smtClean="0"/>
              <a:t>smyslu písm. e</a:t>
            </a:r>
            <a:r>
              <a:rPr lang="cs-CZ" sz="2600" dirty="0"/>
              <a:t>) přílohy č. 2 k ŽZ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170013"/>
            <a:ext cx="11264900" cy="1197665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Provádění staveb, jejich změn a odstraňování</a:t>
            </a:r>
          </a:p>
        </p:txBody>
      </p:sp>
    </p:spTree>
    <p:extLst>
      <p:ext uri="{BB962C8B-B14F-4D97-AF65-F5344CB8AC3E}">
        <p14:creationId xmlns:p14="http://schemas.microsoft.com/office/powerpoint/2010/main" val="4193525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sz="2600" dirty="0" smtClean="0"/>
              <a:t>studium </a:t>
            </a:r>
            <a:r>
              <a:rPr lang="cs-CZ" sz="2600" dirty="0"/>
              <a:t>zařazeno do skupiny oborů „Obecně odborná příprava</a:t>
            </a:r>
            <a:r>
              <a:rPr lang="cs-CZ" sz="2600" dirty="0" smtClean="0"/>
              <a:t>“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2600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600" dirty="0" smtClean="0"/>
              <a:t> </a:t>
            </a:r>
            <a:r>
              <a:rPr lang="cs-CZ" sz="2600" dirty="0"/>
              <a:t>obor, který připravuje budoucí absolventy hlavně k dalšímu vysokoškolskému studiu, </a:t>
            </a:r>
            <a:endParaRPr lang="cs-CZ" sz="2600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cs-CZ" sz="2600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600" dirty="0"/>
              <a:t> </a:t>
            </a:r>
            <a:r>
              <a:rPr lang="cs-CZ" sz="2600" dirty="0" smtClean="0"/>
              <a:t>učební </a:t>
            </a:r>
            <a:r>
              <a:rPr lang="cs-CZ" sz="2600" dirty="0"/>
              <a:t>plán preferuje výuku dvou cizích jazyků, předměty všeobecně vzdělávací i odborné povinné a výběrové předměty, které dávají </a:t>
            </a:r>
            <a:r>
              <a:rPr lang="cs-CZ" sz="2600" dirty="0" smtClean="0"/>
              <a:t>absolventům </a:t>
            </a:r>
            <a:r>
              <a:rPr lang="cs-CZ" sz="2600" b="1" dirty="0" smtClean="0"/>
              <a:t>základy</a:t>
            </a:r>
            <a:r>
              <a:rPr lang="cs-CZ" sz="2600" dirty="0" smtClean="0"/>
              <a:t> </a:t>
            </a:r>
            <a:r>
              <a:rPr lang="cs-CZ" sz="2600" dirty="0"/>
              <a:t>odborného vzdělání</a:t>
            </a:r>
            <a:endParaRPr lang="cs-CZ" sz="2600" dirty="0" smtClean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Technické lyceum I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249552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03" y="1613921"/>
            <a:ext cx="11264900" cy="4600272"/>
          </a:xfrm>
        </p:spPr>
        <p:txBody>
          <a:bodyPr>
            <a:normAutofit/>
          </a:bodyPr>
          <a:lstStyle/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sz="2600" dirty="0" smtClean="0"/>
              <a:t>v </a:t>
            </a:r>
            <a:r>
              <a:rPr lang="cs-CZ" sz="2600" dirty="0"/>
              <a:t>rámci studia si </a:t>
            </a:r>
            <a:r>
              <a:rPr lang="cs-CZ" sz="2600" dirty="0"/>
              <a:t>studenti vybírají z volitelných předmětů, které dotváří profil odborného zaměření studia a to v oblasti</a:t>
            </a:r>
            <a:r>
              <a:rPr lang="cs-CZ" sz="2600" dirty="0"/>
              <a:t>:</a:t>
            </a:r>
          </a:p>
          <a:p>
            <a:pPr lvl="1" algn="just">
              <a:spcBef>
                <a:spcPts val="1200"/>
              </a:spcBef>
            </a:pPr>
            <a:r>
              <a:rPr lang="cs-CZ" dirty="0" smtClean="0"/>
              <a:t>strojírenství</a:t>
            </a:r>
            <a:r>
              <a:rPr lang="cs-CZ" dirty="0"/>
              <a:t>,</a:t>
            </a:r>
            <a:endParaRPr lang="cs-CZ" sz="3600" dirty="0"/>
          </a:p>
          <a:p>
            <a:pPr lvl="1" algn="just"/>
            <a:r>
              <a:rPr lang="cs-CZ" dirty="0" smtClean="0"/>
              <a:t>elektrotechniky</a:t>
            </a:r>
            <a:r>
              <a:rPr lang="cs-CZ" dirty="0"/>
              <a:t>,</a:t>
            </a:r>
            <a:endParaRPr lang="cs-CZ" sz="3600" dirty="0"/>
          </a:p>
          <a:p>
            <a:pPr lvl="1" algn="just"/>
            <a:r>
              <a:rPr lang="cs-CZ" dirty="0" smtClean="0"/>
              <a:t>stavebnictví </a:t>
            </a:r>
            <a:r>
              <a:rPr lang="cs-CZ" dirty="0"/>
              <a:t>nebo</a:t>
            </a:r>
            <a:endParaRPr lang="cs-CZ" sz="3600" dirty="0"/>
          </a:p>
          <a:p>
            <a:pPr lvl="1" algn="just"/>
            <a:r>
              <a:rPr lang="cs-CZ" dirty="0" smtClean="0"/>
              <a:t>informačních technologií</a:t>
            </a:r>
            <a:endParaRPr lang="cs-CZ" dirty="0"/>
          </a:p>
          <a:p>
            <a:pPr marL="457200" lvl="1" indent="0" algn="just">
              <a:buNone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sz="2600" dirty="0"/>
              <a:t>sama </a:t>
            </a:r>
            <a:r>
              <a:rPr lang="cs-CZ" sz="2600" dirty="0"/>
              <a:t>škola hovoří o primárním zaměření hlavně na přípravu </a:t>
            </a:r>
            <a:r>
              <a:rPr lang="cs-CZ" sz="2600" dirty="0"/>
              <a:t/>
            </a:r>
            <a:br>
              <a:rPr lang="cs-CZ" sz="2600" dirty="0"/>
            </a:br>
            <a:r>
              <a:rPr lang="cs-CZ" sz="2600" dirty="0"/>
              <a:t>k </a:t>
            </a:r>
            <a:r>
              <a:rPr lang="cs-CZ" sz="2600" dirty="0"/>
              <a:t>dalšímu vysokoškolskému studiu a v případě specializací pouze </a:t>
            </a:r>
            <a:r>
              <a:rPr lang="cs-CZ" sz="2600" dirty="0"/>
              <a:t/>
            </a:r>
            <a:br>
              <a:rPr lang="cs-CZ" sz="2600" dirty="0"/>
            </a:br>
            <a:r>
              <a:rPr lang="cs-CZ" sz="2600" dirty="0"/>
              <a:t>o </a:t>
            </a:r>
            <a:r>
              <a:rPr lang="cs-CZ" sz="2600" dirty="0"/>
              <a:t>základech odborného </a:t>
            </a:r>
            <a:r>
              <a:rPr lang="cs-CZ" sz="2600" dirty="0"/>
              <a:t>vzdělání </a:t>
            </a:r>
            <a:r>
              <a:rPr lang="cs-CZ" sz="2600" dirty="0"/>
              <a:t>=&gt; vzdělání v příbuzném </a:t>
            </a:r>
            <a:r>
              <a:rPr lang="cs-CZ" sz="2600" dirty="0"/>
              <a:t>oboru pro živnosti vyžadující vzdělání v některé z výše uvedených oblastí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Technické l</a:t>
            </a:r>
            <a:r>
              <a:rPr lang="cs-CZ" sz="3600" dirty="0"/>
              <a:t>yceum </a:t>
            </a:r>
            <a:r>
              <a:rPr lang="cs-CZ" sz="3600" dirty="0" smtClean="0"/>
              <a:t>II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963245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899" cy="4600272"/>
          </a:xfrm>
        </p:spPr>
        <p:txBody>
          <a:bodyPr>
            <a:normAutofit lnSpcReduction="10000"/>
          </a:bodyPr>
          <a:lstStyle/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vysvědčení o maturitní zkoušce, Konzervatoř a střední škola Jana Deyla, obor vzdělání „</a:t>
            </a:r>
            <a:r>
              <a:rPr lang="cs-CZ" b="1" dirty="0" smtClean="0"/>
              <a:t>82-44-M/02 Ladění klavírů a příbuzných nástrojů</a:t>
            </a:r>
            <a:r>
              <a:rPr lang="cs-CZ" dirty="0" smtClean="0"/>
              <a:t>“</a:t>
            </a:r>
          </a:p>
          <a:p>
            <a:pPr marL="180000" lvl="1" indent="0" algn="just">
              <a:buNone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absolventi jsou připraveni </a:t>
            </a:r>
            <a:r>
              <a:rPr lang="cs-CZ" dirty="0"/>
              <a:t>uplatnit se v širokém spektru činností v ladění všech typů klavírů, ladění spinetu, cembala a cimbálu a </a:t>
            </a:r>
            <a:r>
              <a:rPr lang="cs-CZ" b="1" dirty="0"/>
              <a:t>v provádění běžných oprav a údržby</a:t>
            </a:r>
            <a:r>
              <a:rPr lang="cs-CZ" dirty="0"/>
              <a:t> daných hudebních </a:t>
            </a:r>
            <a:r>
              <a:rPr lang="cs-CZ" dirty="0" smtClean="0"/>
              <a:t>nástrojů </a:t>
            </a:r>
            <a:r>
              <a:rPr lang="cs-CZ" dirty="0"/>
              <a:t>“, jako profilový je na maturitním vysvědčení uveden předmět „Technologie </a:t>
            </a:r>
            <a:r>
              <a:rPr lang="cs-CZ" dirty="0" smtClean="0"/>
              <a:t>opravárenství</a:t>
            </a:r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dirty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/>
              <a:t>Do obsahové náplně řemeslné živnosti „Výroba a opravy hudebních nástrojů“ kromě výroby náleží i odborné práce při opravách klávesových hudebních nástrojů, včetně </a:t>
            </a:r>
            <a:r>
              <a:rPr lang="cs-CZ" dirty="0" smtClean="0"/>
              <a:t>ladění</a:t>
            </a:r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/>
              <a:t>vzdělání </a:t>
            </a:r>
            <a:r>
              <a:rPr lang="cs-CZ" b="1" dirty="0"/>
              <a:t>v příslušném oboru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Výroba a opravy hudebních nástrojů</a:t>
            </a:r>
          </a:p>
        </p:txBody>
      </p:sp>
    </p:spTree>
    <p:extLst>
      <p:ext uri="{BB962C8B-B14F-4D97-AF65-F5344CB8AC3E}">
        <p14:creationId xmlns:p14="http://schemas.microsoft.com/office/powerpoint/2010/main" val="2538772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</p:spPr>
        <p:txBody>
          <a:bodyPr>
            <a:normAutofit lnSpcReduction="10000"/>
          </a:bodyPr>
          <a:lstStyle/>
          <a:p>
            <a:pPr marL="540000" lvl="1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samotná montáž solárních panelů (bez zapojování) </a:t>
            </a:r>
            <a:r>
              <a:rPr lang="cs-CZ" dirty="0"/>
              <a:t>=&gt;</a:t>
            </a:r>
            <a:r>
              <a:rPr lang="cs-CZ" dirty="0" smtClean="0"/>
              <a:t> jednoduché </a:t>
            </a:r>
            <a:r>
              <a:rPr lang="cs-CZ" dirty="0"/>
              <a:t>přípravné a montážní práce v rámci živnosti volné</a:t>
            </a: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zhodnotit </a:t>
            </a:r>
            <a:r>
              <a:rPr lang="cs-CZ" dirty="0"/>
              <a:t>výrobu konstrukce (na kterou </a:t>
            </a:r>
            <a:r>
              <a:rPr lang="cs-CZ" dirty="0" smtClean="0"/>
              <a:t>budou montovány) </a:t>
            </a:r>
            <a:r>
              <a:rPr lang="cs-CZ" dirty="0"/>
              <a:t>z hlediska zařazení do živnosti, bude třeba podle konkrétního charakteru této konstrukce (jde </a:t>
            </a:r>
            <a:r>
              <a:rPr lang="cs-CZ" dirty="0" smtClean="0"/>
              <a:t>např</a:t>
            </a:r>
            <a:r>
              <a:rPr lang="cs-CZ" dirty="0"/>
              <a:t>. pouze o svařování, povrchovou úpravu </a:t>
            </a:r>
            <a:r>
              <a:rPr lang="cs-CZ" dirty="0" smtClean="0"/>
              <a:t>a sešroubování </a:t>
            </a:r>
            <a:r>
              <a:rPr lang="cs-CZ" dirty="0"/>
              <a:t>samostatných částí, nebo jednotlivé díly nějakým způsobem obrábí a vytváří složité </a:t>
            </a:r>
            <a:r>
              <a:rPr lang="cs-CZ" dirty="0" smtClean="0"/>
              <a:t>konstrukce)</a:t>
            </a:r>
          </a:p>
          <a:p>
            <a:pPr marL="540000" lvl="1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54000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vybraná zařízení </a:t>
            </a:r>
            <a:r>
              <a:rPr lang="cs-CZ" dirty="0"/>
              <a:t>vyrábějící energii z obnovitelných </a:t>
            </a:r>
            <a:r>
              <a:rPr lang="cs-CZ" dirty="0" smtClean="0"/>
              <a:t>zdrojů = kotly </a:t>
            </a:r>
            <a:r>
              <a:rPr lang="cs-CZ" dirty="0"/>
              <a:t>a </a:t>
            </a:r>
            <a:r>
              <a:rPr lang="cs-CZ" dirty="0" smtClean="0"/>
              <a:t>kamna </a:t>
            </a:r>
            <a:r>
              <a:rPr lang="cs-CZ" dirty="0"/>
              <a:t>na biomasu, </a:t>
            </a:r>
            <a:r>
              <a:rPr lang="cs-CZ" dirty="0" smtClean="0"/>
              <a:t>solární </a:t>
            </a:r>
            <a:r>
              <a:rPr lang="cs-CZ" dirty="0" err="1" smtClean="0"/>
              <a:t>fotovoltaické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smtClean="0"/>
              <a:t>solární tepelné systémy, mělké geotermální systémy </a:t>
            </a:r>
            <a:r>
              <a:rPr lang="cs-CZ" dirty="0"/>
              <a:t>a </a:t>
            </a:r>
            <a:r>
              <a:rPr lang="cs-CZ" dirty="0" smtClean="0"/>
              <a:t>tepelná čerpadla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noFill/>
        </p:spPr>
        <p:txBody>
          <a:bodyPr/>
          <a:lstStyle/>
          <a:p>
            <a:fld id="{157D43A2-98E4-B24E-9228-7624BE346F8E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293122"/>
            <a:ext cx="11264900" cy="931325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Zařízení </a:t>
            </a:r>
            <a:r>
              <a:rPr lang="cs-CZ" sz="3600" dirty="0" smtClean="0"/>
              <a:t>vyrábějící </a:t>
            </a:r>
            <a:r>
              <a:rPr lang="cs-CZ" sz="3600" dirty="0"/>
              <a:t>energii z obnovitelných </a:t>
            </a:r>
            <a:r>
              <a:rPr lang="cs-CZ" sz="3600" dirty="0" smtClean="0"/>
              <a:t>zdrojů I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29392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000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zákon č. 406/2000 Sb., o hospodaření energií</a:t>
            </a:r>
          </a:p>
          <a:p>
            <a:pPr marL="540000" lvl="1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osoba </a:t>
            </a:r>
            <a:r>
              <a:rPr lang="cs-CZ" dirty="0"/>
              <a:t>oprávněná provádět instalaci vybraných zařízení vyrábějících energii z obnovitelných zdrojů energie </a:t>
            </a:r>
            <a:r>
              <a:rPr lang="cs-CZ" dirty="0" smtClean="0"/>
              <a:t>je </a:t>
            </a:r>
            <a:r>
              <a:rPr lang="cs-CZ" dirty="0"/>
              <a:t>fyzická nebo právnická osoba, která je </a:t>
            </a:r>
            <a:r>
              <a:rPr lang="cs-CZ" b="1" dirty="0"/>
              <a:t>držitelem živnostenského oprávnění </a:t>
            </a:r>
            <a:r>
              <a:rPr lang="cs-CZ" dirty="0"/>
              <a:t>v </a:t>
            </a:r>
            <a:r>
              <a:rPr lang="cs-CZ" dirty="0" smtClean="0"/>
              <a:t>oboru</a:t>
            </a:r>
          </a:p>
          <a:p>
            <a:pPr marL="980100" lvl="2" indent="-342900"/>
            <a:r>
              <a:rPr lang="cs-CZ" dirty="0"/>
              <a:t>vodoinstalatérství, </a:t>
            </a:r>
          </a:p>
          <a:p>
            <a:pPr marL="997200" lvl="2" indent="-360000"/>
            <a:r>
              <a:rPr lang="cs-CZ" dirty="0" smtClean="0"/>
              <a:t>topenářství,</a:t>
            </a:r>
            <a:endParaRPr lang="cs-CZ" dirty="0"/>
          </a:p>
          <a:p>
            <a:pPr marL="997200" lvl="2" indent="-360000"/>
            <a:r>
              <a:rPr lang="cs-CZ" dirty="0" smtClean="0"/>
              <a:t>montáž</a:t>
            </a:r>
            <a:r>
              <a:rPr lang="cs-CZ" dirty="0"/>
              <a:t>, opravy a rekonstrukce chladicích zařízení a tepelných čerpadel</a:t>
            </a:r>
            <a:r>
              <a:rPr lang="cs-CZ" dirty="0" smtClean="0"/>
              <a:t>,</a:t>
            </a:r>
            <a:endParaRPr lang="cs-CZ" dirty="0"/>
          </a:p>
          <a:p>
            <a:pPr marL="997200" lvl="2" indent="-360000"/>
            <a:r>
              <a:rPr lang="cs-CZ" dirty="0" smtClean="0"/>
              <a:t>montáž</a:t>
            </a:r>
            <a:r>
              <a:rPr lang="cs-CZ" dirty="0"/>
              <a:t>, opravy, revize a zkoušky elektrických zařízení</a:t>
            </a:r>
            <a:r>
              <a:rPr lang="cs-CZ" dirty="0" smtClean="0"/>
              <a:t>,</a:t>
            </a:r>
            <a:endParaRPr lang="cs-CZ" dirty="0"/>
          </a:p>
          <a:p>
            <a:pPr marL="997200" lvl="2" indent="-360000"/>
            <a:r>
              <a:rPr lang="cs-CZ" dirty="0" smtClean="0"/>
              <a:t>montáž</a:t>
            </a:r>
            <a:r>
              <a:rPr lang="cs-CZ" dirty="0"/>
              <a:t>, opravy, revize a zkoušky plynových zařízení a plnění nádob plyny</a:t>
            </a:r>
            <a:r>
              <a:rPr lang="cs-CZ" dirty="0" smtClean="0"/>
              <a:t>, </a:t>
            </a:r>
            <a:endParaRPr lang="cs-CZ" dirty="0"/>
          </a:p>
          <a:p>
            <a:pPr marL="997200" lvl="2" indent="-360000"/>
            <a:r>
              <a:rPr lang="cs-CZ" dirty="0" smtClean="0"/>
              <a:t>montáž</a:t>
            </a:r>
            <a:r>
              <a:rPr lang="cs-CZ" dirty="0"/>
              <a:t>, opravy, revize a zkoušky tlakových zařízení a nádob na plyny, </a:t>
            </a:r>
            <a:r>
              <a:rPr lang="cs-CZ" b="1" dirty="0"/>
              <a:t>nebo</a:t>
            </a:r>
          </a:p>
          <a:p>
            <a:pPr marL="997200" lvl="2" indent="-360000"/>
            <a:r>
              <a:rPr lang="cs-CZ" dirty="0" smtClean="0"/>
              <a:t>kamnářství</a:t>
            </a:r>
            <a:r>
              <a:rPr lang="cs-CZ" dirty="0"/>
              <a:t>.</a:t>
            </a:r>
          </a:p>
          <a:p>
            <a:pPr marL="540000" lvl="1" indent="-360000">
              <a:buFont typeface="Wingdings" panose="05000000000000000000" pitchFamily="2" charset="2"/>
              <a:buChar char="v"/>
            </a:pPr>
            <a:endParaRPr lang="cs-CZ" b="1" dirty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2026" y="224513"/>
            <a:ext cx="11264900" cy="931325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Zařízení </a:t>
            </a:r>
            <a:r>
              <a:rPr lang="cs-CZ" sz="3600" dirty="0" smtClean="0"/>
              <a:t>vyrábějící </a:t>
            </a:r>
            <a:r>
              <a:rPr lang="cs-CZ" sz="3600" dirty="0"/>
              <a:t>energii z obnovitelných </a:t>
            </a:r>
            <a:r>
              <a:rPr lang="cs-CZ" sz="3600" dirty="0" smtClean="0"/>
              <a:t>zdrojů II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614146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2"/>
            <a:ext cx="11363574" cy="4797647"/>
          </a:xfrm>
        </p:spPr>
        <p:txBody>
          <a:bodyPr>
            <a:normAutofit/>
          </a:bodyPr>
          <a:lstStyle/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osoba </a:t>
            </a:r>
            <a:r>
              <a:rPr lang="cs-CZ" dirty="0"/>
              <a:t>oprávněná provádět instalaci je povinna zajistit </a:t>
            </a:r>
            <a:r>
              <a:rPr lang="cs-CZ" b="1" dirty="0"/>
              <a:t>výkon odborných činností</a:t>
            </a:r>
            <a:r>
              <a:rPr lang="cs-CZ" dirty="0"/>
              <a:t> spočívajících v instalaci vybraných zařízení vyrábějících energii z obnovitelných zdrojů </a:t>
            </a:r>
            <a:r>
              <a:rPr lang="cs-CZ" b="1" dirty="0"/>
              <a:t>pouze fyzickými osobami, které jsou držiteli osvědčení o profesní </a:t>
            </a:r>
            <a:r>
              <a:rPr lang="cs-CZ" b="1" dirty="0" smtClean="0"/>
              <a:t>kvalifikaci </a:t>
            </a:r>
            <a:r>
              <a:rPr lang="cs-CZ" dirty="0" smtClean="0"/>
              <a:t>ne staršího než 5 let:</a:t>
            </a:r>
          </a:p>
          <a:p>
            <a:pPr marL="997200" lvl="2" indent="-360000">
              <a:lnSpc>
                <a:spcPct val="100000"/>
              </a:lnSpc>
              <a:spcBef>
                <a:spcPts val="600"/>
              </a:spcBef>
            </a:pPr>
            <a:r>
              <a:rPr lang="cs-CZ" sz="2100" dirty="0"/>
              <a:t>Instalatér solárních termických soustav (</a:t>
            </a:r>
            <a:r>
              <a:rPr lang="cs-CZ" sz="2100" dirty="0" smtClean="0"/>
              <a:t>23-099-M</a:t>
            </a:r>
            <a:r>
              <a:rPr lang="cs-CZ" sz="2100" dirty="0"/>
              <a:t>)</a:t>
            </a:r>
          </a:p>
          <a:p>
            <a:pPr marL="997200" lvl="2" indent="-360000">
              <a:lnSpc>
                <a:spcPct val="100000"/>
              </a:lnSpc>
              <a:spcBef>
                <a:spcPts val="600"/>
              </a:spcBef>
            </a:pPr>
            <a:r>
              <a:rPr lang="cs-CZ" sz="2100" dirty="0"/>
              <a:t>Elektromontér </a:t>
            </a:r>
            <a:r>
              <a:rPr lang="cs-CZ" sz="2100" dirty="0" err="1"/>
              <a:t>fotovoltaických</a:t>
            </a:r>
            <a:r>
              <a:rPr lang="cs-CZ" sz="2100" dirty="0"/>
              <a:t> systémů (</a:t>
            </a:r>
            <a:r>
              <a:rPr lang="cs-CZ" sz="2100" dirty="0" smtClean="0"/>
              <a:t>26-014-H</a:t>
            </a:r>
            <a:r>
              <a:rPr lang="cs-CZ" sz="2100" dirty="0"/>
              <a:t>)</a:t>
            </a:r>
          </a:p>
          <a:p>
            <a:pPr marL="997200" lvl="2" indent="-360000">
              <a:lnSpc>
                <a:spcPct val="100000"/>
              </a:lnSpc>
              <a:spcBef>
                <a:spcPts val="600"/>
              </a:spcBef>
            </a:pPr>
            <a:r>
              <a:rPr lang="cs-CZ" sz="2100" dirty="0"/>
              <a:t>Instalatér soustav s tepelnými čerpadly a mělkých geotermálních systémů (</a:t>
            </a:r>
            <a:r>
              <a:rPr lang="cs-CZ" sz="2100" dirty="0" smtClean="0"/>
              <a:t>26-074-M)</a:t>
            </a:r>
            <a:endParaRPr lang="cs-CZ" sz="2100" dirty="0"/>
          </a:p>
          <a:p>
            <a:pPr marL="997200" lvl="2" indent="-360000">
              <a:lnSpc>
                <a:spcPct val="100000"/>
              </a:lnSpc>
              <a:spcBef>
                <a:spcPts val="600"/>
              </a:spcBef>
            </a:pPr>
            <a:r>
              <a:rPr lang="cs-CZ" sz="2100" dirty="0"/>
              <a:t>Kamnář montér kamen na biomasu (</a:t>
            </a:r>
            <a:r>
              <a:rPr lang="cs-CZ" sz="2100" dirty="0" smtClean="0"/>
              <a:t>36-117-H</a:t>
            </a:r>
            <a:r>
              <a:rPr lang="cs-CZ" sz="2100" dirty="0"/>
              <a:t>)</a:t>
            </a:r>
          </a:p>
          <a:p>
            <a:pPr marL="997200" lvl="2" indent="-360000">
              <a:lnSpc>
                <a:spcPct val="100000"/>
              </a:lnSpc>
              <a:spcBef>
                <a:spcPts val="600"/>
              </a:spcBef>
            </a:pPr>
            <a:r>
              <a:rPr lang="cs-CZ" sz="2100" dirty="0"/>
              <a:t>Kamnář montér kamen na biomasu s teplovodním výměníkem (</a:t>
            </a:r>
            <a:r>
              <a:rPr lang="cs-CZ" sz="2100" dirty="0" smtClean="0"/>
              <a:t>36-147-H</a:t>
            </a:r>
            <a:r>
              <a:rPr lang="cs-CZ" sz="2100" dirty="0"/>
              <a:t>)</a:t>
            </a:r>
          </a:p>
          <a:p>
            <a:pPr marL="997200" lvl="2" indent="-360000">
              <a:lnSpc>
                <a:spcPct val="100000"/>
              </a:lnSpc>
              <a:spcBef>
                <a:spcPts val="600"/>
              </a:spcBef>
            </a:pPr>
            <a:r>
              <a:rPr lang="cs-CZ" sz="2100" dirty="0"/>
              <a:t>Topenář montér kamen na biomasu s teplovodním výměníkem (</a:t>
            </a:r>
            <a:r>
              <a:rPr lang="cs-CZ" sz="2100" dirty="0" smtClean="0"/>
              <a:t>36-148-H</a:t>
            </a:r>
            <a:r>
              <a:rPr lang="cs-CZ" sz="2100" dirty="0"/>
              <a:t>)</a:t>
            </a:r>
          </a:p>
          <a:p>
            <a:pPr marL="997200" lvl="2" indent="-360000">
              <a:lnSpc>
                <a:spcPct val="100000"/>
              </a:lnSpc>
              <a:spcBef>
                <a:spcPts val="600"/>
              </a:spcBef>
            </a:pPr>
            <a:r>
              <a:rPr lang="cs-CZ" sz="2100" dirty="0"/>
              <a:t>Topenář — montér kotlů na biomasu (</a:t>
            </a:r>
            <a:r>
              <a:rPr lang="cs-CZ" sz="2100" dirty="0" smtClean="0"/>
              <a:t>36-149-H</a:t>
            </a:r>
            <a:r>
              <a:rPr lang="cs-CZ" sz="2100" dirty="0"/>
              <a:t>)</a:t>
            </a:r>
            <a:endParaRPr lang="cs-CZ" sz="2100" dirty="0" smtClean="0"/>
          </a:p>
          <a:p>
            <a:pPr marL="540000" lvl="1" indent="-360000">
              <a:buFont typeface="Wingdings" panose="05000000000000000000" pitchFamily="2" charset="2"/>
              <a:buChar char="v"/>
            </a:pPr>
            <a:endParaRPr lang="cs-CZ" dirty="0" smtClean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217691"/>
            <a:ext cx="11264900" cy="931325"/>
          </a:xfrm>
        </p:spPr>
        <p:txBody>
          <a:bodyPr>
            <a:noAutofit/>
          </a:bodyPr>
          <a:lstStyle/>
          <a:p>
            <a:pPr algn="ctr"/>
            <a:r>
              <a:rPr lang="cs-CZ" sz="3600" dirty="0"/>
              <a:t>Zařízení </a:t>
            </a:r>
            <a:r>
              <a:rPr lang="cs-CZ" sz="3600" dirty="0" smtClean="0"/>
              <a:t>vyrábějící </a:t>
            </a:r>
            <a:r>
              <a:rPr lang="cs-CZ" sz="3600" dirty="0"/>
              <a:t>energii z obnovitelných </a:t>
            </a:r>
            <a:r>
              <a:rPr lang="cs-CZ" sz="3600" dirty="0" smtClean="0"/>
              <a:t>zdrojů III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800024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</p:spPr>
        <p:txBody>
          <a:bodyPr>
            <a:normAutofit lnSpcReduction="10000"/>
          </a:bodyPr>
          <a:lstStyle/>
          <a:p>
            <a:pPr marL="540000" lvl="1" indent="-360000">
              <a:buFont typeface="Wingdings" panose="05000000000000000000" pitchFamily="2" charset="2"/>
              <a:buChar char="v"/>
            </a:pPr>
            <a:endParaRPr lang="cs-CZ" b="1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výuční list, Odborné učiliště a Praktická škola v Brně, učební obor „</a:t>
            </a:r>
            <a:r>
              <a:rPr lang="cs-CZ" b="1" dirty="0" smtClean="0"/>
              <a:t>36-57-E/005 Malířské, lakýrnické a natěračské práce – malířské a natěračské práce</a:t>
            </a:r>
            <a:r>
              <a:rPr lang="cs-CZ" dirty="0" smtClean="0"/>
              <a:t>“</a:t>
            </a:r>
          </a:p>
          <a:p>
            <a:pPr marL="180000" lvl="1" indent="0" algn="just">
              <a:buNone/>
            </a:pPr>
            <a:endParaRPr lang="cs-CZ" dirty="0" smtClean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§ </a:t>
            </a:r>
            <a:r>
              <a:rPr lang="cs-CZ" dirty="0"/>
              <a:t>21 písm. a</a:t>
            </a:r>
            <a:r>
              <a:rPr lang="cs-CZ" dirty="0" smtClean="0"/>
              <a:t>) ŽZ </a:t>
            </a:r>
            <a:r>
              <a:rPr lang="cs-CZ" dirty="0"/>
              <a:t>hovoří o „řádném ukončení středního vzdělání s výučním listem</a:t>
            </a:r>
            <a:r>
              <a:rPr lang="cs-CZ" dirty="0" smtClean="0"/>
              <a:t>“</a:t>
            </a:r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endParaRPr lang="cs-CZ" dirty="0"/>
          </a:p>
          <a:p>
            <a:pPr marL="540000" lvl="1" indent="-360000" algn="just">
              <a:buFont typeface="Wingdings" panose="05000000000000000000" pitchFamily="2" charset="2"/>
              <a:buChar char="v"/>
            </a:pPr>
            <a:r>
              <a:rPr lang="cs-CZ" dirty="0" smtClean="0"/>
              <a:t>obory </a:t>
            </a:r>
            <a:r>
              <a:rPr lang="cs-CZ" dirty="0"/>
              <a:t>kategorie E (nižší střední odborné vzdělání) společně s obory kategorie H (střední odborné vzdělání) patří do skupiny vzdělání „střední vzdělání s výučním listem</a:t>
            </a:r>
            <a:r>
              <a:rPr lang="cs-CZ" dirty="0" smtClean="0"/>
              <a:t>“</a:t>
            </a:r>
            <a:endParaRPr lang="cs-CZ" dirty="0"/>
          </a:p>
          <a:p>
            <a:pPr marL="540000" lvl="1" indent="-3600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540000" lvl="1" indent="-360000">
              <a:buFont typeface="Wingdings" panose="05000000000000000000" pitchFamily="2" charset="2"/>
              <a:buChar char="v"/>
            </a:pPr>
            <a:r>
              <a:rPr lang="cs-CZ" dirty="0" smtClean="0"/>
              <a:t>doklad </a:t>
            </a:r>
            <a:r>
              <a:rPr lang="cs-CZ" dirty="0"/>
              <a:t>o </a:t>
            </a:r>
            <a:r>
              <a:rPr lang="cs-CZ" b="1" dirty="0" smtClean="0"/>
              <a:t>vzdělání v oboru</a:t>
            </a:r>
            <a:r>
              <a:rPr lang="cs-CZ" dirty="0" smtClean="0"/>
              <a:t> </a:t>
            </a:r>
            <a:r>
              <a:rPr lang="cs-CZ" dirty="0"/>
              <a:t>ve smyslu </a:t>
            </a:r>
            <a:r>
              <a:rPr lang="cs-CZ" dirty="0" smtClean="0"/>
              <a:t>§ 21 </a:t>
            </a:r>
            <a:r>
              <a:rPr lang="cs-CZ" dirty="0"/>
              <a:t>ŽZ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271450"/>
            <a:ext cx="11264900" cy="931325"/>
          </a:xfrm>
        </p:spPr>
        <p:txBody>
          <a:bodyPr>
            <a:noAutofit/>
          </a:bodyPr>
          <a:lstStyle/>
          <a:p>
            <a:pPr algn="ctr"/>
            <a:r>
              <a:rPr lang="cs-CZ" sz="3600" dirty="0"/>
              <a:t>Malířství, lakýrnictví, natěračství</a:t>
            </a:r>
          </a:p>
        </p:txBody>
      </p:sp>
    </p:spTree>
    <p:extLst>
      <p:ext uri="{BB962C8B-B14F-4D97-AF65-F5344CB8AC3E}">
        <p14:creationId xmlns:p14="http://schemas.microsoft.com/office/powerpoint/2010/main" val="825082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176AD870A0C448B7EF302593BEBDDA" ma:contentTypeVersion="11" ma:contentTypeDescription="Vytvoří nový dokument" ma:contentTypeScope="" ma:versionID="aa4f96ba11c0c64026bfaefe179d3b63">
  <xsd:schema xmlns:xsd="http://www.w3.org/2001/XMLSchema" xmlns:xs="http://www.w3.org/2001/XMLSchema" xmlns:p="http://schemas.microsoft.com/office/2006/metadata/properties" xmlns:ns3="e9488e27-62b4-47cf-9353-e24b519013c0" targetNamespace="http://schemas.microsoft.com/office/2006/metadata/properties" ma:root="true" ma:fieldsID="53840251bb5ac0e08388e398b2d467d4" ns3:_="">
    <xsd:import namespace="e9488e27-62b4-47cf-9353-e24b519013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488e27-62b4-47cf-9353-e24b519013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2190B5-C2BA-4014-80EC-EAFA0FEFE328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e9488e27-62b4-47cf-9353-e24b519013c0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D4F4556-6B6A-454E-8CBC-97A2FE0AA9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75EEC2-E7E7-48CC-B753-426AB5D10E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488e27-62b4-47cf-9353-e24b519013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3298</TotalTime>
  <Words>1045</Words>
  <Application>Microsoft Office PowerPoint</Application>
  <PresentationFormat>Širokoúhlá obrazovka</PresentationFormat>
  <Paragraphs>118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Degular</vt:lpstr>
      <vt:lpstr>Wingdings</vt:lpstr>
      <vt:lpstr>Motiv Office</vt:lpstr>
      <vt:lpstr>  Zobecnění dotazů na úseku registračních činností</vt:lpstr>
      <vt:lpstr>Provádění staveb, jejich změn a odstraňování</vt:lpstr>
      <vt:lpstr>Technické lyceum I</vt:lpstr>
      <vt:lpstr>Technické lyceum II</vt:lpstr>
      <vt:lpstr>Výroba a opravy hudebních nástrojů</vt:lpstr>
      <vt:lpstr>Zařízení vyrábějící energii z obnovitelných zdrojů I</vt:lpstr>
      <vt:lpstr>Zařízení vyrábějící energii z obnovitelných zdrojů II</vt:lpstr>
      <vt:lpstr>Zařízení vyrábějící energii z obnovitelných zdrojů III</vt:lpstr>
      <vt:lpstr>Malířství, lakýrnictví, natěračství</vt:lpstr>
      <vt:lpstr>Oceňování majetku</vt:lpstr>
      <vt:lpstr>Uměleckořemeslné zpracování kovů</vt:lpstr>
      <vt:lpstr>Potvrzení o praxi</vt:lpstr>
      <vt:lpstr>Potvrzení o účasti v akreditovaném vzdělávacím programu </vt:lpstr>
      <vt:lpstr>Zpracování kamene</vt:lpstr>
      <vt:lpstr>   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Zajištění veřejné dopravy ZK od 15.12.2019</dc:title>
  <dc:creator>Quang Milan Nguyen</dc:creator>
  <cp:lastModifiedBy>Gistinger Petr</cp:lastModifiedBy>
  <cp:revision>72</cp:revision>
  <dcterms:created xsi:type="dcterms:W3CDTF">2021-08-21T22:30:26Z</dcterms:created>
  <dcterms:modified xsi:type="dcterms:W3CDTF">2022-11-27T12:53:46Z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0x0101001C176AD870A0C448B7EF302593BEBDDA</vt:lpwstr>
  </property>
</Properties>
</file>