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91" r:id="rId4"/>
    <p:sldId id="280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6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C840A-B6A9-422C-94B6-EC975502A21D}" v="70" dt="2024-11-20T13:44:31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8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20.11.2024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20.11.2024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20.11.2024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20.11.2024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20.11.2024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20.11.2024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20.11.2024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20.11.2024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20.11.2024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20.11.2024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zlinskykraj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465365"/>
            <a:ext cx="10681878" cy="3027135"/>
          </a:xfrm>
        </p:spPr>
        <p:txBody>
          <a:bodyPr anchor="t">
            <a:normAutofit/>
          </a:bodyPr>
          <a:lstStyle/>
          <a:p>
            <a:pPr algn="l">
              <a:lnSpc>
                <a:spcPct val="70000"/>
              </a:lnSpc>
            </a:pPr>
            <a:br>
              <a:rPr lang="cs-CZ" altLang="cs-CZ" sz="5400" b="1" spc="50" dirty="0">
                <a:latin typeface="+mj-lt"/>
              </a:rPr>
            </a:br>
            <a:r>
              <a:rPr lang="cs-CZ" altLang="cs-CZ" sz="5400" b="1" spc="50" dirty="0">
                <a:latin typeface="+mj-lt"/>
              </a:rPr>
              <a:t>Setkání starostů měst a obcí Zlínského kraje</a:t>
            </a:r>
            <a:endParaRPr lang="cs-CZ" sz="54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60" y="3492500"/>
            <a:ext cx="9144000" cy="1243998"/>
          </a:xfrm>
        </p:spPr>
        <p:txBody>
          <a:bodyPr anchor="t"/>
          <a:lstStyle/>
          <a:p>
            <a:pPr algn="l"/>
            <a:r>
              <a:rPr lang="cs-CZ" altLang="cs-CZ" dirty="0">
                <a:latin typeface="+mj-lt"/>
              </a:rPr>
              <a:t>Luhačovice, 21. listopadu 2024</a:t>
            </a:r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11D71AA-D101-D6A2-5F3A-C57395D7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 a cestovní ruch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9ED539-F1B8-8B86-7943-3CDA129B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66" y="578376"/>
            <a:ext cx="1293964" cy="34860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10D537A-429B-368C-B2EC-A469A4BEBA13}"/>
              </a:ext>
            </a:extLst>
          </p:cNvPr>
          <p:cNvSpPr txBox="1"/>
          <p:nvPr/>
        </p:nvSpPr>
        <p:spPr>
          <a:xfrm>
            <a:off x="5275006" y="2351109"/>
            <a:ext cx="617512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1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Ivan Láska</a:t>
            </a:r>
          </a:p>
          <a:p>
            <a:endParaRPr lang="cs-CZ" sz="1800" b="1" i="1" dirty="0">
              <a:solidFill>
                <a:srgbClr val="2424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Budu se snažit rozdělovat peníze v oblasti kultury spravedlivě a věnovat se v ní více hendikepovaným </a:t>
            </a:r>
            <a:br>
              <a:rPr lang="cs-CZ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cs-CZ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menším kulturním spolkům. Chci také zviditelnit Zlínský kraj v oblasti cestovního ruchu. Zejména více propagovat kulturní památky, a to i ty méně známé, rozvíjet spolupráci se slovenským příhraničím v oblasti kultury a více propagovat židovskou historii Zlínského kraje.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483BC62-9917-A6F0-F13C-308A9776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188367" y="2357336"/>
            <a:ext cx="2178429" cy="2701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031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68CAA19-A0F6-5220-5856-15BC2EB9D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487" y="2356067"/>
            <a:ext cx="6171028" cy="4600272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Miroslav Zemánek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Mým cílem je dostat celkový objem investic na dvojnásobnou hodnotu. V oblasti energetiky mám plán reformy Energetické agentury Zlínského kraje, která zajistí obcím i kraji značné úspory. Budu klást důraz na podporu organizací věnujících se sportovním aktivitám pro naše děti a připravovat Letní olympijské hry dětí a mládeže v roce 2028.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9ADB04-E454-6B7A-3A15-88294518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Investice, energetika a sport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A8C7A1-A4E8-1DD2-5942-7366997DB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66" y="578376"/>
            <a:ext cx="1293964" cy="348604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140087E8-A5F2-C885-11F8-41BFE2F5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103876" y="2362079"/>
            <a:ext cx="2179520" cy="2702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653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sz="4800" dirty="0"/>
            </a:br>
            <a:r>
              <a:rPr lang="cs-CZ" sz="4800" dirty="0"/>
              <a:t>Děkuji</a:t>
            </a:r>
            <a:br>
              <a:rPr lang="cs-CZ" sz="4800" dirty="0"/>
            </a:br>
            <a:r>
              <a:rPr lang="cs-CZ" sz="4800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Krajský úřad ZK</a:t>
            </a:r>
          </a:p>
          <a:p>
            <a:r>
              <a:rPr lang="cs-CZ" dirty="0"/>
              <a:t>Třída Tomáš Bati 21</a:t>
            </a:r>
          </a:p>
          <a:p>
            <a:r>
              <a:rPr lang="cs-CZ" dirty="0"/>
              <a:t>Zlín 761 90</a:t>
            </a:r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FB7C6D0-E686-27B1-E294-F634D3BA4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67" y="1613921"/>
            <a:ext cx="11264900" cy="4600272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3200" b="1" dirty="0"/>
              <a:t>	Radim Holiš       734 167 111</a:t>
            </a:r>
          </a:p>
          <a:p>
            <a:endParaRPr lang="cs-CZ" sz="32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      @hejtmanradimholis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lvl="3" indent="0">
              <a:buNone/>
            </a:pPr>
            <a:endParaRPr lang="cs-CZ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371600" lvl="3" indent="0">
              <a:buNone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</a:p>
          <a:p>
            <a:pPr marL="1371600" lvl="3" indent="0">
              <a:buNone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@holisradim		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lvl="3" indent="0">
              <a:buNone/>
            </a:pPr>
            <a:endParaRPr lang="cs-CZ" dirty="0">
              <a:ea typeface="Calibri" panose="020F0502020204030204" pitchFamily="34" charset="0"/>
            </a:endParaRPr>
          </a:p>
          <a:p>
            <a:pPr marL="1371600" lvl="3" indent="0">
              <a:buNone/>
            </a:pPr>
            <a:r>
              <a:rPr lang="cs-CZ" dirty="0">
                <a:ea typeface="Calibri" panose="020F0502020204030204" pitchFamily="34" charset="0"/>
              </a:rPr>
              <a:t>	</a:t>
            </a:r>
          </a:p>
          <a:p>
            <a:pPr marL="1371600" lvl="3" indent="0">
              <a:buNone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@HolisRadim                                                                </a:t>
            </a:r>
            <a:r>
              <a:rPr lang="cs-CZ" sz="2800" dirty="0">
                <a:hlinkClick r:id="rId2"/>
              </a:rPr>
              <a:t>www.zlinskykraj.cz</a:t>
            </a:r>
            <a:endParaRPr lang="cs-CZ" sz="2800" dirty="0"/>
          </a:p>
          <a:p>
            <a:pPr marL="1371600" lvl="3" indent="0"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b="1" dirty="0"/>
              <a:t>		</a:t>
            </a:r>
          </a:p>
          <a:p>
            <a:pPr marL="0" indent="0">
              <a:buNone/>
            </a:pPr>
            <a:endParaRPr lang="cs-CZ" sz="60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9A62DA-698F-D4CF-996A-2832DC60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Kontakty					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746C9B-EDC4-B384-9B28-1A37CB9B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566" y="578376"/>
            <a:ext cx="1293964" cy="3486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CB33C89-DA55-938B-98D6-C1B153C123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9" t="27013" r="31696" b="33238"/>
          <a:stretch/>
        </p:blipFill>
        <p:spPr>
          <a:xfrm>
            <a:off x="1188641" y="3599483"/>
            <a:ext cx="683567" cy="6291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6AB2757-A50D-1B55-AB9C-E001D740A4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24945" r="31439" b="33210"/>
          <a:stretch/>
        </p:blipFill>
        <p:spPr>
          <a:xfrm>
            <a:off x="1188640" y="4228631"/>
            <a:ext cx="683567" cy="6945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B2E69A7-ED08-12CD-8DFE-D5C7F8815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059" y="4923857"/>
            <a:ext cx="629148" cy="62914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5FC1FF-BB5F-A0A1-67B4-A6BAA0847FAA}"/>
              </a:ext>
            </a:extLst>
          </p:cNvPr>
          <p:cNvSpPr txBox="1"/>
          <p:nvPr/>
        </p:nvSpPr>
        <p:spPr>
          <a:xfrm>
            <a:off x="1292175" y="473606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1250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6DE6604-7AB4-4C82-41A1-78D779BD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Zdravotnictví, krizové řízení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955C04-9CE9-7E6F-2049-DC2B9F47F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66" y="578376"/>
            <a:ext cx="1293964" cy="348604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42BD59AC-C546-7B18-710C-CDFD80BD85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/>
        </p:blipFill>
        <p:spPr bwMode="auto">
          <a:xfrm>
            <a:off x="1130542" y="2380778"/>
            <a:ext cx="2121780" cy="2634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DAAB250-4D38-F7C2-A4C1-186436426B02}"/>
              </a:ext>
            </a:extLst>
          </p:cNvPr>
          <p:cNvSpPr txBox="1"/>
          <p:nvPr/>
        </p:nvSpPr>
        <p:spPr>
          <a:xfrm>
            <a:off x="5306917" y="2380778"/>
            <a:ext cx="56486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1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Radim Holiš</a:t>
            </a:r>
          </a:p>
          <a:p>
            <a:endParaRPr lang="cs-CZ" sz="1800" dirty="0">
              <a:solidFill>
                <a:srgbClr val="2424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Musíme se připravit na těžké roky ovlivněné stárnutím populace. V oblasti zdravotnictví, za niž přímo zodpovídám, proto chceme zachovat dostupnou zdravotní péči ve všech okresech a nadále rozvíjet nejen Baťovku ve Zlíně, ale i ostatní naše nemocnice. Ruku v ruce s tím budeme podporovat a motivovat mladé lékaře, bez kterých se v našem zdravotnictví neobejdeme.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5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92FC5AE-8B8C-1D71-F6CD-B98A5B8A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9FCC89F-EB64-B13D-0C45-704B8A9B0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66" y="578376"/>
            <a:ext cx="1293964" cy="348604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9DBCCB-FD1B-D977-35B8-30CE410E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448" y="2308688"/>
            <a:ext cx="6230023" cy="2735856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242424"/>
                </a:solidFill>
                <a:effectLst/>
                <a:latin typeface="+mn-lt"/>
                <a:ea typeface="Times New Roman" panose="02020603050405020304" pitchFamily="18" charset="0"/>
              </a:rPr>
              <a:t>Radek Doležel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242424"/>
                </a:solidFill>
                <a:effectLst/>
                <a:latin typeface="+mn-lt"/>
                <a:ea typeface="Times New Roman" panose="02020603050405020304" pitchFamily="18" charset="0"/>
              </a:rPr>
              <a:t>V předchozím období se nám podařilo odblokovat stavbu dálnice D49, teď je potřeba ji dotáhnout do konce, stejně jako úseky dálnice D55. Krajské silnice máme v nejlepším stavu za posledních dvacet let a nadále hodláme navyšovat peníze do jejich oprav. Pokračovat určitě budeme i v dalším zkvalitňování veřejné dopravy, kde jsme v posledních letech dosáhli výrazného posunu. </a:t>
            </a:r>
            <a:endParaRPr lang="cs-CZ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7E44A6-ED00-099A-2180-951DBF9B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156490" y="2308688"/>
            <a:ext cx="2206336" cy="2735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407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124301B-91B3-C422-0A53-8347C35C0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Strategický rozvoj a dotace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B92E4D1-241B-47C1-3E9E-69F3C9A77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66" y="578376"/>
            <a:ext cx="1293964" cy="348604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CF40DD-B636-0206-43BC-EC2008579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380" y="2643594"/>
            <a:ext cx="6289016" cy="4460783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Tomáš Chmela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Strategický rozvoj je pro mě výzvou přenést dynamické zkušenosti ze starostování ve Slavičíně o patro výše. Obrazně řečeno se hodlám stát kuchařem, který namíchá ten nejúčinnější recept pro to, aby se ve Zlínském kraji dobře žilo a lidé v něm plánovali svoji budoucnost. Půjde o mix cílů v oblasti bydlení, vzdělávání mladé generace, zušlechťování veřejných míst a dobrého marketingu.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DD0C43-AAC5-D7AE-B2EC-0BC53079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132604" y="2643594"/>
            <a:ext cx="2122285" cy="2631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441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5E20716-1253-2874-DE7C-0A6CFEEC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věci a neziskový sektor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BCC8B1-96E4-FD4F-1F06-5F002FA06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66" y="578376"/>
            <a:ext cx="1293964" cy="34860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35FFA2D-47F5-7BD6-EE40-A4B76F24CA38}"/>
              </a:ext>
            </a:extLst>
          </p:cNvPr>
          <p:cNvSpPr txBox="1"/>
          <p:nvPr/>
        </p:nvSpPr>
        <p:spPr>
          <a:xfrm>
            <a:off x="5397910" y="2536271"/>
            <a:ext cx="616309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Eliška Olšáková</a:t>
            </a:r>
          </a:p>
          <a:p>
            <a:pPr fontAlgn="base"/>
            <a:endParaRPr lang="cs-CZ" sz="1800" b="1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Usilovat budu o zajištění stabilního financování sociálních služeb, zvyšování jejich dostupnosti i navyšování lůžek v pobytových sociálních službách. Jako důležité vnímám také pokračování budování komunitních pobytových sociálních služeb pro lidi s handicapem, přizpůsobených jejich potřebám, i podporu života těchto lidí v přirozeném prostředí.</a:t>
            </a:r>
            <a:r>
              <a:rPr lang="cs-CZ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Chci se rovněž zasadit o dostupnější bydlení.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1DBC0CD-CF50-AF14-D4F2-1AEFB8F4C7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/>
        </p:blipFill>
        <p:spPr bwMode="auto">
          <a:xfrm>
            <a:off x="1246081" y="2536271"/>
            <a:ext cx="2145501" cy="2663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825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E05CBC9-295D-1EC3-9BD1-D1B3344D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Finance, majetek a rozvoj podnikání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3ABA90-B9BC-0C20-C9D6-6B00F9F17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66" y="578376"/>
            <a:ext cx="1293964" cy="34860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BC21F84-FB23-FE38-9B13-74D1358762F7}"/>
              </a:ext>
            </a:extLst>
          </p:cNvPr>
          <p:cNvSpPr txBox="1"/>
          <p:nvPr/>
        </p:nvSpPr>
        <p:spPr>
          <a:xfrm>
            <a:off x="5044985" y="2419180"/>
            <a:ext cx="59082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1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David Vychytil</a:t>
            </a:r>
          </a:p>
          <a:p>
            <a:endParaRPr lang="cs-CZ" sz="1800" dirty="0">
              <a:solidFill>
                <a:srgbClr val="2424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Chci i nadále uskutečňovat vize a promyšlené kroky správných investic, které mají budoucnost pro rozvoj našeho kraje. Ten se vylidňuje, stárne, mladí lidé odcházejí jinam. To musíme změnit a talentované mozky u nás udržet, nabídnout jim zajímavé studijní obory. Když tady vytvoříme atraktivní prostředí pro mladé, získáme tím byznysový potenciál, který přiláká i nové investory. 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97D6A6-3027-DE6F-AAD4-9B53202805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/>
        </p:blipFill>
        <p:spPr bwMode="auto">
          <a:xfrm>
            <a:off x="1238722" y="2534808"/>
            <a:ext cx="2068295" cy="2568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285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9C29109-4EBF-E0DE-ECB4-7E3A8C59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prostředí a zemědělství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55487F0-8DD2-DE45-FA60-1B2A9A698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66" y="578376"/>
            <a:ext cx="1293964" cy="34860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7C6ABC4-9850-66BA-62DC-C2F975714954}"/>
              </a:ext>
            </a:extLst>
          </p:cNvPr>
          <p:cNvSpPr txBox="1"/>
          <p:nvPr/>
        </p:nvSpPr>
        <p:spPr>
          <a:xfrm>
            <a:off x="5368301" y="2362330"/>
            <a:ext cx="6234229" cy="2529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Renata Prchlíková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nejdůležitější téma, kterému bych se chtěla věnovat, považuji oblast dobudovávání a rozšiřování vodohospodářské infrastruktury. Je nutno zintenzivnit spolupráci s Povodím Moravy směřující k zahájení stavby vodního díla Vlachovice. Chci rovněž rozvíjet spolupráci s myslivci, včelaři, rybáři, zahrádkáři, stejně jako s agrárními komorami z našeho regionu.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7C91CCE-DDFD-D966-69F3-C1BF1C9EA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198084" y="2362330"/>
            <a:ext cx="2085311" cy="2585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880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7D2CEBE-8B4C-4F67-53EC-ADBF7D659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577" y="2460691"/>
            <a:ext cx="6274268" cy="4600272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Jindra </a:t>
            </a:r>
            <a:r>
              <a:rPr lang="cs-CZ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Mikuláštíková</a:t>
            </a:r>
            <a:endParaRPr lang="cs-CZ" sz="18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Hodlám se zasadit o transparentnější a spravedlivější odměňování ředitelů krajských škol. Přehodnotím nastavený systém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rekonkurzů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 řediteli budu pracovat na lepším ohodnocení práce třídních učitelů. Rovněž je potřeba řešit problematiku málo naplněných, přesto potřebných učebních oborů. Budu pokračovat v investicích do škol tak, aby byly účelné.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7D18FE-7480-1943-FEAB-91E2F99D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Školství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0F49ED-233C-3E1B-1F7E-AFBAC6454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66" y="578376"/>
            <a:ext cx="1293964" cy="348604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C5576CA-6574-18F4-3B58-6313BA87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200067" y="2460691"/>
            <a:ext cx="2040081" cy="252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51679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654</Words>
  <Application>Microsoft Office PowerPoint</Application>
  <PresentationFormat>Širokoúhlá obrazovka</PresentationFormat>
  <Paragraphs>54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Degular</vt:lpstr>
      <vt:lpstr>Times New Roman</vt:lpstr>
      <vt:lpstr>Wingdings</vt:lpstr>
      <vt:lpstr>Motiv Office</vt:lpstr>
      <vt:lpstr> Setkání starostů měst a obcí Zlínského kraje</vt:lpstr>
      <vt:lpstr>Kontakty      </vt:lpstr>
      <vt:lpstr>Zdravotnictví, krizové řízení</vt:lpstr>
      <vt:lpstr>Doprava</vt:lpstr>
      <vt:lpstr>Strategický rozvoj a dotace</vt:lpstr>
      <vt:lpstr>Sociální věci a neziskový sektor</vt:lpstr>
      <vt:lpstr>Finance, majetek a rozvoj podnikání</vt:lpstr>
      <vt:lpstr>Životní prostředí a zemědělství</vt:lpstr>
      <vt:lpstr>Školství</vt:lpstr>
      <vt:lpstr>Kultura a cestovní ruch</vt:lpstr>
      <vt:lpstr>Investice, energetika a sport</vt:lpstr>
      <vt:lpstr> 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Sedláková Lenka</cp:lastModifiedBy>
  <cp:revision>10</cp:revision>
  <dcterms:created xsi:type="dcterms:W3CDTF">2021-08-21T22:30:26Z</dcterms:created>
  <dcterms:modified xsi:type="dcterms:W3CDTF">2024-11-20T14:24:54Z</dcterms:modified>
</cp:coreProperties>
</file>