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57" r:id="rId3"/>
    <p:sldId id="287" r:id="rId4"/>
    <p:sldId id="295" r:id="rId5"/>
    <p:sldId id="302" r:id="rId6"/>
    <p:sldId id="294" r:id="rId7"/>
    <p:sldId id="304" r:id="rId8"/>
    <p:sldId id="274" r:id="rId9"/>
    <p:sldId id="284" r:id="rId10"/>
    <p:sldId id="272" r:id="rId11"/>
    <p:sldId id="300" r:id="rId12"/>
    <p:sldId id="264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041" autoAdjust="0"/>
  </p:normalViewPr>
  <p:slideViewPr>
    <p:cSldViewPr snapToGrid="0" snapToObjects="1">
      <p:cViewPr varScale="1">
        <p:scale>
          <a:sx n="98" d="100"/>
          <a:sy n="98" d="100"/>
        </p:scale>
        <p:origin x="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41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18.11.2024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18.11.2024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18.11.2024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18.11.2024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18.11.2024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18.11.2024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18.11.2024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18.11.2024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idzk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dzk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129" y="5498933"/>
            <a:ext cx="3564252" cy="835660"/>
          </a:xfrm>
        </p:spPr>
        <p:txBody>
          <a:bodyPr anchor="t">
            <a:normAutofit/>
          </a:bodyPr>
          <a:lstStyle/>
          <a:p>
            <a:pPr algn="l"/>
            <a:r>
              <a:rPr lang="cs-CZ" altLang="cs-CZ" sz="2000" b="1" dirty="0">
                <a:latin typeface="+mj-lt"/>
              </a:rPr>
              <a:t>Zlín, 21. listopad 2024</a:t>
            </a:r>
          </a:p>
          <a:p>
            <a:pPr algn="l"/>
            <a:r>
              <a:rPr lang="cs-CZ" sz="2000" b="1" dirty="0">
                <a:latin typeface="+mj-lt"/>
              </a:rPr>
              <a:t>Setkání se starosty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094426" y="1085889"/>
            <a:ext cx="10259374" cy="381627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Doprava </a:t>
            </a:r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Zlínského kraje</a:t>
            </a:r>
            <a:b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2000" dirty="0"/>
            </a:br>
            <a:br>
              <a:rPr lang="cs-CZ" sz="2000" dirty="0"/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Radek Doležel </a:t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náměstek hejtmana pro dopravu</a:t>
            </a:r>
            <a:br>
              <a:rPr lang="cs-CZ" sz="3200" dirty="0"/>
            </a:br>
            <a:br>
              <a:rPr lang="cs-CZ" sz="2000" dirty="0"/>
            </a:br>
            <a:endParaRPr lang="cs-CZ" sz="6000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4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700" y="6172200"/>
            <a:ext cx="46990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10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Veřejná doprava Zlínského kraje</a:t>
            </a:r>
            <a:br>
              <a:rPr lang="cs-CZ" sz="3200" dirty="0"/>
            </a:br>
            <a:endParaRPr lang="cs-CZ" sz="27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64744" y="862435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Přeshraniční doprava Slovensko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144668" y="897714"/>
            <a:ext cx="159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hlinkClick r:id="rId2"/>
              </a:rPr>
              <a:t>www.idzk.cz</a:t>
            </a:r>
            <a:r>
              <a:rPr lang="cs-CZ" b="1" dirty="0"/>
              <a:t> </a:t>
            </a:r>
          </a:p>
        </p:txBody>
      </p:sp>
      <p:pic>
        <p:nvPicPr>
          <p:cNvPr id="2" name="Zástupný obsah 9" descr="Obsah obrázku železnice, venku, obloha, přeprava&#10;&#10;Popis byl vytvořen automaticky">
            <a:extLst>
              <a:ext uri="{FF2B5EF4-FFF2-40B4-BE49-F238E27FC236}">
                <a16:creationId xmlns:a16="http://schemas.microsoft.com/office/drawing/2014/main" id="{0D10071D-D094-A1A1-852E-4D2CEAAE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12" y="3153924"/>
            <a:ext cx="5506196" cy="332307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F8BCB3A-D3B0-84B4-7396-6DF34DA33E3A}"/>
              </a:ext>
            </a:extLst>
          </p:cNvPr>
          <p:cNvSpPr txBox="1"/>
          <p:nvPr/>
        </p:nvSpPr>
        <p:spPr>
          <a:xfrm>
            <a:off x="422026" y="1466069"/>
            <a:ext cx="113479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800" b="1" dirty="0"/>
              <a:t>Obnovení železničního spojení v relaci </a:t>
            </a:r>
            <a:r>
              <a:rPr lang="cs-CZ" sz="1800" b="1" dirty="0" err="1"/>
              <a:t>Půchov</a:t>
            </a:r>
            <a:r>
              <a:rPr lang="cs-CZ" sz="1800" b="1" dirty="0"/>
              <a:t> – Horní Lideč v termínu od nových JŘ (15.12.2024)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600" b="1" dirty="0">
                <a:latin typeface="Arial Narrow" panose="020B0606020202030204" pitchFamily="34" charset="0"/>
              </a:rPr>
              <a:t>Železniční spojení bude zajištěno prostřednictvím dopravce ŽSSK (</a:t>
            </a:r>
            <a:r>
              <a:rPr lang="cs-CZ" sz="1600" b="1" dirty="0" err="1">
                <a:latin typeface="Arial Narrow" panose="020B0606020202030204" pitchFamily="34" charset="0"/>
              </a:rPr>
              <a:t>Železničná</a:t>
            </a:r>
            <a:r>
              <a:rPr lang="cs-CZ" sz="1600" b="1" dirty="0">
                <a:latin typeface="Arial Narrow" panose="020B0606020202030204" pitchFamily="34" charset="0"/>
              </a:rPr>
              <a:t> </a:t>
            </a:r>
            <a:r>
              <a:rPr lang="cs-CZ" sz="1600" b="1" dirty="0" err="1">
                <a:latin typeface="Arial Narrow" panose="020B0606020202030204" pitchFamily="34" charset="0"/>
              </a:rPr>
              <a:t>spoločnosť</a:t>
            </a:r>
            <a:r>
              <a:rPr lang="cs-CZ" sz="1600" b="1" dirty="0">
                <a:latin typeface="Arial Narrow" panose="020B0606020202030204" pitchFamily="34" charset="0"/>
              </a:rPr>
              <a:t> Slovensko, a. s.), v úseku státní hranice SR/ČR – Horní Lideč budou spoje vedené pod licencí dopravce ARRIVA vlaky s.r.o.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600" b="1" dirty="0">
                <a:latin typeface="Arial Narrow" panose="020B0606020202030204" pitchFamily="34" charset="0"/>
              </a:rPr>
              <a:t>Na území ČR bude financování a objednávka dopravních výkonů řešena v rámci dodatku smlouvy mezi Zlínským krajem a dopravcem ARRIVA vlaky s.r.o. a následně smluvním vztahem mezi společnostmi ARRIVA vlaky a ZSSK.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5BD8718-22AD-9243-60C7-718F4CC09FD6}"/>
              </a:ext>
            </a:extLst>
          </p:cNvPr>
          <p:cNvSpPr txBox="1"/>
          <p:nvPr/>
        </p:nvSpPr>
        <p:spPr>
          <a:xfrm>
            <a:off x="5992238" y="2996894"/>
            <a:ext cx="5785550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>
                <a:latin typeface="Arial Narrow" panose="020B0606020202030204" pitchFamily="34" charset="0"/>
              </a:rPr>
              <a:t>Předpokládaný dopravní výkon </a:t>
            </a:r>
            <a:r>
              <a:rPr lang="cs-CZ" sz="1600" b="1" dirty="0">
                <a:latin typeface="Arial Narrow" panose="020B0606020202030204" pitchFamily="34" charset="0"/>
              </a:rPr>
              <a:t>za GVD 2024/2025 na území ČR je 23 682 </a:t>
            </a:r>
            <a:r>
              <a:rPr lang="cs-CZ" sz="1600" b="1" dirty="0" err="1">
                <a:latin typeface="Arial Narrow" panose="020B0606020202030204" pitchFamily="34" charset="0"/>
              </a:rPr>
              <a:t>vlkm</a:t>
            </a:r>
            <a:r>
              <a:rPr lang="cs-CZ" sz="1600" b="1" dirty="0">
                <a:latin typeface="Arial Narrow" panose="020B0606020202030204" pitchFamily="34" charset="0"/>
              </a:rPr>
              <a:t>, </a:t>
            </a:r>
            <a:r>
              <a:rPr lang="cs-CZ" b="1" dirty="0">
                <a:latin typeface="Arial Narrow" panose="020B0606020202030204" pitchFamily="34" charset="0"/>
              </a:rPr>
              <a:t>(5 párů vlaků denně). </a:t>
            </a:r>
            <a:r>
              <a:rPr lang="cs-CZ" sz="1600" b="1" dirty="0">
                <a:latin typeface="Arial Narrow" panose="020B0606020202030204" pitchFamily="34" charset="0"/>
              </a:rPr>
              <a:t>Provoz bude zajištěn</a:t>
            </a:r>
            <a:r>
              <a:rPr lang="cs-CZ" b="1" dirty="0">
                <a:latin typeface="Arial Narrow" panose="020B0606020202030204" pitchFamily="34" charset="0"/>
              </a:rPr>
              <a:t> jednotkami řady 813 + 913 </a:t>
            </a:r>
            <a:r>
              <a:rPr lang="cs-CZ" sz="1600" b="1" dirty="0">
                <a:latin typeface="Arial Narrow" panose="020B0606020202030204" pitchFamily="34" charset="0"/>
              </a:rPr>
              <a:t>dopravce ZSSK.</a:t>
            </a:r>
            <a:endParaRPr lang="cs-CZ" b="1" dirty="0"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>
                <a:latin typeface="Arial Narrow" panose="020B0606020202030204" pitchFamily="34" charset="0"/>
              </a:rPr>
              <a:t>Cestující </a:t>
            </a:r>
            <a:r>
              <a:rPr lang="cs-CZ" sz="1600" b="1" dirty="0">
                <a:latin typeface="Arial Narrow" panose="020B0606020202030204" pitchFamily="34" charset="0"/>
              </a:rPr>
              <a:t>mezi Horní Lidčí a Púchovem na české straně</a:t>
            </a:r>
            <a:r>
              <a:rPr lang="cs-CZ" b="1" dirty="0">
                <a:latin typeface="Arial Narrow" panose="020B0606020202030204" pitchFamily="34" charset="0"/>
              </a:rPr>
              <a:t> budou odbaveni pouze v režimu mezinárodní přepravy </a:t>
            </a:r>
            <a:r>
              <a:rPr lang="cs-CZ" sz="1600" b="1" dirty="0">
                <a:latin typeface="Arial Narrow" panose="020B0606020202030204" pitchFamily="34" charset="0"/>
              </a:rPr>
              <a:t>a platby budou probíhat </a:t>
            </a:r>
            <a:r>
              <a:rPr lang="cs-CZ" b="1" dirty="0">
                <a:latin typeface="Arial Narrow" panose="020B0606020202030204" pitchFamily="34" charset="0"/>
              </a:rPr>
              <a:t>v eurech.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>
                <a:latin typeface="Arial Narrow" panose="020B0606020202030204" pitchFamily="34" charset="0"/>
              </a:rPr>
              <a:t>Jízdenky pro přeshraniční dopravu budou prodávány jen ZSSK, </a:t>
            </a:r>
            <a:r>
              <a:rPr lang="cs-CZ" sz="1600" b="1" dirty="0">
                <a:latin typeface="Arial Narrow" panose="020B0606020202030204" pitchFamily="34" charset="0"/>
              </a:rPr>
              <a:t>zatímco </a:t>
            </a:r>
            <a:r>
              <a:rPr lang="cs-CZ" b="1" dirty="0">
                <a:latin typeface="Arial Narrow" panose="020B0606020202030204" pitchFamily="34" charset="0"/>
              </a:rPr>
              <a:t>na české straně nebudou dostupné ani online, ani na stanicích.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>
                <a:latin typeface="Arial Narrow" panose="020B0606020202030204" pitchFamily="34" charset="0"/>
              </a:rPr>
              <a:t>Cestující </a:t>
            </a:r>
            <a:r>
              <a:rPr lang="cs-CZ" sz="1600" b="1" dirty="0">
                <a:latin typeface="Arial Narrow" panose="020B0606020202030204" pitchFamily="34" charset="0"/>
              </a:rPr>
              <a:t>jedoucí</a:t>
            </a:r>
            <a:r>
              <a:rPr lang="cs-CZ" b="1" dirty="0">
                <a:latin typeface="Arial Narrow" panose="020B0606020202030204" pitchFamily="34" charset="0"/>
              </a:rPr>
              <a:t> za Horní Lideč se budou muset znovu odbavit. </a:t>
            </a:r>
            <a:r>
              <a:rPr lang="cs-CZ" sz="1600" b="1" dirty="0">
                <a:latin typeface="Arial Narrow" panose="020B0606020202030204" pitchFamily="34" charset="0"/>
              </a:rPr>
              <a:t>Návrh tarifu zahrnuje </a:t>
            </a:r>
            <a:r>
              <a:rPr lang="cs-CZ" b="1" dirty="0">
                <a:latin typeface="Arial Narrow" panose="020B0606020202030204" pitchFamily="34" charset="0"/>
              </a:rPr>
              <a:t>jízdné ve výši 3,20 EUR </a:t>
            </a:r>
            <a:r>
              <a:rPr lang="cs-CZ" sz="1600" b="1" dirty="0">
                <a:latin typeface="Arial Narrow" panose="020B0606020202030204" pitchFamily="34" charset="0"/>
              </a:rPr>
              <a:t>pro trasu </a:t>
            </a:r>
            <a:r>
              <a:rPr lang="cs-CZ" b="1" dirty="0">
                <a:latin typeface="Arial Narrow" panose="020B0606020202030204" pitchFamily="34" charset="0"/>
              </a:rPr>
              <a:t>Horní Lideč – Púchov.</a:t>
            </a:r>
          </a:p>
        </p:txBody>
      </p:sp>
    </p:spTree>
    <p:extLst>
      <p:ext uri="{BB962C8B-B14F-4D97-AF65-F5344CB8AC3E}">
        <p14:creationId xmlns:p14="http://schemas.microsoft.com/office/powerpoint/2010/main" val="201731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DECB5-014D-4371-0D34-3A9B9AC42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39DE32DB-C5FD-F25B-8909-BD18C863A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72" y="3323589"/>
            <a:ext cx="5155660" cy="3231716"/>
          </a:xfrm>
          <a:prstGeom prst="rect">
            <a:avLst/>
          </a:prstGeom>
        </p:spPr>
      </p:pic>
      <p:sp>
        <p:nvSpPr>
          <p:cNvPr id="13" name="object 105">
            <a:extLst>
              <a:ext uri="{FF2B5EF4-FFF2-40B4-BE49-F238E27FC236}">
                <a16:creationId xmlns:a16="http://schemas.microsoft.com/office/drawing/2014/main" id="{9ECC1342-EB8A-11AA-F7C3-0F141D6E7F0F}"/>
              </a:ext>
            </a:extLst>
          </p:cNvPr>
          <p:cNvSpPr txBox="1">
            <a:spLocks/>
          </p:cNvSpPr>
          <p:nvPr/>
        </p:nvSpPr>
        <p:spPr>
          <a:xfrm>
            <a:off x="505074" y="3417710"/>
            <a:ext cx="5687324" cy="2893741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cs-CZ" sz="1800" spc="10" dirty="0">
                <a:latin typeface="+mn-lt"/>
              </a:rPr>
              <a:t>Počty cest s aplikací FAIRTIQ</a:t>
            </a:r>
            <a:r>
              <a:rPr lang="cs-CZ" sz="1600" spc="10" dirty="0">
                <a:latin typeface="+mn-lt"/>
              </a:rPr>
              <a:t> ve Zlínském kraji                  </a:t>
            </a:r>
            <a:r>
              <a:rPr lang="cs-CZ" sz="1600" spc="10" dirty="0">
                <a:solidFill>
                  <a:srgbClr val="FF0000"/>
                </a:solidFill>
                <a:latin typeface="+mn-lt"/>
              </a:rPr>
              <a:t>červenec–říjen 2024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>
                <a:latin typeface="+mn-lt"/>
              </a:rPr>
              <a:t>Celkem uskutečněno ve Zlínském kraji téměř 106 tisíc cest</a:t>
            </a:r>
          </a:p>
          <a:p>
            <a:pPr marL="44450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sz="1200" dirty="0"/>
              <a:t>červenec – 13 tisíc</a:t>
            </a:r>
          </a:p>
          <a:p>
            <a:pPr marL="44450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sz="1200" dirty="0"/>
              <a:t>srpen – 20 tisíc</a:t>
            </a:r>
          </a:p>
          <a:p>
            <a:pPr marL="44450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sz="1200" dirty="0"/>
              <a:t>září – 31 tisíc</a:t>
            </a:r>
          </a:p>
          <a:p>
            <a:pPr marL="44450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sz="1200" dirty="0"/>
              <a:t>říjen – 42 tisíc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>
                <a:latin typeface="+mn-lt"/>
              </a:rPr>
              <a:t>Počet stažení aplikace: přes 13 tisíc stažení aplikace do mobilních zařízení.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>
                <a:latin typeface="+mn-lt"/>
              </a:rPr>
              <a:t>Aktivní uživatelé, kteří aplikaci využili v posledních 28 dnech: přes 5 tisíc</a:t>
            </a:r>
            <a:endParaRPr lang="cs-CZ" sz="1600" spc="5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398CF92-1720-CEAF-FEAD-1FA8912F3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06" y="4506040"/>
            <a:ext cx="2349751" cy="59965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47EFBC-347A-1A41-4722-00BA7FD6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700" y="6172200"/>
            <a:ext cx="46990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11</a:t>
            </a:fld>
            <a:endParaRPr lang="cs-CZ" sz="14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74515735-A00B-7D88-0EB2-BF08ACDAD793}"/>
              </a:ext>
            </a:extLst>
          </p:cNvPr>
          <p:cNvSpPr txBox="1">
            <a:spLocks/>
          </p:cNvSpPr>
          <p:nvPr/>
        </p:nvSpPr>
        <p:spPr>
          <a:xfrm>
            <a:off x="364744" y="802801"/>
            <a:ext cx="11420856" cy="495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4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Aplikace na </a:t>
            </a:r>
            <a:r>
              <a:rPr lang="cs-CZ" sz="2400" b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T Hoves"/>
              </a:rPr>
              <a:t>nejjednodušší </a:t>
            </a:r>
            <a:r>
              <a:rPr lang="cs-CZ" sz="24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T Hoves"/>
              </a:rPr>
              <a:t>nákup</a:t>
            </a:r>
            <a:r>
              <a:rPr lang="cs-CZ" sz="24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T Hoves"/>
              </a:rPr>
              <a:t> </a:t>
            </a:r>
            <a:r>
              <a:rPr lang="cs-CZ" sz="24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T Hoves"/>
              </a:rPr>
              <a:t>jízdenek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7B4BA70-1E1A-8E5A-EB1D-49E12E5F3FB4}"/>
              </a:ext>
            </a:extLst>
          </p:cNvPr>
          <p:cNvSpPr/>
          <p:nvPr/>
        </p:nvSpPr>
        <p:spPr>
          <a:xfrm>
            <a:off x="10087386" y="916110"/>
            <a:ext cx="159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hlinkClick r:id="rId4"/>
              </a:rPr>
              <a:t>www.idzk.cz</a:t>
            </a:r>
            <a:r>
              <a:rPr lang="cs-CZ" b="1" dirty="0"/>
              <a:t> </a:t>
            </a: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E1653FC0-3DED-DDEB-4D49-43C5470C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54151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Veřejná doprava Zlínského kraje</a:t>
            </a:r>
            <a:endParaRPr lang="cs-CZ" sz="2700" dirty="0"/>
          </a:p>
        </p:txBody>
      </p:sp>
      <p:sp>
        <p:nvSpPr>
          <p:cNvPr id="4" name="object 106">
            <a:extLst>
              <a:ext uri="{FF2B5EF4-FFF2-40B4-BE49-F238E27FC236}">
                <a16:creationId xmlns:a16="http://schemas.microsoft.com/office/drawing/2014/main" id="{5C178861-76BA-9238-0C5F-484E0CB5C0A5}"/>
              </a:ext>
            </a:extLst>
          </p:cNvPr>
          <p:cNvSpPr txBox="1"/>
          <p:nvPr/>
        </p:nvSpPr>
        <p:spPr>
          <a:xfrm>
            <a:off x="505074" y="1546281"/>
            <a:ext cx="11322182" cy="172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600" b="1" spc="-5" dirty="0">
                <a:cs typeface="TT Hoves"/>
              </a:rPr>
              <a:t>Umožňuje</a:t>
            </a:r>
            <a:r>
              <a:rPr sz="1600" b="1" spc="-5" dirty="0">
                <a:cs typeface="TT Hoves"/>
              </a:rPr>
              <a:t> </a:t>
            </a:r>
            <a:r>
              <a:rPr lang="cs-CZ" sz="1600" b="1" spc="-15" dirty="0">
                <a:cs typeface="TT Hoves"/>
              </a:rPr>
              <a:t>cestovat</a:t>
            </a:r>
            <a:r>
              <a:rPr sz="1600" b="1" spc="-15" dirty="0">
                <a:cs typeface="TT Hoves"/>
              </a:rPr>
              <a:t> </a:t>
            </a:r>
            <a:r>
              <a:rPr sz="1600" b="1" spc="-10" dirty="0">
                <a:cs typeface="TT Hoves"/>
              </a:rPr>
              <a:t>bez </a:t>
            </a:r>
            <a:r>
              <a:rPr sz="1600" b="1" spc="-5" dirty="0">
                <a:cs typeface="TT Hoves"/>
              </a:rPr>
              <a:t>nutnosti nákupu jízdenky předem.</a:t>
            </a:r>
            <a:r>
              <a:rPr sz="1600" b="1" spc="35" dirty="0">
                <a:cs typeface="TT Hoves"/>
              </a:rPr>
              <a:t> </a:t>
            </a:r>
            <a:r>
              <a:rPr lang="cs-CZ" sz="1600" b="1" spc="-5" dirty="0">
                <a:cs typeface="TT Hoves"/>
              </a:rPr>
              <a:t>Senzory </a:t>
            </a:r>
            <a:r>
              <a:rPr sz="1600" b="1" dirty="0">
                <a:cs typeface="TT Hoves"/>
              </a:rPr>
              <a:t>v </a:t>
            </a:r>
            <a:r>
              <a:rPr sz="1600" b="1" spc="-15" dirty="0">
                <a:cs typeface="TT Hoves"/>
              </a:rPr>
              <a:t>telefonu </a:t>
            </a:r>
            <a:r>
              <a:rPr sz="1600" b="1" spc="-5" dirty="0">
                <a:cs typeface="TT Hoves"/>
              </a:rPr>
              <a:t>zaznamenávají </a:t>
            </a:r>
            <a:r>
              <a:rPr sz="1600" b="1" spc="-10" dirty="0">
                <a:cs typeface="TT Hoves"/>
              </a:rPr>
              <a:t>cestu, </a:t>
            </a:r>
            <a:r>
              <a:rPr sz="1600" b="1" dirty="0">
                <a:cs typeface="TT Hoves"/>
              </a:rPr>
              <a:t>při </a:t>
            </a:r>
            <a:r>
              <a:rPr sz="1600" b="1" spc="-10" dirty="0">
                <a:cs typeface="TT Hoves"/>
              </a:rPr>
              <a:t>přepravní kontrole </a:t>
            </a:r>
            <a:r>
              <a:rPr sz="1600" b="1" dirty="0">
                <a:cs typeface="TT Hoves"/>
              </a:rPr>
              <a:t>se </a:t>
            </a:r>
            <a:r>
              <a:rPr lang="cs-CZ" sz="1600" b="1" dirty="0">
                <a:cs typeface="TT Hoves"/>
              </a:rPr>
              <a:t>cestující </a:t>
            </a:r>
            <a:r>
              <a:rPr lang="cs-CZ" sz="1600" b="1" spc="-10" dirty="0">
                <a:cs typeface="TT Hoves"/>
              </a:rPr>
              <a:t>prokazuje</a:t>
            </a:r>
            <a:r>
              <a:rPr sz="1600" b="1" spc="-10" dirty="0">
                <a:cs typeface="TT Hoves"/>
              </a:rPr>
              <a:t> </a:t>
            </a:r>
            <a:r>
              <a:rPr sz="1600" b="1" spc="-5" dirty="0">
                <a:cs typeface="TT Hoves"/>
              </a:rPr>
              <a:t>pouze  </a:t>
            </a:r>
            <a:r>
              <a:rPr sz="1600" b="1" spc="-15" dirty="0">
                <a:cs typeface="TT Hoves"/>
              </a:rPr>
              <a:t>faktem, </a:t>
            </a:r>
            <a:r>
              <a:rPr sz="1600" b="1" spc="-10" dirty="0">
                <a:cs typeface="TT Hoves"/>
              </a:rPr>
              <a:t>že </a:t>
            </a:r>
            <a:r>
              <a:rPr sz="1600" b="1" spc="-5" dirty="0">
                <a:cs typeface="TT Hoves"/>
              </a:rPr>
              <a:t>aplikace běží; </a:t>
            </a:r>
            <a:r>
              <a:rPr sz="1600" b="1" dirty="0">
                <a:cs typeface="TT Hoves"/>
              </a:rPr>
              <a:t>na </a:t>
            </a:r>
            <a:r>
              <a:rPr sz="1600" b="1" spc="-10" dirty="0">
                <a:cs typeface="TT Hoves"/>
              </a:rPr>
              <a:t>konci </a:t>
            </a:r>
            <a:r>
              <a:rPr sz="1600" b="1" dirty="0">
                <a:cs typeface="TT Hoves"/>
              </a:rPr>
              <a:t>dne </a:t>
            </a:r>
            <a:r>
              <a:rPr sz="1600" b="1" spc="-5" dirty="0"/>
              <a:t>dojde ke zpětnému </a:t>
            </a:r>
            <a:r>
              <a:rPr lang="cs-CZ" sz="1600" b="1" spc="-5" dirty="0"/>
              <a:t>nákupu</a:t>
            </a:r>
            <a:r>
              <a:rPr sz="1600" b="1" spc="-5" dirty="0"/>
              <a:t> </a:t>
            </a:r>
            <a:r>
              <a:rPr lang="cs-CZ" sz="1600" b="1" spc="-5" dirty="0"/>
              <a:t>jízdenky.</a:t>
            </a:r>
            <a:endParaRPr sz="1600" b="1" spc="-5" dirty="0"/>
          </a:p>
          <a:p>
            <a:pPr marL="12700">
              <a:spcBef>
                <a:spcPts val="600"/>
              </a:spcBef>
            </a:pPr>
            <a:r>
              <a:rPr lang="cs-CZ" sz="1600" b="1" spc="-5" dirty="0"/>
              <a:t>První</a:t>
            </a:r>
            <a:r>
              <a:rPr sz="1600" b="1" spc="-5" dirty="0"/>
              <a:t> kanál, který prodává jednotlivé jízdné IDZK </a:t>
            </a:r>
            <a:r>
              <a:rPr lang="cs-CZ" sz="1600" b="1" spc="-5" dirty="0"/>
              <a:t>nové</a:t>
            </a:r>
            <a:r>
              <a:rPr sz="1600" b="1" spc="-5" dirty="0"/>
              <a:t> </a:t>
            </a:r>
            <a:r>
              <a:rPr lang="cs-CZ" sz="1600" b="1" spc="-5" dirty="0"/>
              <a:t>generace.</a:t>
            </a:r>
            <a:endParaRPr sz="1600" b="1" spc="-5" dirty="0"/>
          </a:p>
          <a:p>
            <a:pPr marL="12700" marR="53340">
              <a:spcBef>
                <a:spcPts val="600"/>
              </a:spcBef>
            </a:pPr>
            <a:r>
              <a:rPr lang="cs-CZ" sz="1600" b="1" spc="-5" dirty="0"/>
              <a:t>Platnost</a:t>
            </a:r>
            <a:r>
              <a:rPr sz="1600" b="1" spc="-5" dirty="0"/>
              <a:t> v celém kraji: FAIRTIQ </a:t>
            </a:r>
            <a:r>
              <a:rPr lang="cs-CZ" sz="1600" b="1" spc="-5" dirty="0"/>
              <a:t>je uznáván</a:t>
            </a:r>
            <a:r>
              <a:rPr sz="1600" b="1" spc="-5" dirty="0"/>
              <a:t> </a:t>
            </a:r>
            <a:r>
              <a:rPr lang="cs-CZ" sz="1600" b="1" spc="-5" dirty="0"/>
              <a:t>nejen na linkách IDZK, ale i</a:t>
            </a:r>
            <a:r>
              <a:rPr sz="1600" b="1" spc="-5" dirty="0"/>
              <a:t> </a:t>
            </a:r>
            <a:r>
              <a:rPr sz="1600" b="1" spc="-5" dirty="0" err="1"/>
              <a:t>na</a:t>
            </a:r>
            <a:r>
              <a:rPr sz="1600" b="1" spc="-5" dirty="0"/>
              <a:t> </a:t>
            </a:r>
            <a:r>
              <a:rPr lang="cs-CZ" sz="1600" b="1" spc="-5" dirty="0"/>
              <a:t>linkách </a:t>
            </a:r>
            <a:r>
              <a:rPr sz="1600" b="1" spc="-5" dirty="0"/>
              <a:t>MHD </a:t>
            </a:r>
            <a:r>
              <a:rPr lang="cs-CZ" sz="1600" b="1" spc="-5" dirty="0"/>
              <a:t>v kraji (DSZO, KM, VS, UH).</a:t>
            </a:r>
            <a:endParaRPr sz="1600" b="1" spc="-5" dirty="0"/>
          </a:p>
          <a:p>
            <a:pPr marL="12700" marR="458470">
              <a:spcBef>
                <a:spcPts val="600"/>
              </a:spcBef>
            </a:pPr>
            <a:r>
              <a:rPr sz="1600" b="1" spc="-5" dirty="0"/>
              <a:t>FAIRTIQ zatím pokrývá celé Švýcarsko a Lichtenštejnsko, Dánsko, části  Rakouska, Německa a Francie... IDZK je první implementací v </a:t>
            </a:r>
            <a:r>
              <a:rPr lang="cs-CZ" sz="1600" b="1" spc="-5" dirty="0"/>
              <a:t>Česku.</a:t>
            </a:r>
            <a:endParaRPr sz="1600" b="1" spc="-5" dirty="0"/>
          </a:p>
        </p:txBody>
      </p:sp>
    </p:spTree>
    <p:extLst>
      <p:ext uri="{BB962C8B-B14F-4D97-AF65-F5344CB8AC3E}">
        <p14:creationId xmlns:p14="http://schemas.microsoft.com/office/powerpoint/2010/main" val="394713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16716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600" dirty="0">
                <a:solidFill>
                  <a:schemeClr val="bg1"/>
                </a:solidFill>
                <a:latin typeface="+mj-lt"/>
              </a:rPr>
              <a:t>Děkuji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za </a:t>
            </a:r>
            <a:r>
              <a:rPr lang="cs-CZ" sz="3600" dirty="0">
                <a:solidFill>
                  <a:schemeClr val="bg1"/>
                </a:solidFill>
                <a:latin typeface="+mj-lt"/>
              </a:rPr>
              <a:t>pozornost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11">
            <a:extLst>
              <a:ext uri="{FF2B5EF4-FFF2-40B4-BE49-F238E27FC236}">
                <a16:creationId xmlns:a16="http://schemas.microsoft.com/office/drawing/2014/main" id="{FC86ADF6-E082-21D9-3141-3428CF4E9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2" y="2379889"/>
            <a:ext cx="1912979" cy="1912979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CA4AFCB1-F917-6B99-0A4B-FEE56827D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716" y="2512991"/>
            <a:ext cx="1984300" cy="1192874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48708DC-CBBE-4D68-44EF-852EBC616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239" y="4901758"/>
            <a:ext cx="3429479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DA642-EB25-3A4B-98AD-DC64A935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50650"/>
            <a:ext cx="3045460" cy="672095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C446F-4CCF-4040-98B5-D629E72C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990" y="1630695"/>
            <a:ext cx="9673590" cy="434803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b="1" dirty="0"/>
              <a:t>Silniční síť:</a:t>
            </a: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b="1" dirty="0">
                <a:latin typeface="+mn-lt"/>
              </a:rPr>
              <a:t>Vývoj stavu silnic II a III třídy</a:t>
            </a: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b="1" dirty="0">
                <a:latin typeface="+mn-lt"/>
              </a:rPr>
              <a:t>Finanční zdroje</a:t>
            </a: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b="1" dirty="0">
                <a:latin typeface="+mn-lt"/>
              </a:rPr>
              <a:t>Stavby na silnicích II a III třídy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b="1" dirty="0"/>
              <a:t>Veřejná doprava:</a:t>
            </a:r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b="1" dirty="0">
                <a:latin typeface="+mn-lt"/>
              </a:rPr>
              <a:t>Označníky zastávek na místních komunikacích</a:t>
            </a:r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b="1" dirty="0">
                <a:latin typeface="+mn-lt"/>
              </a:rPr>
              <a:t>Přeshraniční doprava Slovensko</a:t>
            </a:r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b="1" dirty="0">
                <a:latin typeface="+mn-lt"/>
              </a:rPr>
              <a:t>Aplikace FAIRTIQ</a:t>
            </a:r>
          </a:p>
          <a:p>
            <a:pPr marL="457200" lvl="1" indent="0">
              <a:buNone/>
              <a:defRPr/>
            </a:pPr>
            <a:endParaRPr lang="cs-CZ" sz="1400" dirty="0">
              <a:latin typeface="+mn-lt"/>
            </a:endParaRPr>
          </a:p>
          <a:p>
            <a:pPr marL="0" indent="0">
              <a:buNone/>
            </a:pPr>
            <a:r>
              <a:rPr lang="cs-CZ" dirty="0"/>
              <a:t>Diskuze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DBC78F-0EBC-B64F-A71B-D88E3474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580" y="6172200"/>
            <a:ext cx="28702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2</a:t>
            </a:fld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127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brnan.cz/sites/default/files/styles/article_detail/public/img/article-teaser/silnice-2.jpg?itok=k8USZyU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r="5995"/>
          <a:stretch/>
        </p:blipFill>
        <p:spPr bwMode="auto">
          <a:xfrm>
            <a:off x="3260785" y="0"/>
            <a:ext cx="8931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0785" y="1580774"/>
            <a:ext cx="304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Silniční síť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0AE70CE-4F6D-9957-22A3-01F8DB224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9"/>
          <a:stretch/>
        </p:blipFill>
        <p:spPr>
          <a:xfrm>
            <a:off x="673183" y="5072689"/>
            <a:ext cx="1706018" cy="11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1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5EF30-E8B5-B98A-9188-FBEECD2B1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98741F-1091-0321-1984-E1FEDD99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5720" y="6172200"/>
            <a:ext cx="30988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4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039F96-892E-F21F-9212-8F01106D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39680"/>
            <a:ext cx="11264900" cy="574721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Silniční síť Zlínského kraje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44B8A35-67D5-06E5-0531-72EACBA5628F}"/>
              </a:ext>
            </a:extLst>
          </p:cNvPr>
          <p:cNvSpPr txBox="1">
            <a:spLocks/>
          </p:cNvSpPr>
          <p:nvPr/>
        </p:nvSpPr>
        <p:spPr>
          <a:xfrm>
            <a:off x="364744" y="833050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Vývoj stavu vozovek silnic II a III třídy 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(TP87)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" name="Tabulka 9">
            <a:extLst>
              <a:ext uri="{FF2B5EF4-FFF2-40B4-BE49-F238E27FC236}">
                <a16:creationId xmlns:a16="http://schemas.microsoft.com/office/drawing/2014/main" id="{9F14FA5C-5A61-47F3-0F42-FA5265F51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98332"/>
              </p:ext>
            </p:extLst>
          </p:nvPr>
        </p:nvGraphicFramePr>
        <p:xfrm>
          <a:off x="964390" y="1374566"/>
          <a:ext cx="9890424" cy="211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303">
                  <a:extLst>
                    <a:ext uri="{9D8B030D-6E8A-4147-A177-3AD203B41FA5}">
                      <a16:colId xmlns:a16="http://schemas.microsoft.com/office/drawing/2014/main" val="105955339"/>
                    </a:ext>
                  </a:extLst>
                </a:gridCol>
                <a:gridCol w="1236303">
                  <a:extLst>
                    <a:ext uri="{9D8B030D-6E8A-4147-A177-3AD203B41FA5}">
                      <a16:colId xmlns:a16="http://schemas.microsoft.com/office/drawing/2014/main" val="2410167880"/>
                    </a:ext>
                  </a:extLst>
                </a:gridCol>
                <a:gridCol w="1236303">
                  <a:extLst>
                    <a:ext uri="{9D8B030D-6E8A-4147-A177-3AD203B41FA5}">
                      <a16:colId xmlns:a16="http://schemas.microsoft.com/office/drawing/2014/main" val="3708173798"/>
                    </a:ext>
                  </a:extLst>
                </a:gridCol>
                <a:gridCol w="1236303">
                  <a:extLst>
                    <a:ext uri="{9D8B030D-6E8A-4147-A177-3AD203B41FA5}">
                      <a16:colId xmlns:a16="http://schemas.microsoft.com/office/drawing/2014/main" val="1520065590"/>
                    </a:ext>
                  </a:extLst>
                </a:gridCol>
                <a:gridCol w="1236303">
                  <a:extLst>
                    <a:ext uri="{9D8B030D-6E8A-4147-A177-3AD203B41FA5}">
                      <a16:colId xmlns:a16="http://schemas.microsoft.com/office/drawing/2014/main" val="2250987139"/>
                    </a:ext>
                  </a:extLst>
                </a:gridCol>
                <a:gridCol w="1236303">
                  <a:extLst>
                    <a:ext uri="{9D8B030D-6E8A-4147-A177-3AD203B41FA5}">
                      <a16:colId xmlns:a16="http://schemas.microsoft.com/office/drawing/2014/main" val="2163315924"/>
                    </a:ext>
                  </a:extLst>
                </a:gridCol>
                <a:gridCol w="1236303">
                  <a:extLst>
                    <a:ext uri="{9D8B030D-6E8A-4147-A177-3AD203B41FA5}">
                      <a16:colId xmlns:a16="http://schemas.microsoft.com/office/drawing/2014/main" val="1472139342"/>
                    </a:ext>
                  </a:extLst>
                </a:gridCol>
                <a:gridCol w="1236303">
                  <a:extLst>
                    <a:ext uri="{9D8B030D-6E8A-4147-A177-3AD203B41FA5}">
                      <a16:colId xmlns:a16="http://schemas.microsoft.com/office/drawing/2014/main" val="2962254605"/>
                    </a:ext>
                  </a:extLst>
                </a:gridCol>
              </a:tblGrid>
              <a:tr h="3527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Okres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výborný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dobrý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vyhovující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nevyhovující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havarijní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Celkem [m]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hodnocení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09793"/>
                  </a:ext>
                </a:extLst>
              </a:tr>
              <a:tr h="35279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Kroměříž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78 549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113 619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104 363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80 258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125 531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502 320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3,12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280642"/>
                  </a:ext>
                </a:extLst>
              </a:tr>
              <a:tr h="35279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Uh. Hradiště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67 554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42 949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83 752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95 175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116 645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406 075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3,37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816947"/>
                  </a:ext>
                </a:extLst>
              </a:tr>
              <a:tr h="35279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Vsetín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52 776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49 318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75 993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93 861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114 088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386 036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3,43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4744"/>
                  </a:ext>
                </a:extLst>
              </a:tr>
              <a:tr h="35279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Zlín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effectLst/>
                          <a:latin typeface="+mn-lt"/>
                        </a:rPr>
                        <a:t>101 237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effectLst/>
                          <a:latin typeface="+mn-lt"/>
                        </a:rPr>
                        <a:t>63 242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effectLst/>
                          <a:latin typeface="+mn-lt"/>
                        </a:rPr>
                        <a:t>113 371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85 328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112 316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475 494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3,09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828277"/>
                  </a:ext>
                </a:extLst>
              </a:tr>
              <a:tr h="352797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Celkem [m]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300 116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269 128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377 479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354 622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468 580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1 769 925 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3,24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77566"/>
                  </a:ext>
                </a:extLst>
              </a:tr>
            </a:tbl>
          </a:graphicData>
        </a:graphic>
      </p:graphicFrame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7FD0B73-1C4B-2669-CE5B-362980A8A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417" t="13884" r="11902" b="5303"/>
          <a:stretch/>
        </p:blipFill>
        <p:spPr>
          <a:xfrm>
            <a:off x="394804" y="3598607"/>
            <a:ext cx="4889832" cy="3105044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5257632-85E3-FC92-FE5F-B82B8618A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2194" y="3493418"/>
            <a:ext cx="6304700" cy="32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5EF30-E8B5-B98A-9188-FBEECD2B1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98741F-1091-0321-1984-E1FEDD99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5720" y="6172200"/>
            <a:ext cx="30988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5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039F96-892E-F21F-9212-8F01106D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39680"/>
            <a:ext cx="11264900" cy="574721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Silniční síť Zlínského kraje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44B8A35-67D5-06E5-0531-72EACBA5628F}"/>
              </a:ext>
            </a:extLst>
          </p:cNvPr>
          <p:cNvSpPr txBox="1">
            <a:spLocks/>
          </p:cNvSpPr>
          <p:nvPr/>
        </p:nvSpPr>
        <p:spPr>
          <a:xfrm>
            <a:off x="364744" y="833050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Finanční zdroje do silnic II a III třídy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F81B2E8-DF19-041F-A808-6E13FA709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60721"/>
              </p:ext>
            </p:extLst>
          </p:nvPr>
        </p:nvGraphicFramePr>
        <p:xfrm>
          <a:off x="463549" y="1651485"/>
          <a:ext cx="11268001" cy="45402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5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638">
                  <a:extLst>
                    <a:ext uri="{9D8B030D-6E8A-4147-A177-3AD203B41FA5}">
                      <a16:colId xmlns:a16="http://schemas.microsoft.com/office/drawing/2014/main" val="1768289234"/>
                    </a:ext>
                  </a:extLst>
                </a:gridCol>
                <a:gridCol w="2038638">
                  <a:extLst>
                    <a:ext uri="{9D8B030D-6E8A-4147-A177-3AD203B41FA5}">
                      <a16:colId xmlns:a16="http://schemas.microsoft.com/office/drawing/2014/main" val="4087681563"/>
                    </a:ext>
                  </a:extLst>
                </a:gridCol>
              </a:tblGrid>
              <a:tr h="756451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tis. Kč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Skutečnost 2023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Rozpočet 2024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Plán 2025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766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IROP 2 - f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ondy EU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21 137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61 956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219 896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766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B.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SFDI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213 409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206 331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66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C.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Investiční dotace ZK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285 000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390 000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400 000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766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D.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Neinvestiční příspěvek ZK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712 000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803 837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711 808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766">
                <a:tc>
                  <a:txBody>
                    <a:bodyPr/>
                    <a:lstStyle/>
                    <a:p>
                      <a:pPr marL="1857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CELKEM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1 231 546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1 462 124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1 331 704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7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4FB7-31C1-CC78-DCB1-21DA12AF9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0AD1799-1A4E-1EEB-A7B5-5A57CE238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39459"/>
              </p:ext>
            </p:extLst>
          </p:nvPr>
        </p:nvGraphicFramePr>
        <p:xfrm>
          <a:off x="342900" y="1365963"/>
          <a:ext cx="11420857" cy="527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978">
                  <a:extLst>
                    <a:ext uri="{9D8B030D-6E8A-4147-A177-3AD203B41FA5}">
                      <a16:colId xmlns:a16="http://schemas.microsoft.com/office/drawing/2014/main" val="720288782"/>
                    </a:ext>
                  </a:extLst>
                </a:gridCol>
                <a:gridCol w="4426354">
                  <a:extLst>
                    <a:ext uri="{9D8B030D-6E8A-4147-A177-3AD203B41FA5}">
                      <a16:colId xmlns:a16="http://schemas.microsoft.com/office/drawing/2014/main" val="236762035"/>
                    </a:ext>
                  </a:extLst>
                </a:gridCol>
                <a:gridCol w="1435510">
                  <a:extLst>
                    <a:ext uri="{9D8B030D-6E8A-4147-A177-3AD203B41FA5}">
                      <a16:colId xmlns:a16="http://schemas.microsoft.com/office/drawing/2014/main" val="2781794860"/>
                    </a:ext>
                  </a:extLst>
                </a:gridCol>
                <a:gridCol w="2880852">
                  <a:extLst>
                    <a:ext uri="{9D8B030D-6E8A-4147-A177-3AD203B41FA5}">
                      <a16:colId xmlns:a16="http://schemas.microsoft.com/office/drawing/2014/main" val="1550060385"/>
                    </a:ext>
                  </a:extLst>
                </a:gridCol>
                <a:gridCol w="1951163">
                  <a:extLst>
                    <a:ext uri="{9D8B030D-6E8A-4147-A177-3AD203B41FA5}">
                      <a16:colId xmlns:a16="http://schemas.microsoft.com/office/drawing/2014/main" val="2236355377"/>
                    </a:ext>
                  </a:extLst>
                </a:gridCol>
              </a:tblGrid>
              <a:tr h="433340">
                <a:tc>
                  <a:txBody>
                    <a:bodyPr/>
                    <a:lstStyle/>
                    <a:p>
                      <a:pPr algn="ctr" fontAlgn="ctr"/>
                      <a:endParaRPr lang="cs-CZ" sz="10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cs-CZ" sz="1100" b="1" u="none" strike="noStrike" dirty="0">
                          <a:effectLst/>
                        </a:rPr>
                        <a:t>název akce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Cena v tis. Kč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Předpoklad prostavěnost 2025 v tis. Kč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Předpoklad termín realizace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554003"/>
                  </a:ext>
                </a:extLst>
              </a:tr>
              <a:tr h="3475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indent="0" algn="l" fontAlgn="b"/>
                      <a:r>
                        <a:rPr lang="cs-CZ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Stavby – dotace IROP/SFDI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952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Silnice II/438: Bystřice p/H – Hlinsko p/H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235 607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143 388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04/2024 – 08/2026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10641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Silnice II/497: Uherské Hradiště – Bílovice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263 736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106 369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04/2024 – 09/2026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726917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Silnice II/481: Prostření Bečva – Velké    Karlovice 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204 651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107 277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05/2024 - 11/2025 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61636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Silnice III/49725: Napajedla, most ev. č.    49725-1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147 570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30 735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07/2024 – 09/2025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18417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Silnice II/437: Hošťálková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59 894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35 224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10/2024 - 11/2025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20222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Silnice II/494: </a:t>
                      </a:r>
                      <a:r>
                        <a:rPr lang="cs-CZ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Vrbětice</a:t>
                      </a:r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Slavičín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150 000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09/2025 – 05/2027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43339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algn="ctr" fontAlgn="b"/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4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cs-CZ" sz="1400" b="1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1 061 458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427 993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55748"/>
                  </a:ext>
                </a:extLst>
              </a:tr>
              <a:tr h="3475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indent="0" algn="l" fontAlgn="b"/>
                      <a:r>
                        <a:rPr lang="pl-PL" sz="1600" b="1" u="none" strike="noStrike" dirty="0">
                          <a:effectLst/>
                        </a:rPr>
                        <a:t>Stavby zahájené v roce 2024</a:t>
                      </a:r>
                      <a:endParaRPr lang="pl-PL" sz="1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u="none" strike="noStrike" dirty="0">
                          <a:effectLst/>
                        </a:rPr>
                        <a:t> </a:t>
                      </a:r>
                      <a:endParaRPr lang="cs-CZ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18052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Silnice III/05735: Vsetín, mosty 05735-7, 05735-8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26 918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9 824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04/2024 - 07/2025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00808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Silnice III/01877: Zubří, most 01877-4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17 956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5 790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07/2024 - 08/2025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70494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Silnice III/48713: Velké Karlovice, most </a:t>
                      </a:r>
                      <a:r>
                        <a:rPr lang="cs-CZ" sz="13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ev.č</a:t>
                      </a:r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48713-4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15 196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3 831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07/2024 – 06/2025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29030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Silnice III/05742: Valašská Polanka, most 05742-1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28 193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8 195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07/2024 – 08/2025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85563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Silnice II/495: Hluk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21 993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14 919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09/2024 – 08/2025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07032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Silnice III/43220: Kudlovice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16 400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05/2024 – 06/2025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63770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Silnice III/05737: Vsetín, ul. Nádražní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21 245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14 021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09/2024 - 10/2026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96234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Silnice III/49515: Bojkovice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14 070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10 995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10/2024 - 08/2025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58943"/>
                  </a:ext>
                </a:extLst>
              </a:tr>
              <a:tr h="2593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 defTabSz="914400" rtl="0" eaLnBrk="1" fontAlgn="b" latinLnBrk="0" hangingPunct="1"/>
                      <a:r>
                        <a:rPr lang="cs-CZ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161 971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72 575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491457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2CAB5D-EBDE-CE10-30AE-BE1DA037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5720" y="6172200"/>
            <a:ext cx="30988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6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91A57A-BFAA-5F43-6780-E0DAE7F6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39680"/>
            <a:ext cx="11264900" cy="574721"/>
          </a:xfrm>
        </p:spPr>
        <p:txBody>
          <a:bodyPr>
            <a:normAutofit/>
          </a:bodyPr>
          <a:lstStyle/>
          <a:p>
            <a:pPr algn="ctr"/>
            <a:r>
              <a:rPr lang="cs-CZ" sz="3200"/>
              <a:t>Silniční síť Zlínského kraje</a:t>
            </a:r>
            <a:endParaRPr lang="cs-CZ" sz="32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6E88CE15-E76C-303C-4317-BEF7CAF92675}"/>
              </a:ext>
            </a:extLst>
          </p:cNvPr>
          <p:cNvSpPr txBox="1">
            <a:spLocks/>
          </p:cNvSpPr>
          <p:nvPr/>
        </p:nvSpPr>
        <p:spPr>
          <a:xfrm>
            <a:off x="364744" y="833050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Stavby na silnicích II. a III. třídy</a:t>
            </a:r>
          </a:p>
        </p:txBody>
      </p:sp>
    </p:spTree>
    <p:extLst>
      <p:ext uri="{BB962C8B-B14F-4D97-AF65-F5344CB8AC3E}">
        <p14:creationId xmlns:p14="http://schemas.microsoft.com/office/powerpoint/2010/main" val="196581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4FB7-31C1-CC78-DCB1-21DA12AF9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0AD1799-1A4E-1EEB-A7B5-5A57CE238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6872"/>
              </p:ext>
            </p:extLst>
          </p:nvPr>
        </p:nvGraphicFramePr>
        <p:xfrm>
          <a:off x="342900" y="1472994"/>
          <a:ext cx="11411999" cy="5004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414">
                  <a:extLst>
                    <a:ext uri="{9D8B030D-6E8A-4147-A177-3AD203B41FA5}">
                      <a16:colId xmlns:a16="http://schemas.microsoft.com/office/drawing/2014/main" val="720288782"/>
                    </a:ext>
                  </a:extLst>
                </a:gridCol>
                <a:gridCol w="4835556">
                  <a:extLst>
                    <a:ext uri="{9D8B030D-6E8A-4147-A177-3AD203B41FA5}">
                      <a16:colId xmlns:a16="http://schemas.microsoft.com/office/drawing/2014/main" val="236762035"/>
                    </a:ext>
                  </a:extLst>
                </a:gridCol>
                <a:gridCol w="1699662">
                  <a:extLst>
                    <a:ext uri="{9D8B030D-6E8A-4147-A177-3AD203B41FA5}">
                      <a16:colId xmlns:a16="http://schemas.microsoft.com/office/drawing/2014/main" val="34780466"/>
                    </a:ext>
                  </a:extLst>
                </a:gridCol>
                <a:gridCol w="2289139">
                  <a:extLst>
                    <a:ext uri="{9D8B030D-6E8A-4147-A177-3AD203B41FA5}">
                      <a16:colId xmlns:a16="http://schemas.microsoft.com/office/drawing/2014/main" val="3254682114"/>
                    </a:ext>
                  </a:extLst>
                </a:gridCol>
                <a:gridCol w="1861228">
                  <a:extLst>
                    <a:ext uri="{9D8B030D-6E8A-4147-A177-3AD203B41FA5}">
                      <a16:colId xmlns:a16="http://schemas.microsoft.com/office/drawing/2014/main" val="2236355377"/>
                    </a:ext>
                  </a:extLst>
                </a:gridCol>
              </a:tblGrid>
              <a:tr h="545169">
                <a:tc>
                  <a:txBody>
                    <a:bodyPr/>
                    <a:lstStyle/>
                    <a:p>
                      <a:pPr algn="ctr" fontAlgn="ctr"/>
                      <a:endParaRPr lang="cs-CZ" sz="10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cs-CZ" sz="1600" b="1" u="none" strike="noStrike" dirty="0">
                          <a:effectLst/>
                        </a:rPr>
                        <a:t>název akce</a:t>
                      </a:r>
                      <a:endParaRPr lang="cs-CZ" sz="1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Cena v tis. Kč</a:t>
                      </a:r>
                      <a:endParaRPr lang="cs-CZ" sz="1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Předpoklad prostavěnost 2025 v tis. Kč</a:t>
                      </a:r>
                      <a:endParaRPr lang="cs-CZ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Předpoklad termín realizace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554003"/>
                  </a:ext>
                </a:extLst>
              </a:tr>
              <a:tr h="4372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8900" indent="0" algn="just"/>
                      <a:r>
                        <a:rPr lang="cs-CZ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Nově zahajované stavby z rozpočtu ZK</a:t>
                      </a: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8900" indent="0" algn="just"/>
                      <a:endParaRPr lang="cs-CZ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50952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Silnice III/4915: Slušovice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235 607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143 388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04/2024 – 08/2026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10641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</a:t>
                      </a:r>
                      <a:endParaRPr lang="cs-CZ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Silnice II/489: Držková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263 736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106 369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04/2024 – 09/2026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726917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Silnice III/43346, 43349: Litenčice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204 651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107 277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05/2024 - 11/2025 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61636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Silnice III/49713: V. Karlovice, most ev. Č. 48713-5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147 570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30 735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07/2024 – 09/2025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18417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Silnice III/4943: Lačnov, mostní objekt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59 894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35 224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10/2024 - 11/2025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20222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Silnice III/4981: Nivnice, most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ev.č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4981-5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150 000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09/2025 – 05/2027</a:t>
                      </a:r>
                    </a:p>
                  </a:txBody>
                  <a:tcPr marL="9525" marR="9525" marT="9525" marB="1080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43339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Silnice III/36726: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Měrůtky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26 918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9 824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04/2024 - 07/2025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00808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Silnice III/49026: Březůvky, křižovatka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17 956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5 790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07/2024 - 08/2025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70494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Silnice III/49016: Zlín, Mladcová, opěrná zeď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15 196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3 831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07/2024 – 06/2025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29030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Silnice III/05722: Velká Lhota, sesuv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28 193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8 195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07/2024 – 08/2025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85563"/>
                  </a:ext>
                </a:extLst>
              </a:tr>
              <a:tr h="3359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Silnice III/49714: Uherský Brod, Horní Valy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21 993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14 919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09/2024 – 08/2025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07032"/>
                  </a:ext>
                </a:extLst>
              </a:tr>
              <a:tr h="3263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cs-CZ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245 800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cs-CZ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199 800</a:t>
                      </a: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491457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2CAB5D-EBDE-CE10-30AE-BE1DA037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5720" y="6172200"/>
            <a:ext cx="30988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7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91A57A-BFAA-5F43-6780-E0DAE7F6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39680"/>
            <a:ext cx="11264900" cy="574721"/>
          </a:xfrm>
        </p:spPr>
        <p:txBody>
          <a:bodyPr>
            <a:normAutofit/>
          </a:bodyPr>
          <a:lstStyle/>
          <a:p>
            <a:pPr algn="ctr"/>
            <a:r>
              <a:rPr lang="cs-CZ" sz="3200"/>
              <a:t>Silniční síť Zlínského kraje</a:t>
            </a:r>
            <a:endParaRPr lang="cs-CZ" sz="32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6E88CE15-E76C-303C-4317-BEF7CAF92675}"/>
              </a:ext>
            </a:extLst>
          </p:cNvPr>
          <p:cNvSpPr txBox="1">
            <a:spLocks/>
          </p:cNvSpPr>
          <p:nvPr/>
        </p:nvSpPr>
        <p:spPr>
          <a:xfrm>
            <a:off x="364744" y="833050"/>
            <a:ext cx="11420856" cy="54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Stavby na silnicích II. a III. třídy</a:t>
            </a:r>
          </a:p>
        </p:txBody>
      </p:sp>
    </p:spTree>
    <p:extLst>
      <p:ext uri="{BB962C8B-B14F-4D97-AF65-F5344CB8AC3E}">
        <p14:creationId xmlns:p14="http://schemas.microsoft.com/office/powerpoint/2010/main" val="412109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5239" y="1516164"/>
            <a:ext cx="2942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Veřejná doprava</a:t>
            </a:r>
          </a:p>
        </p:txBody>
      </p:sp>
      <p:pic>
        <p:nvPicPr>
          <p:cNvPr id="4" name="Picture 2" descr="Nový označník zastávky veřejné dopravy ve Zlínském kraji. Pramen: KOVED">
            <a:extLst>
              <a:ext uri="{FF2B5EF4-FFF2-40B4-BE49-F238E27FC236}">
                <a16:creationId xmlns:a16="http://schemas.microsoft.com/office/drawing/2014/main" id="{311D80EA-C5E4-4740-9CE5-D77E9A32F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12026" r="22597" b="8865"/>
          <a:stretch/>
        </p:blipFill>
        <p:spPr bwMode="auto">
          <a:xfrm>
            <a:off x="3165231" y="9377"/>
            <a:ext cx="9026769" cy="68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946AF796-5CD8-2E28-67F4-F303F7FD4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5" y="4786691"/>
            <a:ext cx="1331160" cy="13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700" y="6172200"/>
            <a:ext cx="469900" cy="304800"/>
          </a:xfrm>
        </p:spPr>
        <p:txBody>
          <a:bodyPr/>
          <a:lstStyle/>
          <a:p>
            <a:fld id="{157D43A2-98E4-B24E-9228-7624BE346F8E}" type="slidenum">
              <a:rPr lang="cs-CZ" sz="1400" b="1" smtClean="0"/>
              <a:pPr/>
              <a:t>9</a:t>
            </a:fld>
            <a:endParaRPr lang="cs-CZ" sz="14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Veřejná doprava Zlínského kraje</a:t>
            </a:r>
            <a:br>
              <a:rPr lang="cs-CZ" sz="3600" dirty="0"/>
            </a:br>
            <a:br>
              <a:rPr lang="cs-CZ" sz="3600" dirty="0"/>
            </a:br>
            <a:endParaRPr lang="cs-CZ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5350A0-4E52-4422-BC5D-F6E04D21BF66}"/>
              </a:ext>
            </a:extLst>
          </p:cNvPr>
          <p:cNvSpPr txBox="1">
            <a:spLocks/>
          </p:cNvSpPr>
          <p:nvPr/>
        </p:nvSpPr>
        <p:spPr>
          <a:xfrm>
            <a:off x="422026" y="866595"/>
            <a:ext cx="11264900" cy="427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Nové dopravní značení autobusových zastávek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82" y="3939028"/>
            <a:ext cx="2951921" cy="2664716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7A005100-9222-EA3D-C107-7D136D3D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500628"/>
            <a:ext cx="11264900" cy="2236485"/>
          </a:xfrm>
        </p:spPr>
        <p:txBody>
          <a:bodyPr>
            <a:noAutofit/>
          </a:bodyPr>
          <a:lstStyle/>
          <a:p>
            <a:pPr marL="444500" lvl="1" indent="-28575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sz="1600" b="1" dirty="0">
                <a:latin typeface="+mn-lt"/>
              </a:rPr>
              <a:t>Dne 3.10.2024 nabyla účinnosti kupní smlouva s mezi Zlínským krajem a vybraným dodavatelem </a:t>
            </a:r>
            <a:r>
              <a:rPr lang="cs-CZ" sz="1400" b="1" dirty="0">
                <a:latin typeface="+mn-lt"/>
              </a:rPr>
              <a:t>(společnost </a:t>
            </a:r>
            <a:r>
              <a:rPr lang="fr-FR" sz="1400" b="1" dirty="0">
                <a:latin typeface="+mn-lt"/>
              </a:rPr>
              <a:t>GS PLUS s.r.o.</a:t>
            </a:r>
            <a:r>
              <a:rPr lang="cs-CZ" sz="1400" b="1" dirty="0">
                <a:latin typeface="+mn-lt"/>
              </a:rPr>
              <a:t>) </a:t>
            </a:r>
            <a:r>
              <a:rPr lang="cs-CZ" sz="1600" b="1" dirty="0">
                <a:latin typeface="+mn-lt"/>
              </a:rPr>
              <a:t>na dodání dopravního značení </a:t>
            </a:r>
            <a:r>
              <a:rPr lang="cs-CZ" sz="1400" b="1" dirty="0">
                <a:latin typeface="+mn-lt"/>
              </a:rPr>
              <a:t>(značka IJ4a) </a:t>
            </a:r>
            <a:r>
              <a:rPr lang="cs-CZ" sz="1600" b="1" dirty="0">
                <a:latin typeface="+mn-lt"/>
              </a:rPr>
              <a:t>autobusových zastávek na místních komunikacích </a:t>
            </a:r>
            <a:r>
              <a:rPr lang="cs-CZ" sz="1400" b="1" dirty="0">
                <a:latin typeface="+mn-lt"/>
              </a:rPr>
              <a:t>(MK) </a:t>
            </a:r>
            <a:r>
              <a:rPr lang="cs-CZ" sz="1600" b="1" dirty="0">
                <a:latin typeface="+mn-lt"/>
              </a:rPr>
              <a:t>v rámci území Zlínského kraje</a:t>
            </a:r>
          </a:p>
          <a:p>
            <a:pPr marL="444500" lvl="1" indent="-28575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sz="1600" b="1" dirty="0">
                <a:latin typeface="+mn-lt"/>
              </a:rPr>
              <a:t>Bude dodáno celkem 445 ks dopravních značek </a:t>
            </a:r>
            <a:r>
              <a:rPr lang="cs-CZ" sz="1400" b="1" dirty="0">
                <a:latin typeface="+mn-lt"/>
              </a:rPr>
              <a:t>(v celkové ceně cca 237 tis. Kč včetně DPH)</a:t>
            </a:r>
            <a:r>
              <a:rPr lang="cs-CZ" sz="1600" b="1" dirty="0">
                <a:latin typeface="+mn-lt"/>
              </a:rPr>
              <a:t>, které budou instalovány na MK ve 134 obcích/městech</a:t>
            </a:r>
          </a:p>
          <a:p>
            <a:pPr marL="444500" lvl="1" indent="-28575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sz="1600" b="1" dirty="0">
                <a:latin typeface="+mn-lt"/>
              </a:rPr>
              <a:t>Předání/darování obcím/městům proběhne do konce roku 2024</a:t>
            </a:r>
          </a:p>
          <a:p>
            <a:pPr marL="444500" lvl="1" indent="-28575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sz="1600" b="1" dirty="0">
                <a:latin typeface="+mn-lt"/>
              </a:rPr>
              <a:t>Jde o finální etapu výměny dopravního. značení na zastávkách na území Zlínského kraje.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64A091F-DA3D-1D1A-B9C2-EA85D77E8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4" y="3939028"/>
            <a:ext cx="2050426" cy="26647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9439953-5EE6-3831-2EB0-1733AAADCF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0" b="11242"/>
          <a:stretch/>
        </p:blipFill>
        <p:spPr>
          <a:xfrm>
            <a:off x="3917927" y="3939028"/>
            <a:ext cx="3707118" cy="26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17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</TotalTime>
  <Words>1333</Words>
  <Application>Microsoft Office PowerPoint</Application>
  <PresentationFormat>Širokoúhlá obrazovka</PresentationFormat>
  <Paragraphs>289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Degular</vt:lpstr>
      <vt:lpstr>Tahoma</vt:lpstr>
      <vt:lpstr>TT Hoves</vt:lpstr>
      <vt:lpstr>Wingdings</vt:lpstr>
      <vt:lpstr>Motiv Office</vt:lpstr>
      <vt:lpstr>Doprava Zlínského kraje    Ing. Radek Doležel  náměstek hejtmana pro dopravu  </vt:lpstr>
      <vt:lpstr>Obsah</vt:lpstr>
      <vt:lpstr>Prezentace aplikace PowerPoint</vt:lpstr>
      <vt:lpstr>Silniční síť Zlínského kraje</vt:lpstr>
      <vt:lpstr>Silniční síť Zlínského kraje</vt:lpstr>
      <vt:lpstr>Silniční síť Zlínského kraje</vt:lpstr>
      <vt:lpstr>Silniční síť Zlínského kraje</vt:lpstr>
      <vt:lpstr>Prezentace aplikace PowerPoint</vt:lpstr>
      <vt:lpstr>Veřejná doprava Zlínského kraje  </vt:lpstr>
      <vt:lpstr>Veřejná doprava Zlínského kraje </vt:lpstr>
      <vt:lpstr>Veřejná doprava Zlínského kraje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Kavan Pavel</cp:lastModifiedBy>
  <cp:revision>90</cp:revision>
  <cp:lastPrinted>2022-11-14T11:23:02Z</cp:lastPrinted>
  <dcterms:created xsi:type="dcterms:W3CDTF">2021-08-21T22:30:26Z</dcterms:created>
  <dcterms:modified xsi:type="dcterms:W3CDTF">2024-11-18T08:35:54Z</dcterms:modified>
</cp:coreProperties>
</file>