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45" r:id="rId3"/>
    <p:sldId id="720" r:id="rId4"/>
    <p:sldId id="257" r:id="rId5"/>
    <p:sldId id="717" r:id="rId6"/>
    <p:sldId id="716" r:id="rId7"/>
    <p:sldId id="718" r:id="rId8"/>
    <p:sldId id="719" r:id="rId9"/>
    <p:sldId id="260" r:id="rId10"/>
    <p:sldId id="263" r:id="rId11"/>
    <p:sldId id="264" r:id="rId12"/>
    <p:sldId id="262" r:id="rId13"/>
    <p:sldId id="261" r:id="rId14"/>
    <p:sldId id="265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050AD-E96C-48BA-829E-D40E14A66976}" v="4" dt="2024-11-17T18:54:56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/>
    <p:restoredTop sz="93447" autoAdjust="0"/>
  </p:normalViewPr>
  <p:slideViewPr>
    <p:cSldViewPr snapToGrid="0" snapToObjects="1">
      <p:cViewPr varScale="1">
        <p:scale>
          <a:sx n="56" d="100"/>
          <a:sy n="56" d="100"/>
        </p:scale>
        <p:origin x="10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rlová Andrea" userId="683f075d-4111-4ace-8be2-6fc13d246eea" providerId="ADAL" clId="{34F050AD-E96C-48BA-829E-D40E14A66976}"/>
    <pc:docChg chg="undo custSel addSld delSld modSld sldOrd">
      <pc:chgData name="Vorlová Andrea" userId="683f075d-4111-4ace-8be2-6fc13d246eea" providerId="ADAL" clId="{34F050AD-E96C-48BA-829E-D40E14A66976}" dt="2024-11-17T18:57:42.314" v="275" actId="20577"/>
      <pc:docMkLst>
        <pc:docMk/>
      </pc:docMkLst>
      <pc:sldChg chg="modSp mod">
        <pc:chgData name="Vorlová Andrea" userId="683f075d-4111-4ace-8be2-6fc13d246eea" providerId="ADAL" clId="{34F050AD-E96C-48BA-829E-D40E14A66976}" dt="2024-11-17T18:43:15.771" v="45" actId="20577"/>
        <pc:sldMkLst>
          <pc:docMk/>
          <pc:sldMk cId="2134653494" sldId="256"/>
        </pc:sldMkLst>
        <pc:spChg chg="mod">
          <ac:chgData name="Vorlová Andrea" userId="683f075d-4111-4ace-8be2-6fc13d246eea" providerId="ADAL" clId="{34F050AD-E96C-48BA-829E-D40E14A66976}" dt="2024-11-17T18:43:06.523" v="33" actId="1076"/>
          <ac:spMkLst>
            <pc:docMk/>
            <pc:sldMk cId="2134653494" sldId="256"/>
            <ac:spMk id="2" creationId="{6A464F62-C66D-7747-AE1D-B98617324826}"/>
          </ac:spMkLst>
        </pc:spChg>
        <pc:spChg chg="mod">
          <ac:chgData name="Vorlová Andrea" userId="683f075d-4111-4ace-8be2-6fc13d246eea" providerId="ADAL" clId="{34F050AD-E96C-48BA-829E-D40E14A66976}" dt="2024-11-17T18:43:15.771" v="45" actId="20577"/>
          <ac:spMkLst>
            <pc:docMk/>
            <pc:sldMk cId="2134653494" sldId="256"/>
            <ac:spMk id="3" creationId="{A470C84C-FA25-4B48-8EA5-40D03BC15649}"/>
          </ac:spMkLst>
        </pc:spChg>
      </pc:sldChg>
      <pc:sldChg chg="ord">
        <pc:chgData name="Vorlová Andrea" userId="683f075d-4111-4ace-8be2-6fc13d246eea" providerId="ADAL" clId="{34F050AD-E96C-48BA-829E-D40E14A66976}" dt="2024-11-17T18:50:22.597" v="104"/>
        <pc:sldMkLst>
          <pc:docMk/>
          <pc:sldMk cId="1701272261" sldId="257"/>
        </pc:sldMkLst>
      </pc:sldChg>
      <pc:sldChg chg="modSp mod">
        <pc:chgData name="Vorlová Andrea" userId="683f075d-4111-4ace-8be2-6fc13d246eea" providerId="ADAL" clId="{34F050AD-E96C-48BA-829E-D40E14A66976}" dt="2024-11-17T18:55:31.870" v="261" actId="1076"/>
        <pc:sldMkLst>
          <pc:docMk/>
          <pc:sldMk cId="1552915894" sldId="345"/>
        </pc:sldMkLst>
        <pc:spChg chg="mod">
          <ac:chgData name="Vorlová Andrea" userId="683f075d-4111-4ace-8be2-6fc13d246eea" providerId="ADAL" clId="{34F050AD-E96C-48BA-829E-D40E14A66976}" dt="2024-11-17T18:55:21.480" v="260" actId="1076"/>
          <ac:spMkLst>
            <pc:docMk/>
            <pc:sldMk cId="1552915894" sldId="345"/>
            <ac:spMk id="11" creationId="{00000000-0000-0000-0000-000000000000}"/>
          </ac:spMkLst>
        </pc:spChg>
        <pc:picChg chg="mod">
          <ac:chgData name="Vorlová Andrea" userId="683f075d-4111-4ace-8be2-6fc13d246eea" providerId="ADAL" clId="{34F050AD-E96C-48BA-829E-D40E14A66976}" dt="2024-11-17T18:55:31.870" v="261" actId="1076"/>
          <ac:picMkLst>
            <pc:docMk/>
            <pc:sldMk cId="1552915894" sldId="345"/>
            <ac:picMk id="3" creationId="{777E3BA2-C119-BE94-37C5-681C1D35427D}"/>
          </ac:picMkLst>
        </pc:picChg>
      </pc:sldChg>
      <pc:sldChg chg="delSp del mod ord">
        <pc:chgData name="Vorlová Andrea" userId="683f075d-4111-4ace-8be2-6fc13d246eea" providerId="ADAL" clId="{34F050AD-E96C-48BA-829E-D40E14A66976}" dt="2024-11-17T18:49:18.839" v="100" actId="47"/>
        <pc:sldMkLst>
          <pc:docMk/>
          <pc:sldMk cId="1031157445" sldId="348"/>
        </pc:sldMkLst>
        <pc:spChg chg="del">
          <ac:chgData name="Vorlová Andrea" userId="683f075d-4111-4ace-8be2-6fc13d246eea" providerId="ADAL" clId="{34F050AD-E96C-48BA-829E-D40E14A66976}" dt="2024-11-17T18:47:35.376" v="87" actId="21"/>
          <ac:spMkLst>
            <pc:docMk/>
            <pc:sldMk cId="1031157445" sldId="348"/>
            <ac:spMk id="5" creationId="{BA8ADAFE-15B6-8FC7-C7EF-318DB59D06E2}"/>
          </ac:spMkLst>
        </pc:spChg>
      </pc:sldChg>
      <pc:sldChg chg="modSp mod">
        <pc:chgData name="Vorlová Andrea" userId="683f075d-4111-4ace-8be2-6fc13d246eea" providerId="ADAL" clId="{34F050AD-E96C-48BA-829E-D40E14A66976}" dt="2024-11-17T18:42:51.437" v="32" actId="255"/>
        <pc:sldMkLst>
          <pc:docMk/>
          <pc:sldMk cId="2642695837" sldId="716"/>
        </pc:sldMkLst>
        <pc:spChg chg="mod">
          <ac:chgData name="Vorlová Andrea" userId="683f075d-4111-4ace-8be2-6fc13d246eea" providerId="ADAL" clId="{34F050AD-E96C-48BA-829E-D40E14A66976}" dt="2024-11-17T18:42:38.257" v="30" actId="2711"/>
          <ac:spMkLst>
            <pc:docMk/>
            <pc:sldMk cId="2642695837" sldId="716"/>
            <ac:spMk id="2" creationId="{6AF8D002-9B35-25E0-1E19-57AB162EB23D}"/>
          </ac:spMkLst>
        </pc:spChg>
        <pc:spChg chg="mod">
          <ac:chgData name="Vorlová Andrea" userId="683f075d-4111-4ace-8be2-6fc13d246eea" providerId="ADAL" clId="{34F050AD-E96C-48BA-829E-D40E14A66976}" dt="2024-11-17T18:42:51.437" v="32" actId="255"/>
          <ac:spMkLst>
            <pc:docMk/>
            <pc:sldMk cId="2642695837" sldId="716"/>
            <ac:spMk id="8" creationId="{59E7B38C-FCAD-A173-0784-C5A2BA402263}"/>
          </ac:spMkLst>
        </pc:spChg>
      </pc:sldChg>
      <pc:sldChg chg="ord">
        <pc:chgData name="Vorlová Andrea" userId="683f075d-4111-4ace-8be2-6fc13d246eea" providerId="ADAL" clId="{34F050AD-E96C-48BA-829E-D40E14A66976}" dt="2024-11-17T18:50:15.031" v="102"/>
        <pc:sldMkLst>
          <pc:docMk/>
          <pc:sldMk cId="2000415878" sldId="717"/>
        </pc:sldMkLst>
      </pc:sldChg>
      <pc:sldChg chg="addSp delSp modSp add mod ord">
        <pc:chgData name="Vorlová Andrea" userId="683f075d-4111-4ace-8be2-6fc13d246eea" providerId="ADAL" clId="{34F050AD-E96C-48BA-829E-D40E14A66976}" dt="2024-11-17T18:57:42.314" v="275" actId="20577"/>
        <pc:sldMkLst>
          <pc:docMk/>
          <pc:sldMk cId="3277119535" sldId="720"/>
        </pc:sldMkLst>
        <pc:spChg chg="mod">
          <ac:chgData name="Vorlová Andrea" userId="683f075d-4111-4ace-8be2-6fc13d246eea" providerId="ADAL" clId="{34F050AD-E96C-48BA-829E-D40E14A66976}" dt="2024-11-17T18:57:42.314" v="275" actId="20577"/>
          <ac:spMkLst>
            <pc:docMk/>
            <pc:sldMk cId="3277119535" sldId="720"/>
            <ac:spMk id="2" creationId="{6AF8D002-9B35-25E0-1E19-57AB162EB23D}"/>
          </ac:spMkLst>
        </pc:spChg>
        <pc:spChg chg="del mod">
          <ac:chgData name="Vorlová Andrea" userId="683f075d-4111-4ace-8be2-6fc13d246eea" providerId="ADAL" clId="{34F050AD-E96C-48BA-829E-D40E14A66976}" dt="2024-11-17T18:39:45.073" v="15" actId="478"/>
          <ac:spMkLst>
            <pc:docMk/>
            <pc:sldMk cId="3277119535" sldId="720"/>
            <ac:spMk id="4" creationId="{166ABA8A-BABC-C9E7-F338-6EBF5D5CF5D6}"/>
          </ac:spMkLst>
        </pc:spChg>
        <pc:spChg chg="add mod">
          <ac:chgData name="Vorlová Andrea" userId="683f075d-4111-4ace-8be2-6fc13d246eea" providerId="ADAL" clId="{34F050AD-E96C-48BA-829E-D40E14A66976}" dt="2024-11-17T18:48:31.262" v="96" actId="20577"/>
          <ac:spMkLst>
            <pc:docMk/>
            <pc:sldMk cId="3277119535" sldId="720"/>
            <ac:spMk id="5" creationId="{BA8ADAFE-15B6-8FC7-C7EF-318DB59D06E2}"/>
          </ac:spMkLst>
        </pc:spChg>
        <pc:spChg chg="del mod">
          <ac:chgData name="Vorlová Andrea" userId="683f075d-4111-4ace-8be2-6fc13d246eea" providerId="ADAL" clId="{34F050AD-E96C-48BA-829E-D40E14A66976}" dt="2024-11-17T18:39:03.842" v="9" actId="478"/>
          <ac:spMkLst>
            <pc:docMk/>
            <pc:sldMk cId="3277119535" sldId="720"/>
            <ac:spMk id="8" creationId="{59E7B38C-FCAD-A173-0784-C5A2BA402263}"/>
          </ac:spMkLst>
        </pc:spChg>
        <pc:picChg chg="add mod">
          <ac:chgData name="Vorlová Andrea" userId="683f075d-4111-4ace-8be2-6fc13d246eea" providerId="ADAL" clId="{34F050AD-E96C-48BA-829E-D40E14A66976}" dt="2024-11-17T18:47:45.357" v="89" actId="1076"/>
          <ac:picMkLst>
            <pc:docMk/>
            <pc:sldMk cId="3277119535" sldId="720"/>
            <ac:picMk id="3" creationId="{F602F4DD-6D05-C1F0-0A3C-351F000D25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9ac744e92_0_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c9ac744e9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4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17.11.2024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17.11.2024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17.11.2024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17.11.2024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17.11.2024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17.11.2024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17.11.2024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17.11.2024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17.11.2024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17.11.2024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61" y="465366"/>
            <a:ext cx="10681878" cy="2597874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5400" dirty="0">
                <a:latin typeface="+mj-lt"/>
              </a:rPr>
              <a:t>Řízení kariérového poradenství ve Zlínském kraji</a:t>
            </a:r>
            <a:br>
              <a:rPr lang="cs-CZ" sz="5400" dirty="0">
                <a:latin typeface="+mj-lt"/>
              </a:rPr>
            </a:br>
            <a:r>
              <a:rPr lang="cs-CZ" sz="5400" dirty="0">
                <a:latin typeface="+mj-lt"/>
              </a:rPr>
              <a:t>od roku 2025</a:t>
            </a:r>
            <a:endParaRPr lang="cs-CZ" sz="5400" b="1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292" y="5770636"/>
            <a:ext cx="9144000" cy="1243998"/>
          </a:xfrm>
        </p:spPr>
        <p:txBody>
          <a:bodyPr anchor="t"/>
          <a:lstStyle/>
          <a:p>
            <a:pPr algn="l"/>
            <a:r>
              <a:rPr lang="cs-CZ" altLang="cs-CZ" dirty="0">
                <a:latin typeface="+mj-lt"/>
              </a:rPr>
              <a:t>21. 11. 2024, Luhačovice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9E16948-5123-AFD6-7C51-A222B5797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50000"/>
              <a:tabLst>
                <a:tab pos="457200" algn="l"/>
              </a:tabLst>
            </a:pP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Recruitment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Factory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s. r. o.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Kariérní kompas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ZŠ)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Nadační fond Řemeslo pomáhá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MŠ, ZŠ)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Centrum kariérového poradenství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(metodická podpora ZŠ, SŠ)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32EAFD-2965-75D1-AEF0-7739660D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BE5F3E-ABB1-D0F4-7D83-D8C5BE04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Okres Kroměříž</a:t>
            </a:r>
          </a:p>
        </p:txBody>
      </p:sp>
    </p:spTree>
    <p:extLst>
      <p:ext uri="{BB962C8B-B14F-4D97-AF65-F5344CB8AC3E}">
        <p14:creationId xmlns:p14="http://schemas.microsoft.com/office/powerpoint/2010/main" val="191660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7AB4A79-79A0-780B-1AA1-9186EB25F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Podnikatelský klub REGION 47,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z.s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Projekt Talent a motivace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ZŠ, SŠ) </a:t>
            </a:r>
            <a:endParaRPr lang="cs-CZ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VISC s.r.o.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Objev sám sebe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ZŠ, SŠ) 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Nadační fond Řemeslo pomáhá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MŠ, ZŠ)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Centrum kariérového poradenství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(metodická podpora ZŠ, SŠ)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A941B9-DFFD-10A3-73F0-A8AE9D1E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219CA8-4B2D-3B22-D7E6-874A2DB3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Okres Uherské Hradiště</a:t>
            </a:r>
          </a:p>
        </p:txBody>
      </p:sp>
    </p:spTree>
    <p:extLst>
      <p:ext uri="{BB962C8B-B14F-4D97-AF65-F5344CB8AC3E}">
        <p14:creationId xmlns:p14="http://schemas.microsoft.com/office/powerpoint/2010/main" val="245702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E4F202B-605B-7443-995A-F0B6B768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363574" cy="4600272"/>
          </a:xfrm>
        </p:spPr>
        <p:txBody>
          <a:bodyPr/>
          <a:lstStyle/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Technologické inovační centrum</a:t>
            </a:r>
            <a:r>
              <a:rPr lang="cs-CZ" b="1" dirty="0">
                <a:ea typeface="Times New Roman" panose="02020603050405020304" pitchFamily="18" charset="0"/>
                <a:cs typeface="Aptos" panose="020B0004020202020204" pitchFamily="34" charset="0"/>
              </a:rPr>
              <a:t> s.r.o.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Měj svůj směr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ZŠ)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Nadační fond Řemeslo pomáhá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MŠ, ZŠ) 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Centrum kariérového poradenství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(metodická podpora ZŠ, SŠ)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5E9AD6-C804-7491-F93D-21AC94D9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13A649-2D4C-5634-3E66-DB13409A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Okres Vsetín</a:t>
            </a:r>
          </a:p>
        </p:txBody>
      </p:sp>
    </p:spTree>
    <p:extLst>
      <p:ext uri="{BB962C8B-B14F-4D97-AF65-F5344CB8AC3E}">
        <p14:creationId xmlns:p14="http://schemas.microsoft.com/office/powerpoint/2010/main" val="424406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5AC7BC7-625C-320F-A25E-9227CD16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465174" cy="4600272"/>
          </a:xfrm>
        </p:spPr>
        <p:txBody>
          <a:bodyPr/>
          <a:lstStyle/>
          <a:p>
            <a:pPr lvl="0">
              <a:buSzPct val="50000"/>
              <a:tabLst>
                <a:tab pos="457200" algn="l"/>
              </a:tabLst>
            </a:pP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Recruitment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Factory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s. r. o.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Kariérní kompas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využití ZŠ) 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Technologické inovační centrum</a:t>
            </a:r>
            <a:r>
              <a:rPr lang="cs-CZ" b="1" dirty="0">
                <a:ea typeface="Times New Roman" panose="02020603050405020304" pitchFamily="18" charset="0"/>
                <a:cs typeface="Aptos" panose="020B0004020202020204" pitchFamily="34" charset="0"/>
              </a:rPr>
              <a:t> s.r.o.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Měj svůj směr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ZŠ)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Nadační fond Řemeslo pomáhá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(využití MŠ, ZŠ) 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ct val="50000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Centrum kariérového poradenství 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(metodická podpora ZŠ, SŠ)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04E39B-BE89-B591-B468-3BFC780E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1ABD3F-78ED-DA22-5F3D-C65C3279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Okres Zlín</a:t>
            </a:r>
          </a:p>
        </p:txBody>
      </p:sp>
    </p:spTree>
    <p:extLst>
      <p:ext uri="{BB962C8B-B14F-4D97-AF65-F5344CB8AC3E}">
        <p14:creationId xmlns:p14="http://schemas.microsoft.com/office/powerpoint/2010/main" val="361927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CED003-64B3-C280-6456-2F311F04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24914"/>
            <a:ext cx="11363574" cy="4835856"/>
          </a:xfrm>
        </p:spPr>
        <p:txBody>
          <a:bodyPr>
            <a:normAutofit lnSpcReduction="10000"/>
          </a:bodyPr>
          <a:lstStyle/>
          <a:p>
            <a:pPr marL="714375" indent="-447675">
              <a:buSzPct val="50000"/>
            </a:pPr>
            <a:r>
              <a:rPr lang="cs-CZ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Trexima</a:t>
            </a:r>
            <a:r>
              <a:rPr lang="cs-CZ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spol. s r.o. </a:t>
            </a:r>
            <a:r>
              <a:rPr lang="cs-CZ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– využití produktu Výzkum profesní orientace žáků základních a středních škol, včetně dat pro jednotlivé zapojené školy  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14375" indent="-493713">
              <a:buSzPct val="50000"/>
            </a:pPr>
            <a:r>
              <a:rPr lang="cs-CZ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Centrum kariérového poradenství Zlínského kraje</a:t>
            </a:r>
            <a:r>
              <a:rPr lang="cs-CZ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–   metodická podpora školám ke zvyšování kompetencí pedagogických pracovníků v poskytování kvalifikovaného kariérového poradenství, podpora kariérového vzdělávání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14375" indent="-533400">
              <a:buSzPct val="50000"/>
            </a:pPr>
            <a:r>
              <a:rPr lang="cs-CZ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Můžeš podnikat, z. s.</a:t>
            </a:r>
            <a:r>
              <a:rPr lang="cs-CZ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– podpora podnikavosti, doplňkovou zážitkovou formou podpoří žáky středních škol</a:t>
            </a:r>
          </a:p>
          <a:p>
            <a:pPr marL="714375" indent="-533400">
              <a:buSzPct val="50000"/>
            </a:pPr>
            <a:r>
              <a:rPr lang="cs-CZ" b="1" dirty="0"/>
              <a:t>Nadační fond Řemeslo pomáhá </a:t>
            </a:r>
            <a:r>
              <a:rPr lang="cs-CZ" dirty="0"/>
              <a:t>- </a:t>
            </a:r>
            <a:r>
              <a:rPr lang="pt-BR" dirty="0"/>
              <a:t> </a:t>
            </a:r>
            <a:r>
              <a:rPr lang="cs-CZ" dirty="0"/>
              <a:t>podpora žáků základních škol </a:t>
            </a:r>
            <a:r>
              <a:rPr lang="pt-BR" dirty="0"/>
              <a:t>Tradice a řemesla na Slovácku, Tradice a řemesla na Valašsku, Tradice a řemesla na Hané </a:t>
            </a:r>
            <a:endParaRPr lang="cs-CZ" dirty="0"/>
          </a:p>
          <a:p>
            <a:pPr marL="0" indent="0">
              <a:buNone/>
            </a:pP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266090-23A6-A605-FA41-8502A775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ED0E70-31B5-770E-5B2A-775CCE29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Celé území Zlínského kraje</a:t>
            </a:r>
          </a:p>
        </p:txBody>
      </p:sp>
    </p:spTree>
    <p:extLst>
      <p:ext uri="{BB962C8B-B14F-4D97-AF65-F5344CB8AC3E}">
        <p14:creationId xmlns:p14="http://schemas.microsoft.com/office/powerpoint/2010/main" val="288647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77572D8-5E3E-359A-86DF-53690D99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5E97E0-9866-422C-96FE-EE46483F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B4450B-5BF5-07AF-CCE1-2E04F3A1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25416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A8ADAFE-15B6-8FC7-C7EF-318DB59D06E2}"/>
              </a:ext>
            </a:extLst>
          </p:cNvPr>
          <p:cNvSpPr txBox="1"/>
          <p:nvPr/>
        </p:nvSpPr>
        <p:spPr>
          <a:xfrm>
            <a:off x="1057662" y="2408607"/>
            <a:ext cx="8196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Podpora školám v oblasti kariérového poradenství od roku 2018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10AFC79-E29B-C1EF-410E-2F44F56B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30" y="281974"/>
            <a:ext cx="7925439" cy="22617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77E3BA2-C119-BE94-37C5-681C1D35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-3202669"/>
            <a:ext cx="16594477" cy="1104661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057662" y="2975900"/>
            <a:ext cx="8196996" cy="449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dirty="0">
                <a:ea typeface="Calibri" panose="020F0502020204030204" pitchFamily="34" charset="0"/>
              </a:rPr>
              <a:t>Poskytuje 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a typeface="Calibri" panose="020F0502020204030204" pitchFamily="34" charset="0"/>
              </a:rPr>
              <a:t>vzdělávání</a:t>
            </a:r>
            <a:r>
              <a:rPr lang="cs-CZ" dirty="0">
                <a:ea typeface="Calibri" panose="020F0502020204030204" pitchFamily="34" charset="0"/>
              </a:rPr>
              <a:t> ke zvýšení kvality kariérového poradenství na školách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ea typeface="Calibri" panose="020F0502020204030204" pitchFamily="34" charset="0"/>
              </a:rPr>
              <a:t>individuální i skupinové </a:t>
            </a:r>
            <a:r>
              <a:rPr lang="cs-CZ" b="1" dirty="0">
                <a:ea typeface="Calibri" panose="020F0502020204030204" pitchFamily="34" charset="0"/>
              </a:rPr>
              <a:t>konzultace </a:t>
            </a:r>
            <a:r>
              <a:rPr lang="cs-CZ" dirty="0">
                <a:ea typeface="Calibri" panose="020F0502020204030204" pitchFamily="34" charset="0"/>
              </a:rPr>
              <a:t>školním kariérovým poradcům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a typeface="Calibri" panose="020F0502020204030204" pitchFamily="34" charset="0"/>
              </a:rPr>
              <a:t>metodickou podporu </a:t>
            </a:r>
            <a:r>
              <a:rPr lang="cs-CZ" dirty="0">
                <a:ea typeface="Calibri" panose="020F0502020204030204" pitchFamily="34" charset="0"/>
              </a:rPr>
              <a:t>pedagogům na školách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ea typeface="Calibri" panose="020F0502020204030204" pitchFamily="34" charset="0"/>
              </a:rPr>
              <a:t>zázemí pro sdílení a spolupráci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sz="800" dirty="0">
              <a:ea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dirty="0">
                <a:ea typeface="Calibri" panose="020F0502020204030204" pitchFamily="34" charset="0"/>
              </a:rPr>
              <a:t>Provádí </a:t>
            </a:r>
            <a:r>
              <a:rPr lang="cs-CZ" b="1" dirty="0">
                <a:ea typeface="Calibri" panose="020F0502020204030204" pitchFamily="34" charset="0"/>
              </a:rPr>
              <a:t>šetření </a:t>
            </a:r>
            <a:r>
              <a:rPr lang="cs-CZ" dirty="0">
                <a:ea typeface="Calibri" panose="020F0502020204030204" pitchFamily="34" charset="0"/>
              </a:rPr>
              <a:t>na školách v preferencích žáků ZŠ a SŠ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sz="800" dirty="0">
              <a:ea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dirty="0">
                <a:ea typeface="Calibri" panose="020F0502020204030204" pitchFamily="34" charset="0"/>
              </a:rPr>
              <a:t>Služby CKP jsou pro školy na území kraje zdarma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>
              <a:ea typeface="Calibri" panose="020F0502020204030204" pitchFamily="34" charset="0"/>
            </a:endParaRP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>
              <a:ea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AF8D002-9B35-25E0-1E19-57AB162E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6" y="2723297"/>
            <a:ext cx="11264900" cy="37459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kern="100" dirty="0">
                <a:latin typeface="+mn-lt"/>
                <a:cs typeface="Times New Roman" panose="02020603050405020304" pitchFamily="18" charset="0"/>
              </a:rPr>
              <a:t>Centrum kariérového poradenství (CKP) od ledna 2025 prostřednictvím koordinátorů kariérového poradenství podpoří: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2900" kern="100" dirty="0">
                <a:latin typeface="+mn-lt"/>
                <a:cs typeface="Times New Roman" panose="02020603050405020304" pitchFamily="18" charset="0"/>
              </a:rPr>
              <a:t>kariérové poradenství pro žáky na základních a středních školách.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kern="100" dirty="0">
                <a:latin typeface="+mn-lt"/>
                <a:cs typeface="Times New Roman" panose="02020603050405020304" pitchFamily="18" charset="0"/>
              </a:rPr>
              <a:t>Ve spolupráci se školami, firmami, výzkumnými a dalšími organizacemi, které se propojí a vytvoří fungující systém na úrovni Zlínského kraje.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kern="100" dirty="0">
                <a:latin typeface="+mn-lt"/>
                <a:cs typeface="Times New Roman" panose="02020603050405020304" pitchFamily="18" charset="0"/>
              </a:rPr>
              <a:t>Cíl: Žák a jeho informovaná volba oboru a školy s uplatněním ve Zlínském kraji.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602F4DD-6D05-C1F0-0A3C-351F000D2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80" y="0"/>
            <a:ext cx="7925439" cy="22617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A8ADAFE-15B6-8FC7-C7EF-318DB59D06E2}"/>
              </a:ext>
            </a:extLst>
          </p:cNvPr>
          <p:cNvSpPr txBox="1"/>
          <p:nvPr/>
        </p:nvSpPr>
        <p:spPr>
          <a:xfrm>
            <a:off x="1066638" y="2049304"/>
            <a:ext cx="100587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/>
              <a:t>Řízení a koordinace kariérového poradenství 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11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C446F-4CCF-4040-98B5-D629E72C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469985"/>
            <a:ext cx="11264900" cy="5163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B37A1BB-E573-BE45-B73F-5CCF5CD016E5}"/>
              </a:ext>
            </a:extLst>
          </p:cNvPr>
          <p:cNvSpPr txBox="1">
            <a:spLocks/>
          </p:cNvSpPr>
          <p:nvPr/>
        </p:nvSpPr>
        <p:spPr>
          <a:xfrm>
            <a:off x="4130179" y="461463"/>
            <a:ext cx="7599538" cy="672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cs-CZ" sz="4000" b="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BC78F-0EBC-B64F-A71B-D88E3474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74B29E7-2A56-BB28-69CC-914A1E20B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EF6C765F-318A-BDB5-FDA0-4099711CF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7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2A2386-A485-2A30-F267-108C5652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F1AC6D-0648-0353-3DA5-45BA7B0E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2" y="71888"/>
            <a:ext cx="11911776" cy="67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1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AF8D002-9B35-25E0-1E19-57AB162E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3326987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základních školách – 51 </a:t>
            </a:r>
            <a:r>
              <a:rPr lang="cs-CZ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710 žáků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5 756 žáků v 9. třídách</a:t>
            </a:r>
            <a:endParaRPr lang="cs-CZ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středních školách – 26 474 žáků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21 178 žáků v maturitních oborech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5 039 žáků v oborech s výučním listem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6ABA8A-BABC-C9E7-F338-6EBF5D5C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833050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Počty žáků ve Zlínském kraji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E7B38C-FCAD-A173-0784-C5A2BA402263}"/>
              </a:ext>
            </a:extLst>
          </p:cNvPr>
          <p:cNvSpPr txBox="1"/>
          <p:nvPr/>
        </p:nvSpPr>
        <p:spPr>
          <a:xfrm>
            <a:off x="682943" y="6305946"/>
            <a:ext cx="60979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Počty žáků k 30. 9. 2023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4269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1A20D23-2322-1B8C-6045-01BE589DC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3816"/>
            <a:ext cx="11167110" cy="646777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64ED5E2-B7B6-4FD8-020F-3EBCE854207A}"/>
              </a:ext>
            </a:extLst>
          </p:cNvPr>
          <p:cNvSpPr txBox="1"/>
          <p:nvPr/>
        </p:nvSpPr>
        <p:spPr>
          <a:xfrm>
            <a:off x="640080" y="6528464"/>
            <a:ext cx="96926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Zdroj: https://csu.gov.cz/zlk/skolstvi-ve-zlinskem-kraji-ve-skolnim-roce-20232024</a:t>
            </a:r>
          </a:p>
        </p:txBody>
      </p:sp>
    </p:spTree>
    <p:extLst>
      <p:ext uri="{BB962C8B-B14F-4D97-AF65-F5344CB8AC3E}">
        <p14:creationId xmlns:p14="http://schemas.microsoft.com/office/powerpoint/2010/main" val="265976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64ED5E2-B7B6-4FD8-020F-3EBCE854207A}"/>
              </a:ext>
            </a:extLst>
          </p:cNvPr>
          <p:cNvSpPr txBox="1"/>
          <p:nvPr/>
        </p:nvSpPr>
        <p:spPr>
          <a:xfrm>
            <a:off x="2346960" y="6528464"/>
            <a:ext cx="79857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Zdroj: https://csu.gov.cz/zlk/skolstvi-ve-zlinskem-kraji-ve-skolnim-roce-20232024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461386-4060-4FEC-3789-CA31F9AF4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149017"/>
            <a:ext cx="7498080" cy="63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1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D062EA-D7E3-4530-0E8A-7C41D57D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t>9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331BB57-87AB-D50C-E227-84FF32C871D4}"/>
              </a:ext>
            </a:extLst>
          </p:cNvPr>
          <p:cNvSpPr txBox="1"/>
          <p:nvPr/>
        </p:nvSpPr>
        <p:spPr>
          <a:xfrm>
            <a:off x="2072640" y="1361440"/>
            <a:ext cx="84632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Využití vybraných produktů a služeb aktérů kariérového poradenství v okresech Kroměříž, Uherské Hradiště, Vsetín a Zlín </a:t>
            </a:r>
          </a:p>
          <a:p>
            <a:pPr algn="ctr"/>
            <a:r>
              <a:rPr lang="cs-CZ" sz="3200" b="1" dirty="0"/>
              <a:t>v roce 2025</a:t>
            </a:r>
          </a:p>
        </p:txBody>
      </p:sp>
    </p:spTree>
    <p:extLst>
      <p:ext uri="{BB962C8B-B14F-4D97-AF65-F5344CB8AC3E}">
        <p14:creationId xmlns:p14="http://schemas.microsoft.com/office/powerpoint/2010/main" val="20672291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541</Words>
  <Application>Microsoft Office PowerPoint</Application>
  <PresentationFormat>Širokoúhlá obrazovka</PresentationFormat>
  <Paragraphs>66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Degular</vt:lpstr>
      <vt:lpstr>Times New Roman</vt:lpstr>
      <vt:lpstr>Wingdings</vt:lpstr>
      <vt:lpstr>Motiv Office</vt:lpstr>
      <vt:lpstr>Řízení kariérového poradenství ve Zlínském kraji od roku 2025</vt:lpstr>
      <vt:lpstr>Prezentace aplikace PowerPoint</vt:lpstr>
      <vt:lpstr>Prezentace aplikace PowerPoint</vt:lpstr>
      <vt:lpstr>Prezentace aplikace PowerPoint</vt:lpstr>
      <vt:lpstr>Prezentace aplikace PowerPoint</vt:lpstr>
      <vt:lpstr>Počty žáků ve Zlínském kraji</vt:lpstr>
      <vt:lpstr>Prezentace aplikace PowerPoint</vt:lpstr>
      <vt:lpstr>Prezentace aplikace PowerPoint</vt:lpstr>
      <vt:lpstr>Prezentace aplikace PowerPoint</vt:lpstr>
      <vt:lpstr>Okres Kroměříž</vt:lpstr>
      <vt:lpstr>Okres Uherské Hradiště</vt:lpstr>
      <vt:lpstr>Okres Vsetín</vt:lpstr>
      <vt:lpstr>Okres Zlín</vt:lpstr>
      <vt:lpstr>Celé území Zlínského kraje</vt:lpstr>
      <vt:lpstr>  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Vorlová Andrea</cp:lastModifiedBy>
  <cp:revision>11</cp:revision>
  <dcterms:created xsi:type="dcterms:W3CDTF">2021-08-21T22:30:26Z</dcterms:created>
  <dcterms:modified xsi:type="dcterms:W3CDTF">2024-11-17T18:57:53Z</dcterms:modified>
</cp:coreProperties>
</file>