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handoutMasterIdLst>
    <p:handoutMasterId r:id="rId25"/>
  </p:handoutMasterIdLst>
  <p:sldIdLst>
    <p:sldId id="425" r:id="rId2"/>
    <p:sldId id="405" r:id="rId3"/>
    <p:sldId id="430" r:id="rId4"/>
    <p:sldId id="432" r:id="rId5"/>
    <p:sldId id="314" r:id="rId6"/>
    <p:sldId id="434" r:id="rId7"/>
    <p:sldId id="436" r:id="rId8"/>
    <p:sldId id="438" r:id="rId9"/>
    <p:sldId id="439" r:id="rId10"/>
    <p:sldId id="440" r:id="rId11"/>
    <p:sldId id="441" r:id="rId12"/>
    <p:sldId id="435" r:id="rId13"/>
    <p:sldId id="437" r:id="rId14"/>
    <p:sldId id="442" r:id="rId15"/>
    <p:sldId id="421" r:id="rId16"/>
    <p:sldId id="259" r:id="rId17"/>
    <p:sldId id="271" r:id="rId18"/>
    <p:sldId id="269" r:id="rId19"/>
    <p:sldId id="261" r:id="rId20"/>
    <p:sldId id="426" r:id="rId21"/>
    <p:sldId id="443" r:id="rId22"/>
    <p:sldId id="363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1"/>
    <a:srgbClr val="FFF7AF"/>
    <a:srgbClr val="FFF7D1"/>
    <a:srgbClr val="CC9900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61B24-FEE1-4E7B-AFBA-318CC713BBEB}" v="426" dt="2024-11-19T12:31:35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1" autoAdjust="0"/>
    <p:restoredTop sz="95332" autoAdjust="0"/>
  </p:normalViewPr>
  <p:slideViewPr>
    <p:cSldViewPr>
      <p:cViewPr varScale="1">
        <p:scale>
          <a:sx n="52" d="100"/>
          <a:sy n="52" d="100"/>
        </p:scale>
        <p:origin x="108" y="9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Tomáš" userId="ad907d85-a704-4923-bbd1-27acae004893" providerId="ADAL" clId="{5B661B24-FEE1-4E7B-AFBA-318CC713BBEB}"/>
    <pc:docChg chg="undo redo custSel delSld modSld">
      <pc:chgData name="Marek Tomáš" userId="ad907d85-a704-4923-bbd1-27acae004893" providerId="ADAL" clId="{5B661B24-FEE1-4E7B-AFBA-318CC713BBEB}" dt="2024-11-19T12:31:35.358" v="1846" actId="20577"/>
      <pc:docMkLst>
        <pc:docMk/>
      </pc:docMkLst>
      <pc:sldChg chg="addSp delSp modSp mod modAnim">
        <pc:chgData name="Marek Tomáš" userId="ad907d85-a704-4923-bbd1-27acae004893" providerId="ADAL" clId="{5B661B24-FEE1-4E7B-AFBA-318CC713BBEB}" dt="2024-11-19T12:31:11.540" v="1844" actId="20577"/>
        <pc:sldMkLst>
          <pc:docMk/>
          <pc:sldMk cId="3989915399" sldId="363"/>
        </pc:sldMkLst>
        <pc:spChg chg="mod">
          <ac:chgData name="Marek Tomáš" userId="ad907d85-a704-4923-bbd1-27acae004893" providerId="ADAL" clId="{5B661B24-FEE1-4E7B-AFBA-318CC713BBEB}" dt="2024-11-18T12:44:11.792" v="802" actId="1076"/>
          <ac:spMkLst>
            <pc:docMk/>
            <pc:sldMk cId="3989915399" sldId="363"/>
            <ac:spMk id="5" creationId="{E52FA94F-0539-5D48-AA3C-3C74ED6243C4}"/>
          </ac:spMkLst>
        </pc:spChg>
        <pc:spChg chg="mod">
          <ac:chgData name="Marek Tomáš" userId="ad907d85-a704-4923-bbd1-27acae004893" providerId="ADAL" clId="{5B661B24-FEE1-4E7B-AFBA-318CC713BBEB}" dt="2024-11-19T12:31:11.540" v="1844" actId="20577"/>
          <ac:spMkLst>
            <pc:docMk/>
            <pc:sldMk cId="3989915399" sldId="363"/>
            <ac:spMk id="6" creationId="{D410835F-0A28-BD49-B480-AA3D6E59BF65}"/>
          </ac:spMkLst>
        </pc:spChg>
        <pc:grpChg chg="add del mod">
          <ac:chgData name="Marek Tomáš" userId="ad907d85-a704-4923-bbd1-27acae004893" providerId="ADAL" clId="{5B661B24-FEE1-4E7B-AFBA-318CC713BBEB}" dt="2024-11-18T13:34:45.595" v="995" actId="478"/>
          <ac:grpSpMkLst>
            <pc:docMk/>
            <pc:sldMk cId="3989915399" sldId="363"/>
            <ac:grpSpMk id="2" creationId="{65734F42-55AF-9F56-B1AB-CB529C7406EA}"/>
          </ac:grpSpMkLst>
        </pc:grpChg>
        <pc:picChg chg="mod">
          <ac:chgData name="Marek Tomáš" userId="ad907d85-a704-4923-bbd1-27acae004893" providerId="ADAL" clId="{5B661B24-FEE1-4E7B-AFBA-318CC713BBEB}" dt="2024-11-18T13:33:28.997" v="994"/>
          <ac:picMkLst>
            <pc:docMk/>
            <pc:sldMk cId="3989915399" sldId="363"/>
            <ac:picMk id="3" creationId="{6B876D5E-EBC1-C6CF-663C-A4F26F24CA43}"/>
          </ac:picMkLst>
        </pc:picChg>
        <pc:picChg chg="mod">
          <ac:chgData name="Marek Tomáš" userId="ad907d85-a704-4923-bbd1-27acae004893" providerId="ADAL" clId="{5B661B24-FEE1-4E7B-AFBA-318CC713BBEB}" dt="2024-11-18T13:33:28.997" v="994"/>
          <ac:picMkLst>
            <pc:docMk/>
            <pc:sldMk cId="3989915399" sldId="363"/>
            <ac:picMk id="4" creationId="{CD4C799C-25CB-97EC-9463-A74523E75029}"/>
          </ac:picMkLst>
        </pc:picChg>
        <pc:picChg chg="add mod">
          <ac:chgData name="Marek Tomáš" userId="ad907d85-a704-4923-bbd1-27acae004893" providerId="ADAL" clId="{5B661B24-FEE1-4E7B-AFBA-318CC713BBEB}" dt="2024-11-18T13:34:47.044" v="996"/>
          <ac:picMkLst>
            <pc:docMk/>
            <pc:sldMk cId="3989915399" sldId="363"/>
            <ac:picMk id="7" creationId="{0911BCB3-3D4D-1011-1598-54AFA6CDC911}"/>
          </ac:picMkLst>
        </pc:picChg>
        <pc:picChg chg="add mod">
          <ac:chgData name="Marek Tomáš" userId="ad907d85-a704-4923-bbd1-27acae004893" providerId="ADAL" clId="{5B661B24-FEE1-4E7B-AFBA-318CC713BBEB}" dt="2024-11-18T13:35:17.572" v="998" actId="1076"/>
          <ac:picMkLst>
            <pc:docMk/>
            <pc:sldMk cId="3989915399" sldId="363"/>
            <ac:picMk id="8" creationId="{CBB0301B-5FA9-834B-86A7-42F5BBE6A017}"/>
          </ac:picMkLst>
        </pc:picChg>
      </pc:sldChg>
      <pc:sldChg chg="modSp">
        <pc:chgData name="Marek Tomáš" userId="ad907d85-a704-4923-bbd1-27acae004893" providerId="ADAL" clId="{5B661B24-FEE1-4E7B-AFBA-318CC713BBEB}" dt="2024-11-19T12:31:35.358" v="1846" actId="20577"/>
        <pc:sldMkLst>
          <pc:docMk/>
          <pc:sldMk cId="1643839963" sldId="405"/>
        </pc:sldMkLst>
        <pc:spChg chg="mod">
          <ac:chgData name="Marek Tomáš" userId="ad907d85-a704-4923-bbd1-27acae004893" providerId="ADAL" clId="{5B661B24-FEE1-4E7B-AFBA-318CC713BBEB}" dt="2024-11-19T12:31:35.358" v="1846" actId="20577"/>
          <ac:spMkLst>
            <pc:docMk/>
            <pc:sldMk cId="1643839963" sldId="405"/>
            <ac:spMk id="2" creationId="{BE4E8CDB-CB30-FD89-1E64-272FB3041DE4}"/>
          </ac:spMkLst>
        </pc:spChg>
      </pc:sldChg>
      <pc:sldChg chg="del">
        <pc:chgData name="Marek Tomáš" userId="ad907d85-a704-4923-bbd1-27acae004893" providerId="ADAL" clId="{5B661B24-FEE1-4E7B-AFBA-318CC713BBEB}" dt="2024-11-18T11:20:15.006" v="59" actId="47"/>
        <pc:sldMkLst>
          <pc:docMk/>
          <pc:sldMk cId="942151803" sldId="423"/>
        </pc:sldMkLst>
      </pc:sldChg>
      <pc:sldChg chg="addSp delSp modSp mod">
        <pc:chgData name="Marek Tomáš" userId="ad907d85-a704-4923-bbd1-27acae004893" providerId="ADAL" clId="{5B661B24-FEE1-4E7B-AFBA-318CC713BBEB}" dt="2024-11-19T09:37:56.618" v="1632" actId="1076"/>
        <pc:sldMkLst>
          <pc:docMk/>
          <pc:sldMk cId="373697863" sldId="426"/>
        </pc:sldMkLst>
        <pc:spChg chg="ord">
          <ac:chgData name="Marek Tomáš" userId="ad907d85-a704-4923-bbd1-27acae004893" providerId="ADAL" clId="{5B661B24-FEE1-4E7B-AFBA-318CC713BBEB}" dt="2024-11-19T09:36:37.399" v="1626" actId="166"/>
          <ac:spMkLst>
            <pc:docMk/>
            <pc:sldMk cId="373697863" sldId="426"/>
            <ac:spMk id="2" creationId="{6A464F62-C66D-7747-AE1D-B98617324826}"/>
          </ac:spMkLst>
        </pc:spChg>
        <pc:picChg chg="add del mod">
          <ac:chgData name="Marek Tomáš" userId="ad907d85-a704-4923-bbd1-27acae004893" providerId="ADAL" clId="{5B661B24-FEE1-4E7B-AFBA-318CC713BBEB}" dt="2024-11-19T08:29:38.860" v="1317" actId="29295"/>
          <ac:picMkLst>
            <pc:docMk/>
            <pc:sldMk cId="373697863" sldId="426"/>
            <ac:picMk id="3" creationId="{E95AE5D9-7AA7-7DBC-2769-9316636F1D05}"/>
          </ac:picMkLst>
        </pc:picChg>
        <pc:picChg chg="add del">
          <ac:chgData name="Marek Tomáš" userId="ad907d85-a704-4923-bbd1-27acae004893" providerId="ADAL" clId="{5B661B24-FEE1-4E7B-AFBA-318CC713BBEB}" dt="2024-11-18T11:46:17.799" v="278" actId="478"/>
          <ac:picMkLst>
            <pc:docMk/>
            <pc:sldMk cId="373697863" sldId="426"/>
            <ac:picMk id="4" creationId="{B1D3C4EC-8854-E52D-7BAC-83BE00E8990A}"/>
          </ac:picMkLst>
        </pc:picChg>
        <pc:picChg chg="add mod">
          <ac:chgData name="Marek Tomáš" userId="ad907d85-a704-4923-bbd1-27acae004893" providerId="ADAL" clId="{5B661B24-FEE1-4E7B-AFBA-318CC713BBEB}" dt="2024-11-19T08:26:20.867" v="1232" actId="29295"/>
          <ac:picMkLst>
            <pc:docMk/>
            <pc:sldMk cId="373697863" sldId="426"/>
            <ac:picMk id="4" creationId="{EBCD9D27-72D3-3BD6-2F69-8B7A7E5C851F}"/>
          </ac:picMkLst>
        </pc:picChg>
        <pc:picChg chg="add mod ord">
          <ac:chgData name="Marek Tomáš" userId="ad907d85-a704-4923-bbd1-27acae004893" providerId="ADAL" clId="{5B661B24-FEE1-4E7B-AFBA-318CC713BBEB}" dt="2024-11-19T08:39:53.189" v="1439" actId="166"/>
          <ac:picMkLst>
            <pc:docMk/>
            <pc:sldMk cId="373697863" sldId="426"/>
            <ac:picMk id="5" creationId="{D8A6F741-8C63-E96C-97DC-FA444A5816D3}"/>
          </ac:picMkLst>
        </pc:picChg>
        <pc:picChg chg="add del mod">
          <ac:chgData name="Marek Tomáš" userId="ad907d85-a704-4923-bbd1-27acae004893" providerId="ADAL" clId="{5B661B24-FEE1-4E7B-AFBA-318CC713BBEB}" dt="2024-11-19T08:14:06.353" v="1003" actId="478"/>
          <ac:picMkLst>
            <pc:docMk/>
            <pc:sldMk cId="373697863" sldId="426"/>
            <ac:picMk id="8" creationId="{2D80CB93-8353-8D29-44C2-420D7302DFED}"/>
          </ac:picMkLst>
        </pc:picChg>
        <pc:picChg chg="add mod ord">
          <ac:chgData name="Marek Tomáš" userId="ad907d85-a704-4923-bbd1-27acae004893" providerId="ADAL" clId="{5B661B24-FEE1-4E7B-AFBA-318CC713BBEB}" dt="2024-11-19T09:36:15.316" v="1625" actId="1076"/>
          <ac:picMkLst>
            <pc:docMk/>
            <pc:sldMk cId="373697863" sldId="426"/>
            <ac:picMk id="9" creationId="{2179770A-FE50-8628-E5F6-C747E73E6F0C}"/>
          </ac:picMkLst>
        </pc:picChg>
        <pc:picChg chg="add mod ord">
          <ac:chgData name="Marek Tomáš" userId="ad907d85-a704-4923-bbd1-27acae004893" providerId="ADAL" clId="{5B661B24-FEE1-4E7B-AFBA-318CC713BBEB}" dt="2024-11-19T09:37:56.618" v="1632" actId="1076"/>
          <ac:picMkLst>
            <pc:docMk/>
            <pc:sldMk cId="373697863" sldId="426"/>
            <ac:picMk id="10" creationId="{38064326-0477-FB52-24BC-85308A033CF8}"/>
          </ac:picMkLst>
        </pc:picChg>
        <pc:picChg chg="add del mod">
          <ac:chgData name="Marek Tomáš" userId="ad907d85-a704-4923-bbd1-27acae004893" providerId="ADAL" clId="{5B661B24-FEE1-4E7B-AFBA-318CC713BBEB}" dt="2024-11-18T11:47:44.205" v="286" actId="478"/>
          <ac:picMkLst>
            <pc:docMk/>
            <pc:sldMk cId="373697863" sldId="426"/>
            <ac:picMk id="10" creationId="{B3CD7F04-5711-C8A8-2A14-54A8C9BB6152}"/>
          </ac:picMkLst>
        </pc:picChg>
        <pc:picChg chg="add mod">
          <ac:chgData name="Marek Tomáš" userId="ad907d85-a704-4923-bbd1-27acae004893" providerId="ADAL" clId="{5B661B24-FEE1-4E7B-AFBA-318CC713BBEB}" dt="2024-11-18T12:18:42.337" v="407" actId="29295"/>
          <ac:picMkLst>
            <pc:docMk/>
            <pc:sldMk cId="373697863" sldId="426"/>
            <ac:picMk id="11" creationId="{86CA298D-247A-9574-B721-3DEFC5D2BBB0}"/>
          </ac:picMkLst>
        </pc:picChg>
        <pc:picChg chg="add del mod">
          <ac:chgData name="Marek Tomáš" userId="ad907d85-a704-4923-bbd1-27acae004893" providerId="ADAL" clId="{5B661B24-FEE1-4E7B-AFBA-318CC713BBEB}" dt="2024-11-19T09:34:31.154" v="1598" actId="478"/>
          <ac:picMkLst>
            <pc:docMk/>
            <pc:sldMk cId="373697863" sldId="426"/>
            <ac:picMk id="13" creationId="{0A5D3F23-2661-1514-3543-07578EC5F358}"/>
          </ac:picMkLst>
        </pc:picChg>
        <pc:picChg chg="add del mod">
          <ac:chgData name="Marek Tomáš" userId="ad907d85-a704-4923-bbd1-27acae004893" providerId="ADAL" clId="{5B661B24-FEE1-4E7B-AFBA-318CC713BBEB}" dt="2024-11-18T12:10:32.281" v="337" actId="478"/>
          <ac:picMkLst>
            <pc:docMk/>
            <pc:sldMk cId="373697863" sldId="426"/>
            <ac:picMk id="13" creationId="{4401AFCC-BD79-78A3-6277-67ED4F4AED3E}"/>
          </ac:picMkLst>
        </pc:picChg>
        <pc:picChg chg="add del mod">
          <ac:chgData name="Marek Tomáš" userId="ad907d85-a704-4923-bbd1-27acae004893" providerId="ADAL" clId="{5B661B24-FEE1-4E7B-AFBA-318CC713BBEB}" dt="2024-11-19T08:24:01.612" v="1206" actId="478"/>
          <ac:picMkLst>
            <pc:docMk/>
            <pc:sldMk cId="373697863" sldId="426"/>
            <ac:picMk id="13" creationId="{870596BE-1C08-97D3-7249-BEFE9B87ACD0}"/>
          </ac:picMkLst>
        </pc:picChg>
        <pc:picChg chg="add mod">
          <ac:chgData name="Marek Tomáš" userId="ad907d85-a704-4923-bbd1-27acae004893" providerId="ADAL" clId="{5B661B24-FEE1-4E7B-AFBA-318CC713BBEB}" dt="2024-11-19T09:34:16.105" v="1597" actId="14100"/>
          <ac:picMkLst>
            <pc:docMk/>
            <pc:sldMk cId="373697863" sldId="426"/>
            <ac:picMk id="14" creationId="{6FA3EE05-B145-36CF-9A41-F0B2F946B519}"/>
          </ac:picMkLst>
        </pc:picChg>
        <pc:picChg chg="add mod modCrop">
          <ac:chgData name="Marek Tomáš" userId="ad907d85-a704-4923-bbd1-27acae004893" providerId="ADAL" clId="{5B661B24-FEE1-4E7B-AFBA-318CC713BBEB}" dt="2024-11-18T12:29:51.862" v="784" actId="1076"/>
          <ac:picMkLst>
            <pc:docMk/>
            <pc:sldMk cId="373697863" sldId="426"/>
            <ac:picMk id="15" creationId="{CE766287-7B86-5EA8-CEF6-2E9738A42FEF}"/>
          </ac:picMkLst>
        </pc:picChg>
        <pc:picChg chg="add mod modCrop">
          <ac:chgData name="Marek Tomáš" userId="ad907d85-a704-4923-bbd1-27acae004893" providerId="ADAL" clId="{5B661B24-FEE1-4E7B-AFBA-318CC713BBEB}" dt="2024-11-18T13:18:33.717" v="971" actId="1076"/>
          <ac:picMkLst>
            <pc:docMk/>
            <pc:sldMk cId="373697863" sldId="426"/>
            <ac:picMk id="16" creationId="{52BB7BFA-2341-8A6A-34B4-02DAA586AF6B}"/>
          </ac:picMkLst>
        </pc:picChg>
        <pc:picChg chg="add mod">
          <ac:chgData name="Marek Tomáš" userId="ad907d85-a704-4923-bbd1-27acae004893" providerId="ADAL" clId="{5B661B24-FEE1-4E7B-AFBA-318CC713BBEB}" dt="2024-11-19T09:34:59.740" v="1600" actId="1076"/>
          <ac:picMkLst>
            <pc:docMk/>
            <pc:sldMk cId="373697863" sldId="426"/>
            <ac:picMk id="17" creationId="{EDDCF82D-9877-FE4C-4D95-E4C976483265}"/>
          </ac:picMkLst>
        </pc:picChg>
        <pc:picChg chg="add del mod ord">
          <ac:chgData name="Marek Tomáš" userId="ad907d85-a704-4923-bbd1-27acae004893" providerId="ADAL" clId="{5B661B24-FEE1-4E7B-AFBA-318CC713BBEB}" dt="2024-11-19T08:40:19.105" v="1442" actId="478"/>
          <ac:picMkLst>
            <pc:docMk/>
            <pc:sldMk cId="373697863" sldId="426"/>
            <ac:picMk id="18" creationId="{EB121006-0603-8A26-765B-16B8934B94A3}"/>
          </ac:picMkLst>
        </pc:picChg>
        <pc:picChg chg="add del mod">
          <ac:chgData name="Marek Tomáš" userId="ad907d85-a704-4923-bbd1-27acae004893" providerId="ADAL" clId="{5B661B24-FEE1-4E7B-AFBA-318CC713BBEB}" dt="2024-11-19T08:20:54.392" v="1129" actId="478"/>
          <ac:picMkLst>
            <pc:docMk/>
            <pc:sldMk cId="373697863" sldId="426"/>
            <ac:picMk id="20" creationId="{6EC63FBF-CDDD-05C3-FEF7-7BF1C8653D59}"/>
          </ac:picMkLst>
        </pc:picChg>
        <pc:picChg chg="add mod">
          <ac:chgData name="Marek Tomáš" userId="ad907d85-a704-4923-bbd1-27acae004893" providerId="ADAL" clId="{5B661B24-FEE1-4E7B-AFBA-318CC713BBEB}" dt="2024-11-19T08:24:12.353" v="1211" actId="29295"/>
          <ac:picMkLst>
            <pc:docMk/>
            <pc:sldMk cId="373697863" sldId="426"/>
            <ac:picMk id="22" creationId="{880BAE80-C173-8768-4B96-A8B8CB33EF01}"/>
          </ac:picMkLst>
        </pc:picChg>
        <pc:picChg chg="add mod">
          <ac:chgData name="Marek Tomáš" userId="ad907d85-a704-4923-bbd1-27acae004893" providerId="ADAL" clId="{5B661B24-FEE1-4E7B-AFBA-318CC713BBEB}" dt="2024-11-19T08:28:24.618" v="1305" actId="1076"/>
          <ac:picMkLst>
            <pc:docMk/>
            <pc:sldMk cId="373697863" sldId="426"/>
            <ac:picMk id="23" creationId="{D28874F9-A58B-83E2-BF2C-DB1F4F309271}"/>
          </ac:picMkLst>
        </pc:picChg>
        <pc:picChg chg="add mod">
          <ac:chgData name="Marek Tomáš" userId="ad907d85-a704-4923-bbd1-27acae004893" providerId="ADAL" clId="{5B661B24-FEE1-4E7B-AFBA-318CC713BBEB}" dt="2024-11-19T08:39:18.504" v="1438" actId="29295"/>
          <ac:picMkLst>
            <pc:docMk/>
            <pc:sldMk cId="373697863" sldId="426"/>
            <ac:picMk id="24" creationId="{9C93AF91-CC05-E825-E32B-E5369CB7D4AB}"/>
          </ac:picMkLst>
        </pc:picChg>
        <pc:picChg chg="add mod">
          <ac:chgData name="Marek Tomáš" userId="ad907d85-a704-4923-bbd1-27acae004893" providerId="ADAL" clId="{5B661B24-FEE1-4E7B-AFBA-318CC713BBEB}" dt="2024-11-19T08:41:17.997" v="1448" actId="1076"/>
          <ac:picMkLst>
            <pc:docMk/>
            <pc:sldMk cId="373697863" sldId="426"/>
            <ac:picMk id="25" creationId="{CDE1FD06-26BA-46E3-D16A-B88B0075F281}"/>
          </ac:picMkLst>
        </pc:picChg>
        <pc:picChg chg="add del">
          <ac:chgData name="Marek Tomáš" userId="ad907d85-a704-4923-bbd1-27acae004893" providerId="ADAL" clId="{5B661B24-FEE1-4E7B-AFBA-318CC713BBEB}" dt="2024-11-18T11:42:27.988" v="274" actId="478"/>
          <ac:picMkLst>
            <pc:docMk/>
            <pc:sldMk cId="373697863" sldId="426"/>
            <ac:picMk id="1026" creationId="{3A0AA419-E3EA-2BDB-2A0E-A75281831852}"/>
          </ac:picMkLst>
        </pc:picChg>
        <pc:picChg chg="add del">
          <ac:chgData name="Marek Tomáš" userId="ad907d85-a704-4923-bbd1-27acae004893" providerId="ADAL" clId="{5B661B24-FEE1-4E7B-AFBA-318CC713BBEB}" dt="2024-11-18T11:44:37.553" v="276" actId="478"/>
          <ac:picMkLst>
            <pc:docMk/>
            <pc:sldMk cId="373697863" sldId="426"/>
            <ac:picMk id="1028" creationId="{024D7C80-BBD4-FD76-0A26-0B755060C71C}"/>
          </ac:picMkLst>
        </pc:picChg>
      </pc:sldChg>
      <pc:sldChg chg="del">
        <pc:chgData name="Marek Tomáš" userId="ad907d85-a704-4923-bbd1-27acae004893" providerId="ADAL" clId="{5B661B24-FEE1-4E7B-AFBA-318CC713BBEB}" dt="2024-11-18T11:20:16.131" v="60" actId="47"/>
        <pc:sldMkLst>
          <pc:docMk/>
          <pc:sldMk cId="1250614460" sldId="427"/>
        </pc:sldMkLst>
      </pc:sldChg>
      <pc:sldChg chg="del">
        <pc:chgData name="Marek Tomáš" userId="ad907d85-a704-4923-bbd1-27acae004893" providerId="ADAL" clId="{5B661B24-FEE1-4E7B-AFBA-318CC713BBEB}" dt="2024-11-18T11:20:17.277" v="61" actId="47"/>
        <pc:sldMkLst>
          <pc:docMk/>
          <pc:sldMk cId="64932157" sldId="429"/>
        </pc:sldMkLst>
      </pc:sldChg>
      <pc:sldChg chg="modSp">
        <pc:chgData name="Marek Tomáš" userId="ad907d85-a704-4923-bbd1-27acae004893" providerId="ADAL" clId="{5B661B24-FEE1-4E7B-AFBA-318CC713BBEB}" dt="2024-11-18T13:10:32.482" v="820" actId="20577"/>
        <pc:sldMkLst>
          <pc:docMk/>
          <pc:sldMk cId="2617011695" sldId="434"/>
        </pc:sldMkLst>
        <pc:spChg chg="mod">
          <ac:chgData name="Marek Tomáš" userId="ad907d85-a704-4923-bbd1-27acae004893" providerId="ADAL" clId="{5B661B24-FEE1-4E7B-AFBA-318CC713BBEB}" dt="2024-11-18T13:10:32.482" v="820" actId="20577"/>
          <ac:spMkLst>
            <pc:docMk/>
            <pc:sldMk cId="2617011695" sldId="434"/>
            <ac:spMk id="10" creationId="{10EB614F-B76D-44D8-7E4D-CFE0EC253CD9}"/>
          </ac:spMkLst>
        </pc:spChg>
      </pc:sldChg>
      <pc:sldChg chg="modSp modAnim">
        <pc:chgData name="Marek Tomáš" userId="ad907d85-a704-4923-bbd1-27acae004893" providerId="ADAL" clId="{5B661B24-FEE1-4E7B-AFBA-318CC713BBEB}" dt="2024-11-18T13:12:21.081" v="859" actId="20577"/>
        <pc:sldMkLst>
          <pc:docMk/>
          <pc:sldMk cId="681911352" sldId="435"/>
        </pc:sldMkLst>
        <pc:spChg chg="mod">
          <ac:chgData name="Marek Tomáš" userId="ad907d85-a704-4923-bbd1-27acae004893" providerId="ADAL" clId="{5B661B24-FEE1-4E7B-AFBA-318CC713BBEB}" dt="2024-11-18T13:12:21.081" v="859" actId="20577"/>
          <ac:spMkLst>
            <pc:docMk/>
            <pc:sldMk cId="681911352" sldId="435"/>
            <ac:spMk id="2" creationId="{AE9F03A2-F4C6-C54A-A5C4-2CF1BB5DB16E}"/>
          </ac:spMkLst>
        </pc:spChg>
      </pc:sldChg>
      <pc:sldChg chg="modSp modAnim">
        <pc:chgData name="Marek Tomáš" userId="ad907d85-a704-4923-bbd1-27acae004893" providerId="ADAL" clId="{5B661B24-FEE1-4E7B-AFBA-318CC713BBEB}" dt="2024-11-18T13:10:43.123" v="822" actId="20577"/>
        <pc:sldMkLst>
          <pc:docMk/>
          <pc:sldMk cId="1743952997" sldId="436"/>
        </pc:sldMkLst>
        <pc:spChg chg="mod">
          <ac:chgData name="Marek Tomáš" userId="ad907d85-a704-4923-bbd1-27acae004893" providerId="ADAL" clId="{5B661B24-FEE1-4E7B-AFBA-318CC713BBEB}" dt="2024-11-18T13:10:43.123" v="822" actId="20577"/>
          <ac:spMkLst>
            <pc:docMk/>
            <pc:sldMk cId="1743952997" sldId="436"/>
            <ac:spMk id="2" creationId="{AE9F03A2-F4C6-C54A-A5C4-2CF1BB5DB16E}"/>
          </ac:spMkLst>
        </pc:spChg>
      </pc:sldChg>
      <pc:sldChg chg="modSp modAnim">
        <pc:chgData name="Marek Tomáš" userId="ad907d85-a704-4923-bbd1-27acae004893" providerId="ADAL" clId="{5B661B24-FEE1-4E7B-AFBA-318CC713BBEB}" dt="2024-11-18T13:13:07.590" v="870" actId="20577"/>
        <pc:sldMkLst>
          <pc:docMk/>
          <pc:sldMk cId="3984565971" sldId="437"/>
        </pc:sldMkLst>
        <pc:spChg chg="mod">
          <ac:chgData name="Marek Tomáš" userId="ad907d85-a704-4923-bbd1-27acae004893" providerId="ADAL" clId="{5B661B24-FEE1-4E7B-AFBA-318CC713BBEB}" dt="2024-11-18T13:13:07.590" v="870" actId="20577"/>
          <ac:spMkLst>
            <pc:docMk/>
            <pc:sldMk cId="3984565971" sldId="437"/>
            <ac:spMk id="2" creationId="{AE9F03A2-F4C6-C54A-A5C4-2CF1BB5DB16E}"/>
          </ac:spMkLst>
        </pc:spChg>
      </pc:sldChg>
      <pc:sldChg chg="modSp modAnim">
        <pc:chgData name="Marek Tomáš" userId="ad907d85-a704-4923-bbd1-27acae004893" providerId="ADAL" clId="{5B661B24-FEE1-4E7B-AFBA-318CC713BBEB}" dt="2024-11-18T13:10:51.205" v="824" actId="20577"/>
        <pc:sldMkLst>
          <pc:docMk/>
          <pc:sldMk cId="1523481124" sldId="438"/>
        </pc:sldMkLst>
        <pc:spChg chg="mod">
          <ac:chgData name="Marek Tomáš" userId="ad907d85-a704-4923-bbd1-27acae004893" providerId="ADAL" clId="{5B661B24-FEE1-4E7B-AFBA-318CC713BBEB}" dt="2024-11-18T13:10:51.205" v="824" actId="20577"/>
          <ac:spMkLst>
            <pc:docMk/>
            <pc:sldMk cId="1523481124" sldId="438"/>
            <ac:spMk id="2" creationId="{AE9F03A2-F4C6-C54A-A5C4-2CF1BB5DB16E}"/>
          </ac:spMkLst>
        </pc:spChg>
      </pc:sldChg>
      <pc:sldChg chg="modSp mod modAnim">
        <pc:chgData name="Marek Tomáš" userId="ad907d85-a704-4923-bbd1-27acae004893" providerId="ADAL" clId="{5B661B24-FEE1-4E7B-AFBA-318CC713BBEB}" dt="2024-11-18T13:11:00.697" v="826" actId="20577"/>
        <pc:sldMkLst>
          <pc:docMk/>
          <pc:sldMk cId="3067184057" sldId="439"/>
        </pc:sldMkLst>
        <pc:spChg chg="mod">
          <ac:chgData name="Marek Tomáš" userId="ad907d85-a704-4923-bbd1-27acae004893" providerId="ADAL" clId="{5B661B24-FEE1-4E7B-AFBA-318CC713BBEB}" dt="2024-11-18T13:11:00.697" v="826" actId="20577"/>
          <ac:spMkLst>
            <pc:docMk/>
            <pc:sldMk cId="3067184057" sldId="439"/>
            <ac:spMk id="2" creationId="{AE9F03A2-F4C6-C54A-A5C4-2CF1BB5DB16E}"/>
          </ac:spMkLst>
        </pc:spChg>
      </pc:sldChg>
      <pc:sldChg chg="modSp modAnim">
        <pc:chgData name="Marek Tomáš" userId="ad907d85-a704-4923-bbd1-27acae004893" providerId="ADAL" clId="{5B661B24-FEE1-4E7B-AFBA-318CC713BBEB}" dt="2024-11-18T13:11:22.005" v="832" actId="20577"/>
        <pc:sldMkLst>
          <pc:docMk/>
          <pc:sldMk cId="29515631" sldId="440"/>
        </pc:sldMkLst>
        <pc:spChg chg="mod">
          <ac:chgData name="Marek Tomáš" userId="ad907d85-a704-4923-bbd1-27acae004893" providerId="ADAL" clId="{5B661B24-FEE1-4E7B-AFBA-318CC713BBEB}" dt="2024-11-18T13:11:22.005" v="832" actId="20577"/>
          <ac:spMkLst>
            <pc:docMk/>
            <pc:sldMk cId="29515631" sldId="440"/>
            <ac:spMk id="2" creationId="{AE9F03A2-F4C6-C54A-A5C4-2CF1BB5DB16E}"/>
          </ac:spMkLst>
        </pc:spChg>
      </pc:sldChg>
      <pc:sldChg chg="modSp mod modAnim">
        <pc:chgData name="Marek Tomáš" userId="ad907d85-a704-4923-bbd1-27acae004893" providerId="ADAL" clId="{5B661B24-FEE1-4E7B-AFBA-318CC713BBEB}" dt="2024-11-18T13:11:29.101" v="834" actId="20577"/>
        <pc:sldMkLst>
          <pc:docMk/>
          <pc:sldMk cId="2829855231" sldId="441"/>
        </pc:sldMkLst>
        <pc:spChg chg="mod">
          <ac:chgData name="Marek Tomáš" userId="ad907d85-a704-4923-bbd1-27acae004893" providerId="ADAL" clId="{5B661B24-FEE1-4E7B-AFBA-318CC713BBEB}" dt="2024-11-18T13:11:29.101" v="834" actId="20577"/>
          <ac:spMkLst>
            <pc:docMk/>
            <pc:sldMk cId="2829855231" sldId="441"/>
            <ac:spMk id="2" creationId="{AE9F03A2-F4C6-C54A-A5C4-2CF1BB5DB16E}"/>
          </ac:spMkLst>
        </pc:spChg>
      </pc:sldChg>
      <pc:sldChg chg="addSp delSp modSp mod delAnim modAnim">
        <pc:chgData name="Marek Tomáš" userId="ad907d85-a704-4923-bbd1-27acae004893" providerId="ADAL" clId="{5B661B24-FEE1-4E7B-AFBA-318CC713BBEB}" dt="2024-11-19T11:09:28.605" v="1842" actId="166"/>
        <pc:sldMkLst>
          <pc:docMk/>
          <pc:sldMk cId="2232404904" sldId="442"/>
        </pc:sldMkLst>
        <pc:spChg chg="ord">
          <ac:chgData name="Marek Tomáš" userId="ad907d85-a704-4923-bbd1-27acae004893" providerId="ADAL" clId="{5B661B24-FEE1-4E7B-AFBA-318CC713BBEB}" dt="2024-11-19T11:09:28.605" v="1842" actId="166"/>
          <ac:spMkLst>
            <pc:docMk/>
            <pc:sldMk cId="2232404904" sldId="442"/>
            <ac:spMk id="5" creationId="{18586DFB-B8B4-DF57-FD6B-2FC1BB7AA608}"/>
          </ac:spMkLst>
        </pc:spChg>
        <pc:spChg chg="mod">
          <ac:chgData name="Marek Tomáš" userId="ad907d85-a704-4923-bbd1-27acae004893" providerId="ADAL" clId="{5B661B24-FEE1-4E7B-AFBA-318CC713BBEB}" dt="2024-11-18T07:52:54.599" v="5" actId="20577"/>
          <ac:spMkLst>
            <pc:docMk/>
            <pc:sldMk cId="2232404904" sldId="442"/>
            <ac:spMk id="7" creationId="{1D7E3A37-E499-F7F4-FC2F-01A7B5C326A9}"/>
          </ac:spMkLst>
        </pc:spChg>
        <pc:picChg chg="add del mod">
          <ac:chgData name="Marek Tomáš" userId="ad907d85-a704-4923-bbd1-27acae004893" providerId="ADAL" clId="{5B661B24-FEE1-4E7B-AFBA-318CC713BBEB}" dt="2024-11-19T10:33:32.396" v="1638" actId="478"/>
          <ac:picMkLst>
            <pc:docMk/>
            <pc:sldMk cId="2232404904" sldId="442"/>
            <ac:picMk id="4" creationId="{E5CE9322-68B6-C7AB-7748-DE1CB6628919}"/>
          </ac:picMkLst>
        </pc:picChg>
        <pc:picChg chg="add mod ord">
          <ac:chgData name="Marek Tomáš" userId="ad907d85-a704-4923-bbd1-27acae004893" providerId="ADAL" clId="{5B661B24-FEE1-4E7B-AFBA-318CC713BBEB}" dt="2024-11-19T11:09:24.178" v="1841" actId="1076"/>
          <ac:picMkLst>
            <pc:docMk/>
            <pc:sldMk cId="2232404904" sldId="442"/>
            <ac:picMk id="8" creationId="{988E2847-B65E-A8D0-85C4-1C251200B921}"/>
          </ac:picMkLst>
        </pc:picChg>
        <pc:picChg chg="add del mod ord">
          <ac:chgData name="Marek Tomáš" userId="ad907d85-a704-4923-bbd1-27acae004893" providerId="ADAL" clId="{5B661B24-FEE1-4E7B-AFBA-318CC713BBEB}" dt="2024-11-19T11:08:12.881" v="1810" actId="478"/>
          <ac:picMkLst>
            <pc:docMk/>
            <pc:sldMk cId="2232404904" sldId="442"/>
            <ac:picMk id="9" creationId="{97D27787-8B0C-3CBB-947A-CAA516EFABFA}"/>
          </ac:picMkLst>
        </pc:picChg>
        <pc:picChg chg="add mod ord">
          <ac:chgData name="Marek Tomáš" userId="ad907d85-a704-4923-bbd1-27acae004893" providerId="ADAL" clId="{5B661B24-FEE1-4E7B-AFBA-318CC713BBEB}" dt="2024-11-19T11:09:19.920" v="1839" actId="1076"/>
          <ac:picMkLst>
            <pc:docMk/>
            <pc:sldMk cId="2232404904" sldId="442"/>
            <ac:picMk id="10" creationId="{742BBE06-EBFB-57C8-7D4A-22DDF09BDCC0}"/>
          </ac:picMkLst>
        </pc:picChg>
        <pc:picChg chg="add mod ord">
          <ac:chgData name="Marek Tomáš" userId="ad907d85-a704-4923-bbd1-27acae004893" providerId="ADAL" clId="{5B661B24-FEE1-4E7B-AFBA-318CC713BBEB}" dt="2024-11-19T11:09:15.696" v="1835" actId="1076"/>
          <ac:picMkLst>
            <pc:docMk/>
            <pc:sldMk cId="2232404904" sldId="442"/>
            <ac:picMk id="11" creationId="{28DEFBD0-5C89-1E31-E59A-BA07C7541776}"/>
          </ac:picMkLst>
        </pc:picChg>
        <pc:picChg chg="add del mod">
          <ac:chgData name="Marek Tomáš" userId="ad907d85-a704-4923-bbd1-27acae004893" providerId="ADAL" clId="{5B661B24-FEE1-4E7B-AFBA-318CC713BBEB}" dt="2024-11-19T11:08:13.864" v="1811" actId="478"/>
          <ac:picMkLst>
            <pc:docMk/>
            <pc:sldMk cId="2232404904" sldId="442"/>
            <ac:picMk id="12" creationId="{12B2937B-9AFA-BA4F-B968-5C77DD71BD38}"/>
          </ac:picMkLst>
        </pc:picChg>
        <pc:picChg chg="add mod ord">
          <ac:chgData name="Marek Tomáš" userId="ad907d85-a704-4923-bbd1-27acae004893" providerId="ADAL" clId="{5B661B24-FEE1-4E7B-AFBA-318CC713BBEB}" dt="2024-11-19T11:09:12.355" v="1831" actId="1076"/>
          <ac:picMkLst>
            <pc:docMk/>
            <pc:sldMk cId="2232404904" sldId="442"/>
            <ac:picMk id="13" creationId="{9484E8D2-FD11-C750-8A93-0662576083FF}"/>
          </ac:picMkLst>
        </pc:picChg>
        <pc:picChg chg="add del mod">
          <ac:chgData name="Marek Tomáš" userId="ad907d85-a704-4923-bbd1-27acae004893" providerId="ADAL" clId="{5B661B24-FEE1-4E7B-AFBA-318CC713BBEB}" dt="2024-11-19T11:08:16.004" v="1813" actId="478"/>
          <ac:picMkLst>
            <pc:docMk/>
            <pc:sldMk cId="2232404904" sldId="442"/>
            <ac:picMk id="14" creationId="{0FEDC97F-20BB-427A-C804-0E947BD5B478}"/>
          </ac:picMkLst>
        </pc:picChg>
        <pc:picChg chg="add del mod">
          <ac:chgData name="Marek Tomáš" userId="ad907d85-a704-4923-bbd1-27acae004893" providerId="ADAL" clId="{5B661B24-FEE1-4E7B-AFBA-318CC713BBEB}" dt="2024-11-19T11:08:15.109" v="1812" actId="478"/>
          <ac:picMkLst>
            <pc:docMk/>
            <pc:sldMk cId="2232404904" sldId="442"/>
            <ac:picMk id="15" creationId="{4CEAA859-3D68-F39D-45D6-0BCF5EE3AD73}"/>
          </ac:picMkLst>
        </pc:picChg>
        <pc:picChg chg="add del mod">
          <ac:chgData name="Marek Tomáš" userId="ad907d85-a704-4923-bbd1-27acae004893" providerId="ADAL" clId="{5B661B24-FEE1-4E7B-AFBA-318CC713BBEB}" dt="2024-11-19T11:06:25.467" v="1798" actId="478"/>
          <ac:picMkLst>
            <pc:docMk/>
            <pc:sldMk cId="2232404904" sldId="442"/>
            <ac:picMk id="16" creationId="{A3C01AE5-9477-B26C-30BA-FB87502CE02E}"/>
          </ac:picMkLst>
        </pc:picChg>
        <pc:picChg chg="add del mod">
          <ac:chgData name="Marek Tomáš" userId="ad907d85-a704-4923-bbd1-27acae004893" providerId="ADAL" clId="{5B661B24-FEE1-4E7B-AFBA-318CC713BBEB}" dt="2024-11-19T11:06:57.266" v="1803" actId="478"/>
          <ac:picMkLst>
            <pc:docMk/>
            <pc:sldMk cId="2232404904" sldId="442"/>
            <ac:picMk id="18" creationId="{62657B2F-FB4F-0355-A4EF-2D5D1EF8EBD5}"/>
          </ac:picMkLst>
        </pc:picChg>
        <pc:picChg chg="add del mod">
          <ac:chgData name="Marek Tomáš" userId="ad907d85-a704-4923-bbd1-27acae004893" providerId="ADAL" clId="{5B661B24-FEE1-4E7B-AFBA-318CC713BBEB}" dt="2024-11-19T11:08:11.432" v="1809" actId="478"/>
          <ac:picMkLst>
            <pc:docMk/>
            <pc:sldMk cId="2232404904" sldId="442"/>
            <ac:picMk id="19" creationId="{B43FF3F4-43F0-85FB-4C17-886F6A22262A}"/>
          </ac:picMkLst>
        </pc:picChg>
      </pc:sldChg>
      <pc:sldChg chg="modSp mod">
        <pc:chgData name="Marek Tomáš" userId="ad907d85-a704-4923-bbd1-27acae004893" providerId="ADAL" clId="{5B661B24-FEE1-4E7B-AFBA-318CC713BBEB}" dt="2024-11-18T12:41:42.859" v="797" actId="1076"/>
        <pc:sldMkLst>
          <pc:docMk/>
          <pc:sldMk cId="3928441467" sldId="443"/>
        </pc:sldMkLst>
        <pc:spChg chg="mod">
          <ac:chgData name="Marek Tomáš" userId="ad907d85-a704-4923-bbd1-27acae004893" providerId="ADAL" clId="{5B661B24-FEE1-4E7B-AFBA-318CC713BBEB}" dt="2024-11-18T12:41:42.859" v="797" actId="1076"/>
          <ac:spMkLst>
            <pc:docMk/>
            <pc:sldMk cId="3928441467" sldId="443"/>
            <ac:spMk id="14" creationId="{AE91656F-1043-49B2-01F8-A629472A95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5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41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5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08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67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11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43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inskykraj.cz/dota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.png"/><Relationship Id="rId7" Type="http://schemas.openxmlformats.org/officeDocument/2006/relationships/image" Target="../media/image1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7F0DB35D-3659-A352-2415-D68446560F18}"/>
              </a:ext>
            </a:extLst>
          </p:cNvPr>
          <p:cNvSpPr txBox="1">
            <a:spLocks/>
          </p:cNvSpPr>
          <p:nvPr/>
        </p:nvSpPr>
        <p:spPr>
          <a:xfrm>
            <a:off x="432000" y="4932000"/>
            <a:ext cx="10901024" cy="90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cs-CZ" altLang="cs-CZ" sz="2800" b="1" dirty="0">
                <a:cs typeface="Arial" panose="020B0604020202020204" pitchFamily="34" charset="0"/>
              </a:rPr>
              <a:t>Tomáš Chmela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cs-CZ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náměstek hejtmana pro strategický rozvoj a dotace</a:t>
            </a:r>
            <a:endParaRPr lang="cs-CZ" altLang="cs-CZ" i="1" dirty="0"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4F089A-7AA2-8F40-57D1-11C93AA3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6093296"/>
            <a:ext cx="8136904" cy="386784"/>
          </a:xfrm>
        </p:spPr>
        <p:txBody>
          <a:bodyPr anchor="t">
            <a:normAutofit lnSpcReduction="10000"/>
          </a:bodyPr>
          <a:lstStyle/>
          <a:p>
            <a:r>
              <a:rPr lang="cs-CZ" altLang="cs-CZ" sz="2200" dirty="0"/>
              <a:t>Setkání se starosty, 21. listopadu 2024, Luhačovice</a:t>
            </a:r>
            <a:endParaRPr lang="cs-CZ" sz="2200" dirty="0"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9C757C-2E20-1E8D-9EF9-A56A7A129BAE}"/>
              </a:ext>
            </a:extLst>
          </p:cNvPr>
          <p:cNvSpPr/>
          <p:nvPr/>
        </p:nvSpPr>
        <p:spPr>
          <a:xfrm>
            <a:off x="432000" y="432000"/>
            <a:ext cx="4727896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90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Podpora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06873CB-5C21-C919-0AF6-D1156D8A9B55}"/>
              </a:ext>
            </a:extLst>
          </p:cNvPr>
          <p:cNvSpPr/>
          <p:nvPr/>
        </p:nvSpPr>
        <p:spPr>
          <a:xfrm>
            <a:off x="432000" y="1556792"/>
            <a:ext cx="11352632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regionálního rozvoje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5A7030E-620F-3CB4-8A34-0A6CAA2E8A27}"/>
              </a:ext>
            </a:extLst>
          </p:cNvPr>
          <p:cNvSpPr/>
          <p:nvPr/>
        </p:nvSpPr>
        <p:spPr>
          <a:xfrm>
            <a:off x="432000" y="2708920"/>
            <a:ext cx="962444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pl-PL" sz="8000" spc="-50" dirty="0">
                <a:latin typeface="Arial Black" panose="020B0A04020102020204" pitchFamily="34" charset="0"/>
              </a:rPr>
              <a:t>ve Zlínském kraji</a:t>
            </a:r>
          </a:p>
        </p:txBody>
      </p:sp>
    </p:spTree>
    <p:extLst>
      <p:ext uri="{BB962C8B-B14F-4D97-AF65-F5344CB8AC3E}">
        <p14:creationId xmlns:p14="http://schemas.microsoft.com/office/powerpoint/2010/main" val="2503667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cs-CZ" sz="305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5 - Podpora rozvoje cyklistiky ve Zlínském kraji</a:t>
            </a:r>
          </a:p>
          <a:p>
            <a:pPr marL="0" indent="0">
              <a:buNone/>
            </a:pPr>
            <a:r>
              <a:rPr lang="cs-CZ" sz="2300" b="1" dirty="0"/>
              <a:t>Opatření:</a:t>
            </a:r>
          </a:p>
          <a:p>
            <a:pPr marL="989013" lvl="1" indent="-542925">
              <a:lnSpc>
                <a:spcPct val="80000"/>
              </a:lnSpc>
              <a:spcBef>
                <a:spcPts val="300"/>
              </a:spcBef>
              <a:buNone/>
            </a:pPr>
            <a:r>
              <a:rPr lang="cs-CZ" sz="2000" b="1" dirty="0"/>
              <a:t>5.1	</a:t>
            </a:r>
            <a:r>
              <a:rPr lang="cs-CZ" sz="2000" dirty="0"/>
              <a:t>Projektová dokumentace na výstavbu dálkových a regionálně významných cyklistických stezek</a:t>
            </a:r>
          </a:p>
          <a:p>
            <a:pPr marL="989013" lvl="1" indent="-542925">
              <a:lnSpc>
                <a:spcPct val="80000"/>
              </a:lnSpc>
              <a:spcBef>
                <a:spcPts val="300"/>
              </a:spcBef>
              <a:buNone/>
            </a:pPr>
            <a:r>
              <a:rPr lang="cs-CZ" sz="2000" b="1" dirty="0"/>
              <a:t>5.2	</a:t>
            </a:r>
            <a:r>
              <a:rPr lang="cs-CZ" sz="2000" dirty="0"/>
              <a:t>Spolufinancování výstavby/rekonstrukce/oprav dálkových a </a:t>
            </a:r>
            <a:r>
              <a:rPr lang="cs-CZ" sz="2000" dirty="0" err="1"/>
              <a:t>reg</a:t>
            </a:r>
            <a:r>
              <a:rPr lang="cs-CZ" sz="2000" dirty="0"/>
              <a:t>. významných </a:t>
            </a:r>
            <a:r>
              <a:rPr lang="cs-CZ" sz="2000" dirty="0" err="1"/>
              <a:t>cykl</a:t>
            </a:r>
            <a:r>
              <a:rPr lang="cs-CZ" sz="2000" dirty="0"/>
              <a:t>. stezek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 ZK a svazky obcí na území ZK </a:t>
            </a:r>
          </a:p>
          <a:p>
            <a:pPr marL="0" indent="0">
              <a:buNone/>
            </a:pPr>
            <a:r>
              <a:rPr lang="cs-CZ" sz="2300" b="1" dirty="0"/>
              <a:t>Finanční rámec:</a:t>
            </a:r>
            <a:endParaRPr lang="cs-CZ" sz="23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pl-PL" sz="2300" dirty="0"/>
              <a:t>Celková alokace: </a:t>
            </a:r>
            <a:r>
              <a:rPr lang="pl-PL" sz="2300" dirty="0">
                <a:solidFill>
                  <a:srgbClr val="FF0000"/>
                </a:solidFill>
              </a:rPr>
              <a:t>6 000 000 </a:t>
            </a:r>
            <a:r>
              <a:rPr lang="pl-PL" sz="2300" dirty="0"/>
              <a:t>Kč 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Min./Max. výše podpory: 100 tis./3 mil. Kč na 1 žad.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Míra podpory: </a:t>
            </a:r>
          </a:p>
          <a:p>
            <a:pPr marL="981075"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5.1: 60 % pro svazky obcí a obce do 5000 ob.;</a:t>
            </a:r>
            <a:br>
              <a:rPr lang="pl-PL" sz="2300" dirty="0"/>
            </a:br>
            <a:r>
              <a:rPr lang="pl-PL" sz="2300" dirty="0"/>
              <a:t>pro obce od 5001 ob. max. 40 %</a:t>
            </a:r>
          </a:p>
          <a:p>
            <a:pPr marL="981075"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5.2: 10 % pro svazky obcí a obce do 5000 ob.;</a:t>
            </a:r>
            <a:br>
              <a:rPr lang="pl-PL" sz="2300" dirty="0"/>
            </a:br>
            <a:r>
              <a:rPr lang="pl-PL" sz="2300" dirty="0"/>
              <a:t>obce od 5001 ob. max. 5 %</a:t>
            </a:r>
            <a:r>
              <a:rPr lang="pl-PL" sz="2300" dirty="0">
                <a:solidFill>
                  <a:schemeClr val="accent1"/>
                </a:solidFill>
              </a:rPr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leden – únor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10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4000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RP02-25 </a:t>
            </a:r>
            <a:r>
              <a:rPr lang="pl-PL" sz="4000" dirty="0"/>
              <a:t>PROGRAM NA PODPORU OBNOVY VENKOVA</a:t>
            </a:r>
            <a:endParaRPr lang="cs-CZ" sz="4000" spc="-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C80749-5890-23EF-8DA7-713C224F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6000" y="2837426"/>
            <a:ext cx="3380869" cy="347189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17ED345-60AE-C34D-87B2-2BBF134C3D64}"/>
              </a:ext>
            </a:extLst>
          </p:cNvPr>
          <p:cNvSpPr txBox="1"/>
          <p:nvPr/>
        </p:nvSpPr>
        <p:spPr>
          <a:xfrm>
            <a:off x="9468000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glow rad="63500">
                    <a:schemeClr val="tx1">
                      <a:alpha val="50000"/>
                    </a:schemeClr>
                  </a:glow>
                </a:effectLst>
              </a:rPr>
              <a:t>Valašské Příkazy</a:t>
            </a:r>
            <a:endParaRPr lang="en-US" b="1" dirty="0">
              <a:solidFill>
                <a:schemeClr val="bg1"/>
              </a:solidFill>
              <a:effectLst>
                <a:glow rad="63500">
                  <a:schemeClr val="tx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6 - Podpora zpracování projektových dokumentací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sz="2300" b="1" dirty="0"/>
              <a:t>Podporované aktivity: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300" dirty="0"/>
              <a:t>Projektové dokumentace na:</a:t>
            </a:r>
          </a:p>
          <a:p>
            <a:pPr lvl="1">
              <a:lnSpc>
                <a:spcPct val="70000"/>
              </a:lnSpc>
            </a:pPr>
            <a:r>
              <a:rPr lang="cs-CZ" sz="2300" dirty="0"/>
              <a:t>zasíťování pozemků pro výstavbu rodin. nebo bytových domů, vyjma plynofikace,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výstavbu a rekonstrukci mostů na místních komunikacích,</a:t>
            </a:r>
            <a:endParaRPr lang="cs-CZ" sz="2300" dirty="0"/>
          </a:p>
          <a:p>
            <a:pPr lvl="1">
              <a:lnSpc>
                <a:spcPct val="70000"/>
              </a:lnSpc>
            </a:pPr>
            <a:r>
              <a:rPr lang="cs-CZ" sz="2300" spc="-30" dirty="0"/>
              <a:t>veřejná </a:t>
            </a:r>
            <a:r>
              <a:rPr lang="cs-CZ" sz="2300" spc="-30" dirty="0" err="1"/>
              <a:t>prostr</a:t>
            </a:r>
            <a:r>
              <a:rPr lang="cs-CZ" sz="2300" spc="-30" dirty="0"/>
              <a:t>. prim. sloužící ke spol. a kultur. aktivitám (mimo sportoviště a </a:t>
            </a:r>
            <a:r>
              <a:rPr lang="cs-CZ" sz="2300" spc="-30" dirty="0" err="1"/>
              <a:t>dět</a:t>
            </a:r>
            <a:r>
              <a:rPr lang="cs-CZ" sz="2300" spc="-30" dirty="0"/>
              <a:t>. hřiště</a:t>
            </a:r>
            <a:r>
              <a:rPr lang="cs-CZ" sz="2300" dirty="0"/>
              <a:t>),</a:t>
            </a:r>
          </a:p>
          <a:p>
            <a:pPr lvl="1">
              <a:lnSpc>
                <a:spcPct val="70000"/>
              </a:lnSpc>
            </a:pPr>
            <a:r>
              <a:rPr lang="cs-CZ" sz="2300" dirty="0"/>
              <a:t>propojení objektů ve vlastnictví obce optickou sítí, výstavba sítí MAN (metropolitní sítě) a LAN (lokální sítě) pro obce a jejich zřizované a zakládané organizace,</a:t>
            </a:r>
          </a:p>
          <a:p>
            <a:pPr lvl="1">
              <a:lnSpc>
                <a:spcPct val="70000"/>
              </a:lnSpc>
            </a:pPr>
            <a:r>
              <a:rPr lang="cs-CZ" sz="2300" dirty="0"/>
              <a:t>výstavbu a modernizaci budov občanského vybavení, vč. doprovodné infrastruktury.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 ZK mimo ORP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sz="2300" b="1" dirty="0"/>
              <a:t>Finanční rámec:</a:t>
            </a:r>
            <a:endParaRPr lang="cs-CZ" sz="23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pl-PL" sz="2300" dirty="0"/>
              <a:t>Celková alokace: </a:t>
            </a:r>
            <a:r>
              <a:rPr lang="pl-PL" sz="2300" dirty="0">
                <a:solidFill>
                  <a:srgbClr val="FF0000"/>
                </a:solidFill>
              </a:rPr>
              <a:t>3 720 000 </a:t>
            </a:r>
            <a:r>
              <a:rPr lang="pl-PL" sz="2300" dirty="0"/>
              <a:t>Kč 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Min./Max. výše podpory: 100 tis./500 tis. Kč na 1 žadatele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Míra podpory: </a:t>
            </a:r>
            <a:r>
              <a:rPr lang="pl-PL" sz="2300" b="1" dirty="0"/>
              <a:t>60 %</a:t>
            </a:r>
            <a:r>
              <a:rPr lang="pl-PL" sz="2300" dirty="0"/>
              <a:t> pro obce do 500 obyvatel, </a:t>
            </a:r>
            <a:r>
              <a:rPr lang="pl-PL" sz="2300" b="1" dirty="0"/>
              <a:t>50 %</a:t>
            </a:r>
            <a:r>
              <a:rPr lang="pl-PL" sz="2300" dirty="0"/>
              <a:t> pro obce od 501 obyvatel 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leden – únor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11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4000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RP02-25 </a:t>
            </a:r>
            <a:r>
              <a:rPr lang="pl-PL" sz="4000" dirty="0"/>
              <a:t>PROGRAM NA PODPORU OBNOVY VENKOVA</a:t>
            </a:r>
            <a:endParaRPr lang="cs-CZ" sz="4000" spc="-100" dirty="0"/>
          </a:p>
        </p:txBody>
      </p:sp>
    </p:spTree>
    <p:extLst>
      <p:ext uri="{BB962C8B-B14F-4D97-AF65-F5344CB8AC3E}">
        <p14:creationId xmlns:p14="http://schemas.microsoft.com/office/powerpoint/2010/main" val="28298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cs-CZ" sz="2300" b="1" dirty="0"/>
              <a:t>Aktivity:</a:t>
            </a:r>
            <a:endParaRPr lang="cs-CZ" sz="2300" dirty="0"/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Výstavba, modernizace/rekonstrukce/obnova staveb občanské vybavenosti (sportoviště, objekty ke kulturním/sportovním akcím nebo volnočasovým aktivitám), </a:t>
            </a:r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výstavba, modernizace/rekonstrukce/obnova dopravní infrastruktury (řešení bezpečnosti/organizace dopravy v obci, zastávky, kruh. objezdy, parkoviště apod.),</a:t>
            </a:r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výstavba, modernizace/rekonstrukce/obnova veřejného prostranství sloužící jako místo pro setkávání ob. (parky, veřejná prostranství/náměstí, revitalizace/obnova zeleně, místa setkávání obyvatel),</a:t>
            </a:r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výstavba, modernizace/rekonstrukce/obnova staveb pro vzdělávání a volnočasové aktivity (objekty mateřské/základní školy, dětských skupin, školních družin, střediska pro trávení volného času, domů dětí a mládeže apod.),</a:t>
            </a:r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výstavba, modernizace/rekonstrukce/obnova staveb pro zdravotnictví (technická infrastruktura, modernizace objektů apod.),</a:t>
            </a:r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infrastruktura pro bydlení (technická infrastruktura, zasíťování pozemků/přeložky sítí, kanalizace, veřejné osvětlení, příjezdové komunikace apod.), </a:t>
            </a:r>
          </a:p>
          <a:p>
            <a:pPr lvl="1">
              <a:lnSpc>
                <a:spcPct val="75000"/>
              </a:lnSpc>
              <a:spcBef>
                <a:spcPts val="400"/>
              </a:spcBef>
            </a:pPr>
            <a:r>
              <a:rPr lang="cs-CZ" sz="1800" dirty="0"/>
              <a:t>zajištění propojení objektů ve vlastnictví obce optickou sítí s vysokou propustností, výstavba sítí MAN (metropolitní sítě) a LAN (lokální sítě).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 nad 2000 – 5000 obyvatel ve ZK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pl-PL" sz="2300" dirty="0">
                <a:solidFill>
                  <a:srgbClr val="FF0000"/>
                </a:solidFill>
              </a:rPr>
              <a:t>70 000 000 </a:t>
            </a:r>
            <a:r>
              <a:rPr lang="pl-PL" sz="2300" dirty="0"/>
              <a:t>Kč  v rozpočtu ZK 2025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březen - duben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12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7F9AA0AD-8632-C244-3B82-98B5B6C9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08000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RP30-25 </a:t>
            </a:r>
            <a:r>
              <a:rPr lang="pl-PL" dirty="0"/>
              <a:t>Program na podporu rozvoje obcí nad 2000 - 5000 obyvatel</a:t>
            </a: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6819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Aktivity:</a:t>
            </a:r>
            <a:endParaRPr lang="cs-CZ" sz="23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Výstavba, modernizace/rekonstrukce/obnova staveb občanské vybavenosti (sportoviště, objekty sloužící ke kulturním/sportovním akcím nebo volnočasovým aktivitám),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výstavba, modernizace/rekonstrukce/obnova dopravní infrastruktury (řešení bezpečnosti/organizace dopravy v obci, nové zastávky, kruhové objezdy, parkoviště apod.),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výstavba, modernizace/rekonstrukce/obnova veřejného prostranství, které slouží jako místo pro setkávání obyvatel (parky, veřejná prostranství/náměstí, revitalizace/obnova zeleně, místa setkávání obyvatel),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výstavba, modernizace/rekonstrukce/obnova staveb pro vzdělávání a volnočasové aktivity (objekty mateřské/základní školy, dětských skupin, školních družin, střediska pro trávení volného času, domů dětí a mládeže apod.),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výstavba, modernizace/rekonstrukce/obnova staveb pro zdravotnictví (technická infrastruktura, modernizace apod.) 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infrastruktura pro bydlení (technická infrastruktura, zasíťování pozemků/přeložky sítí, kanalizace, veřejné osvětlení, příjezdové komunikace apod.), 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propojení objektů ve vlastnictví obce optickou sítí, výstavba sítí MAN (metropolitní sítě) a LAN (lokální sítě).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Příjemci podpory:</a:t>
            </a:r>
            <a:endParaRPr lang="cs-CZ" sz="23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700" dirty="0">
                <a:solidFill>
                  <a:schemeClr val="accent1"/>
                </a:solidFill>
              </a:rPr>
              <a:t>Obce nad 5 tis. obyvatel 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(ORP ne), </a:t>
            </a:r>
            <a:r>
              <a:rPr lang="cs-CZ" sz="1700" dirty="0" err="1">
                <a:solidFill>
                  <a:schemeClr val="bg1">
                    <a:lumMod val="50000"/>
                  </a:schemeClr>
                </a:solidFill>
              </a:rPr>
              <a:t>zřiz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sz="1700" spc="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zakládané organizace obcí nad 5 tis. ob. (organizace </a:t>
            </a:r>
            <a:r>
              <a:rPr lang="cs-CZ" sz="1700" dirty="0" err="1">
                <a:solidFill>
                  <a:schemeClr val="bg1">
                    <a:lumMod val="50000"/>
                  </a:schemeClr>
                </a:solidFill>
              </a:rPr>
              <a:t>zříz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. ORP ne).</a:t>
            </a:r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Finanční rámec:</a:t>
            </a:r>
            <a:endParaRPr lang="cs-CZ" sz="23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Celková alokace: </a:t>
            </a:r>
            <a:r>
              <a:rPr lang="cs-CZ" sz="1700" dirty="0">
                <a:solidFill>
                  <a:srgbClr val="FF0000"/>
                </a:solidFill>
              </a:rPr>
              <a:t>40 500 000 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Kč </a:t>
            </a:r>
          </a:p>
          <a:p>
            <a:pPr lvl="1"/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Min./Max. výše podpory: 1 mil./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násobkem počtu obyvatel obce dle Vyhlášky MF ČR, účinné k 1.9.2023, a částky 934,14 Kč</a:t>
            </a:r>
          </a:p>
          <a:p>
            <a:pPr lvl="1"/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Míra podpory: 50 %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08000"/>
            <a:ext cx="11264900" cy="931325"/>
          </a:xfrm>
        </p:spPr>
        <p:txBody>
          <a:bodyPr>
            <a:noAutofit/>
          </a:bodyPr>
          <a:lstStyle/>
          <a:p>
            <a:r>
              <a:rPr lang="pl-PL" sz="4000" dirty="0"/>
              <a:t>RP26-24 Program na podporu rozvoje obcí nad 5000 obyvatel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45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cs-CZ" sz="2300" b="1" dirty="0"/>
              <a:t>Aktivity:</a:t>
            </a:r>
            <a:endParaRPr lang="cs-CZ" sz="2300" dirty="0"/>
          </a:p>
          <a:p>
            <a:pPr lvl="1"/>
            <a:r>
              <a:rPr lang="cs-CZ" sz="2300" dirty="0"/>
              <a:t>Doprovodná infrastruktura (školství, kulturní,  sportovní a volnočasové aktivity) 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Obce, jejichž projekty byly podpořené ze SFP</a:t>
            </a:r>
            <a:r>
              <a:rPr lang="cs-CZ" sz="2300" dirty="0">
                <a:solidFill>
                  <a:schemeClr val="accent1"/>
                </a:solidFill>
              </a:rPr>
              <a:t>l</a:t>
            </a: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Finanční alokace: </a:t>
            </a:r>
            <a:r>
              <a:rPr lang="pl-PL" sz="2300" dirty="0"/>
              <a:t>plán cca </a:t>
            </a:r>
            <a:r>
              <a:rPr lang="pl-PL" sz="2300" dirty="0">
                <a:solidFill>
                  <a:srgbClr val="FF0000"/>
                </a:solidFill>
              </a:rPr>
              <a:t>100 000 000 </a:t>
            </a:r>
            <a:r>
              <a:rPr lang="pl-PL" sz="2300" dirty="0"/>
              <a:t>Kč do r. 2026, z toho </a:t>
            </a:r>
            <a:r>
              <a:rPr lang="pl-PL" sz="2300" dirty="0">
                <a:solidFill>
                  <a:srgbClr val="FF0000"/>
                </a:solidFill>
              </a:rPr>
              <a:t>30 000 000 </a:t>
            </a:r>
            <a:r>
              <a:rPr lang="pl-PL" sz="2300" dirty="0"/>
              <a:t>Kč v r. 2025</a:t>
            </a:r>
            <a:endParaRPr lang="cs-CZ" sz="23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Bude upřesněno ve vazbě na projekty SFPI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08000"/>
            <a:ext cx="11264900" cy="931325"/>
          </a:xfrm>
        </p:spPr>
        <p:txBody>
          <a:bodyPr>
            <a:normAutofit/>
          </a:bodyPr>
          <a:lstStyle/>
          <a:p>
            <a:r>
              <a:rPr lang="cs-CZ" sz="4000" dirty="0"/>
              <a:t>RP31-25 Podpora dostupného bydlení</a:t>
            </a:r>
            <a:endParaRPr lang="cs-CZ" spc="-1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42BBE06-EBFB-57C8-7D4A-22DDF09B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00" y="4500000"/>
            <a:ext cx="3168351" cy="22217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484E8D2-FD11-C750-8A93-06625760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00" y="4500000"/>
            <a:ext cx="3168351" cy="22217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DEFBD0-5C89-1E31-E59A-BA07C754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00" y="4500000"/>
            <a:ext cx="3168351" cy="22217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8E2847-B65E-A8D0-85C4-1C251200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0" y="4500000"/>
            <a:ext cx="3168351" cy="2221757"/>
          </a:xfrm>
          <a:prstGeom prst="rect">
            <a:avLst/>
          </a:prstGeom>
        </p:spPr>
      </p:pic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14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728"/>
            <a:ext cx="11023264" cy="375536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 dirty="0">
                <a:latin typeface="+mj-lt"/>
              </a:rPr>
              <a:t>Zpracování případových studií hospodářsky a sociálně ohrožených území (HSOÚ)</a:t>
            </a:r>
            <a:br>
              <a:rPr lang="cs-CZ" sz="5600" dirty="0">
                <a:latin typeface="+mj-lt"/>
              </a:rPr>
            </a:br>
            <a:r>
              <a:rPr lang="cs-CZ" sz="5600" dirty="0">
                <a:latin typeface="+mj-lt"/>
              </a:rPr>
              <a:t>ve Zlínském kraji</a:t>
            </a:r>
            <a:endParaRPr lang="cs-CZ" sz="5600" b="1" spc="5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DE239F-30CA-C13F-E51E-2E73A2A3E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785583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307592"/>
            <a:ext cx="11264900" cy="47976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HSOÚ = hospodářsky a sociálně ohrožená území – vymezilo MMR ve Strategii regionálního rozvoje ČR 2021+</a:t>
            </a:r>
            <a:endParaRPr lang="cs-CZ" sz="2400" dirty="0">
              <a:solidFill>
                <a:schemeClr val="bg1"/>
              </a:solidFill>
              <a:highlight>
                <a:srgbClr val="FFD900"/>
              </a:highligh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81000"/>
            <a:ext cx="11363574" cy="591314"/>
          </a:xfrm>
        </p:spPr>
        <p:txBody>
          <a:bodyPr>
            <a:noAutofit/>
          </a:bodyPr>
          <a:lstStyle/>
          <a:p>
            <a:r>
              <a:rPr lang="cs-CZ" sz="4000" dirty="0"/>
              <a:t>Co je to HSOÚ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3FF25D-6613-3BAE-CFF1-27D89E8A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276872"/>
            <a:ext cx="10081120" cy="4533892"/>
          </a:xfrm>
          <a:prstGeom prst="rect">
            <a:avLst/>
          </a:prstGeom>
        </p:spPr>
      </p:pic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F3832668-E5A7-C7D4-4B14-928D191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16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25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5762" y="2170025"/>
            <a:ext cx="5396126" cy="454453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pilotně byla zpracována případová studie ORP Bystřice pod Hostýnem (2022)</a:t>
            </a:r>
          </a:p>
          <a:p>
            <a:pPr>
              <a:spcAft>
                <a:spcPts val="1200"/>
              </a:spcAft>
            </a:pPr>
            <a:r>
              <a:rPr lang="cs-CZ" sz="2000" dirty="0"/>
              <a:t>v letech 2024 – 25 se v návaznosti na projekt podpory činnosti sekretariátu RSK (OP Technická pomoc) postupně zaměřujeme na zbývající ORP:</a:t>
            </a:r>
          </a:p>
          <a:p>
            <a:pPr lvl="1">
              <a:spcAft>
                <a:spcPts val="1200"/>
              </a:spcAft>
            </a:pPr>
            <a:r>
              <a:rPr lang="cs-CZ" sz="1600" dirty="0"/>
              <a:t>03 - 06/2024 – ORP Holešov (zpracováno a zveřejněno)</a:t>
            </a:r>
          </a:p>
          <a:p>
            <a:pPr lvl="1">
              <a:spcAft>
                <a:spcPts val="1200"/>
              </a:spcAft>
            </a:pPr>
            <a:endParaRPr lang="cs-CZ" sz="1600" dirty="0"/>
          </a:p>
          <a:p>
            <a:pPr lvl="1">
              <a:spcAft>
                <a:spcPts val="1200"/>
              </a:spcAft>
            </a:pPr>
            <a:r>
              <a:rPr lang="cs-CZ" sz="1600" dirty="0"/>
              <a:t>06 - 11/2024 – ORP Vsetín</a:t>
            </a:r>
          </a:p>
          <a:p>
            <a:pPr lvl="1">
              <a:spcAft>
                <a:spcPts val="1200"/>
              </a:spcAft>
            </a:pPr>
            <a:r>
              <a:rPr lang="cs-CZ" sz="1600" dirty="0"/>
              <a:t>09 - 12/2024 – ORP Otrokovice</a:t>
            </a:r>
          </a:p>
          <a:p>
            <a:pPr lvl="1">
              <a:spcAft>
                <a:spcPts val="1200"/>
              </a:spcAft>
            </a:pPr>
            <a:endParaRPr lang="cs-CZ" sz="1600" dirty="0"/>
          </a:p>
          <a:p>
            <a:pPr lvl="1">
              <a:spcAft>
                <a:spcPts val="1200"/>
              </a:spcAft>
            </a:pPr>
            <a:r>
              <a:rPr lang="cs-CZ" sz="1600" dirty="0"/>
              <a:t>rok 2025 – ORP Kroměříž, Uherský Brod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63" y="1862983"/>
            <a:ext cx="5547074" cy="406653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6343" y="1375200"/>
            <a:ext cx="1130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Ve Zlínském kraji jde o šest ORP, kterým je v rámci aktivit Regionální stálé konference (RSK) věnována specifická pozornost: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3F6AE3B-9663-8208-D3AB-9E7236A46929}"/>
              </a:ext>
            </a:extLst>
          </p:cNvPr>
          <p:cNvSpPr/>
          <p:nvPr/>
        </p:nvSpPr>
        <p:spPr>
          <a:xfrm>
            <a:off x="7575177" y="2425232"/>
            <a:ext cx="1272988" cy="100376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5AB1B60-45B1-2A1B-2FAF-1952BA9F6B2C}"/>
              </a:ext>
            </a:extLst>
          </p:cNvPr>
          <p:cNvSpPr/>
          <p:nvPr/>
        </p:nvSpPr>
        <p:spPr>
          <a:xfrm>
            <a:off x="9030925" y="2348936"/>
            <a:ext cx="2743200" cy="1811486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C4D385A-2628-501D-968F-F8C684CA12F5}"/>
              </a:ext>
            </a:extLst>
          </p:cNvPr>
          <p:cNvSpPr/>
          <p:nvPr/>
        </p:nvSpPr>
        <p:spPr>
          <a:xfrm>
            <a:off x="7273366" y="3254679"/>
            <a:ext cx="1272988" cy="967698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AAAD7F3-0188-3DEE-4052-44F3E8B32E03}"/>
              </a:ext>
            </a:extLst>
          </p:cNvPr>
          <p:cNvSpPr/>
          <p:nvPr/>
        </p:nvSpPr>
        <p:spPr>
          <a:xfrm>
            <a:off x="595761" y="4688547"/>
            <a:ext cx="4956379" cy="973311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4E2F1A9-9E78-6347-6CF1-D8C988A43A32}"/>
              </a:ext>
            </a:extLst>
          </p:cNvPr>
          <p:cNvSpPr/>
          <p:nvPr/>
        </p:nvSpPr>
        <p:spPr>
          <a:xfrm>
            <a:off x="398537" y="2083328"/>
            <a:ext cx="5410591" cy="7136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Nadpis 3">
            <a:extLst>
              <a:ext uri="{FF2B5EF4-FFF2-40B4-BE49-F238E27FC236}">
                <a16:creationId xmlns:a16="http://schemas.microsoft.com/office/drawing/2014/main" id="{35DDDD2D-0CF5-B969-55A5-27295F0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81000"/>
            <a:ext cx="11363574" cy="591314"/>
          </a:xfrm>
        </p:spPr>
        <p:txBody>
          <a:bodyPr>
            <a:noAutofit/>
          </a:bodyPr>
          <a:lstStyle/>
          <a:p>
            <a:r>
              <a:rPr lang="cs-CZ" sz="4000" dirty="0"/>
              <a:t>HSOÚ ve Zlínském kraji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CF09052-12EC-6A5A-0585-34E5BA0272F1}"/>
              </a:ext>
            </a:extLst>
          </p:cNvPr>
          <p:cNvSpPr/>
          <p:nvPr/>
        </p:nvSpPr>
        <p:spPr>
          <a:xfrm>
            <a:off x="595761" y="5757514"/>
            <a:ext cx="4956380" cy="89305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8F363BE-DA22-536E-0EC6-ACD57617565F}"/>
              </a:ext>
            </a:extLst>
          </p:cNvPr>
          <p:cNvSpPr/>
          <p:nvPr/>
        </p:nvSpPr>
        <p:spPr>
          <a:xfrm>
            <a:off x="623456" y="3800741"/>
            <a:ext cx="4956380" cy="62180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513CBF6-A774-117D-14D5-343F5813D64F}"/>
              </a:ext>
            </a:extLst>
          </p:cNvPr>
          <p:cNvSpPr/>
          <p:nvPr/>
        </p:nvSpPr>
        <p:spPr>
          <a:xfrm>
            <a:off x="7557247" y="4285341"/>
            <a:ext cx="2223247" cy="167107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F60F574-0BC1-6381-ABED-AB114CD03788}"/>
              </a:ext>
            </a:extLst>
          </p:cNvPr>
          <p:cNvSpPr/>
          <p:nvPr/>
        </p:nvSpPr>
        <p:spPr>
          <a:xfrm>
            <a:off x="5952564" y="2208247"/>
            <a:ext cx="2106707" cy="2363753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9FE39516-A9B0-CB03-7504-CFD19CC0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17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79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4" grpId="0" animBg="1"/>
      <p:bldP spid="6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406885"/>
            <a:ext cx="11264900" cy="359161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Nejde jen o případové studie, ale také o další aktivity koordinace rozvoje HSOÚ: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0" y="1792940"/>
            <a:ext cx="10368820" cy="5010607"/>
          </a:xfrm>
          <a:prstGeom prst="rect">
            <a:avLst/>
          </a:prstGeom>
        </p:spPr>
      </p:pic>
      <p:sp>
        <p:nvSpPr>
          <p:cNvPr id="10" name="Nadpis 3">
            <a:extLst>
              <a:ext uri="{FF2B5EF4-FFF2-40B4-BE49-F238E27FC236}">
                <a16:creationId xmlns:a16="http://schemas.microsoft.com/office/drawing/2014/main" id="{0AE239E2-B306-5D1B-B267-95BC9739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81000"/>
            <a:ext cx="11363574" cy="591314"/>
          </a:xfrm>
        </p:spPr>
        <p:txBody>
          <a:bodyPr>
            <a:noAutofit/>
          </a:bodyPr>
          <a:lstStyle/>
          <a:p>
            <a:r>
              <a:rPr lang="cs-CZ" sz="4000" dirty="0"/>
              <a:t>Koordinátoři HSOÚ dle MMR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5FC561A-F4F3-F655-0B71-81BE1D5D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18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4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365580"/>
            <a:ext cx="11363574" cy="16414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b="1" dirty="0"/>
              <a:t>Cílem kraje je řešit komplexněji celé dané ORP (zejména dlouhodobé problémy a výzvy), podněcovat spolupráci, hledat synergie, informovat o příkladech dobré praxe, pomáhat nastavovat parametry dotací a případných dalších specifických nástrojů MMR, jiných ministerstev a kraje.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b="1" dirty="0"/>
              <a:t>Využití výstupů ze zpracovaných případových studií např. při nastavení specifické podpory ohrožených území v rámci Programu rozvoje venkova ze strany Zlínského kraje.</a:t>
            </a:r>
            <a:endParaRPr lang="cs-CZ" sz="1800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C81A93B4-FA8F-08AE-1341-AEDDB17F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81000"/>
            <a:ext cx="11363574" cy="591314"/>
          </a:xfrm>
        </p:spPr>
        <p:txBody>
          <a:bodyPr>
            <a:noAutofit/>
          </a:bodyPr>
          <a:lstStyle/>
          <a:p>
            <a:r>
              <a:rPr lang="cs-CZ" sz="3400" dirty="0"/>
              <a:t>Náš pohled na řešení rozvojových potřeb HSOÚ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E4A09D-FE03-F17D-915F-5ACED299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407"/>
            <a:ext cx="9369270" cy="34210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C9025C-2121-6083-1B06-689894BB569F}"/>
              </a:ext>
            </a:extLst>
          </p:cNvPr>
          <p:cNvSpPr txBox="1"/>
          <p:nvPr/>
        </p:nvSpPr>
        <p:spPr>
          <a:xfrm>
            <a:off x="9493624" y="3289503"/>
            <a:ext cx="24921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i="1" dirty="0"/>
              <a:t>Role koordinátorů HSOÚ dle požadavků MMR by za nás měla být naplněna za účasti více subjektů (MAS, mikroregiony), </a:t>
            </a:r>
            <a:r>
              <a:rPr lang="cs-CZ" sz="1600" b="1" i="1" dirty="0">
                <a:solidFill>
                  <a:schemeClr val="bg1"/>
                </a:solidFill>
                <a:highlight>
                  <a:srgbClr val="000000"/>
                </a:highlight>
              </a:rPr>
              <a:t>Zlínský kraj nabízí konzultaci projektových záměrů obcí, </a:t>
            </a:r>
            <a:r>
              <a:rPr lang="cs-CZ" sz="1600" i="1" dirty="0"/>
              <a:t>nemůže však suplovat roli zpracovatelů dotačních žádostí.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57834E-5FE3-B431-4AB0-E90A38546788}"/>
              </a:ext>
            </a:extLst>
          </p:cNvPr>
          <p:cNvSpPr txBox="1"/>
          <p:nvPr/>
        </p:nvSpPr>
        <p:spPr>
          <a:xfrm>
            <a:off x="4151784" y="3861048"/>
            <a:ext cx="428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b="1" i="1" dirty="0">
                <a:hlinkClick r:id="rId3"/>
              </a:rPr>
              <a:t>www.zlinskykraj.cz/dotace</a:t>
            </a:r>
            <a:r>
              <a:rPr lang="cs-CZ" sz="2400" b="1" i="1" dirty="0"/>
              <a:t>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CA40FDC-6D9B-C172-3E53-5598E2D3401A}"/>
              </a:ext>
            </a:extLst>
          </p:cNvPr>
          <p:cNvSpPr/>
          <p:nvPr/>
        </p:nvSpPr>
        <p:spPr>
          <a:xfrm>
            <a:off x="6723529" y="6166096"/>
            <a:ext cx="2393577" cy="62180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C27270D2-E704-1320-B15A-A6209BF00686}"/>
              </a:ext>
            </a:extLst>
          </p:cNvPr>
          <p:cNvSpPr/>
          <p:nvPr/>
        </p:nvSpPr>
        <p:spPr>
          <a:xfrm rot="2254891">
            <a:off x="8803638" y="5217735"/>
            <a:ext cx="551811" cy="1038284"/>
          </a:xfrm>
          <a:prstGeom prst="downArrow">
            <a:avLst/>
          </a:prstGeom>
          <a:solidFill>
            <a:srgbClr val="FFD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9500A5AB-B3D5-9DF1-E0A1-DF0B5DDAA10A}"/>
              </a:ext>
            </a:extLst>
          </p:cNvPr>
          <p:cNvSpPr/>
          <p:nvPr/>
        </p:nvSpPr>
        <p:spPr>
          <a:xfrm rot="7440618">
            <a:off x="8496000" y="3960000"/>
            <a:ext cx="551811" cy="1456040"/>
          </a:xfrm>
          <a:prstGeom prst="downArrow">
            <a:avLst/>
          </a:prstGeom>
          <a:solidFill>
            <a:srgbClr val="FFD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6D8F8B-0888-4670-7648-9AC36504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19</a:t>
            </a:fld>
            <a:endParaRPr lang="cs-CZ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3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E4E8CDB-CB30-FD89-1E64-272FB304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736000"/>
            <a:ext cx="10800000" cy="3600000"/>
          </a:xfrm>
        </p:spPr>
        <p:txBody>
          <a:bodyPr>
            <a:noAutofit/>
          </a:bodyPr>
          <a:lstStyle/>
          <a:p>
            <a:pPr marL="269875" indent="0">
              <a:buNone/>
            </a:pPr>
            <a:r>
              <a:rPr lang="cs-CZ" sz="2500" b="1" dirty="0"/>
              <a:t>RP02-25 </a:t>
            </a:r>
            <a:r>
              <a:rPr lang="pl-PL" sz="2500" b="1" dirty="0"/>
              <a:t>Program </a:t>
            </a:r>
            <a:r>
              <a:rPr lang="pl-PL" sz="2500" b="1"/>
              <a:t>na podporu </a:t>
            </a:r>
            <a:r>
              <a:rPr lang="pl-PL" sz="2500" b="1" dirty="0"/>
              <a:t>obnovy venkova</a:t>
            </a:r>
          </a:p>
          <a:p>
            <a:pPr marL="271463" indent="0">
              <a:lnSpc>
                <a:spcPct val="120000"/>
              </a:lnSpc>
              <a:buNone/>
            </a:pPr>
            <a:r>
              <a:rPr lang="cs-CZ" sz="2500" b="1" dirty="0"/>
              <a:t>RP30-25 </a:t>
            </a:r>
            <a:r>
              <a:rPr lang="pl-PL" sz="2500" b="1" dirty="0"/>
              <a:t>Program na podporu rozvoje obcí nad 2000 - 5000 obyvatel</a:t>
            </a:r>
            <a:endParaRPr lang="cs-CZ" sz="2500" b="1" dirty="0"/>
          </a:p>
          <a:p>
            <a:pPr marL="271463" indent="0">
              <a:lnSpc>
                <a:spcPct val="120000"/>
              </a:lnSpc>
              <a:buNone/>
            </a:pPr>
            <a:r>
              <a:rPr lang="cs-CZ" sz="2500" b="1" dirty="0"/>
              <a:t>RP26-24 Program na podporu rozvoje obcí nad 5000 obyvatel</a:t>
            </a:r>
          </a:p>
          <a:p>
            <a:pPr marL="271463" indent="0">
              <a:lnSpc>
                <a:spcPct val="120000"/>
              </a:lnSpc>
              <a:buNone/>
            </a:pPr>
            <a:r>
              <a:rPr lang="cs-CZ" sz="2500" b="1" dirty="0"/>
              <a:t>RP31-25 Program dostupné bydlení</a:t>
            </a:r>
          </a:p>
          <a:p>
            <a:pPr marL="271463" indent="0">
              <a:lnSpc>
                <a:spcPct val="120000"/>
              </a:lnSpc>
              <a:buNone/>
            </a:pPr>
            <a:r>
              <a:rPr lang="cs-CZ" sz="2500" b="1" dirty="0"/>
              <a:t>Hospodářsky a sociálně ohrožená území ve Zlínském kraji </a:t>
            </a:r>
          </a:p>
          <a:p>
            <a:pPr marL="271463" indent="0">
              <a:lnSpc>
                <a:spcPct val="120000"/>
              </a:lnSpc>
              <a:buNone/>
            </a:pPr>
            <a:r>
              <a:rPr lang="cs-CZ" sz="2500" b="1" dirty="0"/>
              <a:t>Kotlíkové dotace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8181CFD-4BDA-F58E-26D9-0BEBED9B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2" y="108000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Podpora regionálního rozvoje </a:t>
            </a:r>
            <a:br>
              <a:rPr lang="cs-CZ" dirty="0"/>
            </a:br>
            <a:r>
              <a:rPr lang="cs-CZ" dirty="0"/>
              <a:t>ve Zlínském kraji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1DAE92B-3211-9209-B429-E6E0593DCDB9}"/>
              </a:ext>
            </a:extLst>
          </p:cNvPr>
          <p:cNvSpPr txBox="1">
            <a:spLocks/>
          </p:cNvSpPr>
          <p:nvPr/>
        </p:nvSpPr>
        <p:spPr>
          <a:xfrm>
            <a:off x="520700" y="1620000"/>
            <a:ext cx="3045460" cy="67209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643839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4B48993-357B-0021-3691-D4451B81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056" y="0"/>
            <a:ext cx="12209056" cy="687386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effectLst>
            <a:glow rad="228600">
              <a:srgbClr val="FFD911"/>
            </a:glow>
          </a:effectLst>
        </p:spPr>
      </p:pic>
      <p:pic>
        <p:nvPicPr>
          <p:cNvPr id="11" name="Obrázek 10" descr="Obsah obrázku černobílá, tma, černá, černobílý&#10;&#10;Popis byl vytvořen automaticky">
            <a:extLst>
              <a:ext uri="{FF2B5EF4-FFF2-40B4-BE49-F238E27FC236}">
                <a16:creationId xmlns:a16="http://schemas.microsoft.com/office/drawing/2014/main" id="{86CA298D-247A-9574-B721-3DEFC5D2BB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789040"/>
            <a:ext cx="2279576" cy="1412776"/>
          </a:xfrm>
          <a:prstGeom prst="rect">
            <a:avLst/>
          </a:prstGeom>
        </p:spPr>
      </p:pic>
      <p:pic>
        <p:nvPicPr>
          <p:cNvPr id="14" name="Obrázek 13" descr="Obsah obrázku černobílá, tma, černá, černobílý">
            <a:extLst>
              <a:ext uri="{FF2B5EF4-FFF2-40B4-BE49-F238E27FC236}">
                <a16:creationId xmlns:a16="http://schemas.microsoft.com/office/drawing/2014/main" id="{6FA3EE05-B145-36CF-9A41-F0B2F946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0" y="1988840"/>
            <a:ext cx="2808312" cy="2700008"/>
          </a:xfrm>
          <a:prstGeom prst="rect">
            <a:avLst/>
          </a:prstGeom>
        </p:spPr>
      </p:pic>
      <p:pic>
        <p:nvPicPr>
          <p:cNvPr id="15" name="Obrázek 14" descr="Obsah obrázku černobílá, tma, černá, černobílý">
            <a:extLst>
              <a:ext uri="{FF2B5EF4-FFF2-40B4-BE49-F238E27FC236}">
                <a16:creationId xmlns:a16="http://schemas.microsoft.com/office/drawing/2014/main" id="{CE766287-7B86-5EA8-CEF6-2E9738A42F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2" r="32923"/>
          <a:stretch/>
        </p:blipFill>
        <p:spPr>
          <a:xfrm rot="1147116">
            <a:off x="-360000" y="468000"/>
            <a:ext cx="900000" cy="3702566"/>
          </a:xfrm>
          <a:prstGeom prst="rect">
            <a:avLst/>
          </a:prstGeom>
        </p:spPr>
      </p:pic>
      <p:pic>
        <p:nvPicPr>
          <p:cNvPr id="16" name="Obrázek 15" descr="Obsah obrázku černobílá, tma, černá, černobílý">
            <a:extLst>
              <a:ext uri="{FF2B5EF4-FFF2-40B4-BE49-F238E27FC236}">
                <a16:creationId xmlns:a16="http://schemas.microsoft.com/office/drawing/2014/main" id="{52BB7BFA-2341-8A6A-34B4-02DAA586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" r="47455" b="36800"/>
          <a:stretch/>
        </p:blipFill>
        <p:spPr>
          <a:xfrm rot="20409205">
            <a:off x="10245491" y="3348000"/>
            <a:ext cx="2160000" cy="2340000"/>
          </a:xfrm>
          <a:prstGeom prst="rect">
            <a:avLst/>
          </a:prstGeom>
        </p:spPr>
      </p:pic>
      <p:pic>
        <p:nvPicPr>
          <p:cNvPr id="3" name="Obrázek 2" descr="Obsah obrázku černobílá, tma, černá, černobílý">
            <a:extLst>
              <a:ext uri="{FF2B5EF4-FFF2-40B4-BE49-F238E27FC236}">
                <a16:creationId xmlns:a16="http://schemas.microsoft.com/office/drawing/2014/main" id="{E95AE5D9-7AA7-7DBC-2769-9316636F1D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2660476"/>
            <a:ext cx="2952328" cy="3960440"/>
          </a:xfrm>
          <a:prstGeom prst="rect">
            <a:avLst/>
          </a:prstGeom>
        </p:spPr>
      </p:pic>
      <p:pic>
        <p:nvPicPr>
          <p:cNvPr id="4" name="Obrázek 3" descr="Obsah obrázku černobílá, tma, černá, černobílý">
            <a:extLst>
              <a:ext uri="{FF2B5EF4-FFF2-40B4-BE49-F238E27FC236}">
                <a16:creationId xmlns:a16="http://schemas.microsoft.com/office/drawing/2014/main" id="{EBCD9D27-72D3-3BD6-2F69-8B7A7E5C85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715">
            <a:off x="6912735" y="3134045"/>
            <a:ext cx="2952328" cy="396044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80BAE80-C173-8768-4B96-A8B8CB33EF0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00" y="2066400"/>
            <a:ext cx="390525" cy="571500"/>
          </a:xfrm>
          <a:prstGeom prst="rect">
            <a:avLst/>
          </a:prstGeom>
        </p:spPr>
      </p:pic>
      <p:pic>
        <p:nvPicPr>
          <p:cNvPr id="24" name="Obrázek 23" descr="Obsah obrázku tma, černá, text, černobílá&#10;&#10;Popis byl vytvořen automaticky">
            <a:extLst>
              <a:ext uri="{FF2B5EF4-FFF2-40B4-BE49-F238E27FC236}">
                <a16:creationId xmlns:a16="http://schemas.microsoft.com/office/drawing/2014/main" id="{9C93AF91-CC05-E825-E32B-E5369CB7D4A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414">
            <a:off x="4896615" y="-2862902"/>
            <a:ext cx="2520689" cy="6547244"/>
          </a:xfrm>
          <a:prstGeom prst="rect">
            <a:avLst/>
          </a:prstGeom>
        </p:spPr>
      </p:pic>
      <p:pic>
        <p:nvPicPr>
          <p:cNvPr id="5" name="Obrázek 4" descr="Obsah obrázku černobílá, tma, černá, černobílý">
            <a:extLst>
              <a:ext uri="{FF2B5EF4-FFF2-40B4-BE49-F238E27FC236}">
                <a16:creationId xmlns:a16="http://schemas.microsoft.com/office/drawing/2014/main" id="{D8A6F741-8C63-E96C-97DC-FA444A5816D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8848">
            <a:off x="3348000" y="-1042732"/>
            <a:ext cx="4269703" cy="3960440"/>
          </a:xfrm>
          <a:prstGeom prst="rect">
            <a:avLst/>
          </a:prstGeom>
        </p:spPr>
      </p:pic>
      <p:pic>
        <p:nvPicPr>
          <p:cNvPr id="25" name="Obrázek 24" descr="Obsah obrázku černobílá, tma, černá, černobílý&#10;&#10;Popis byl vytvořen automaticky">
            <a:extLst>
              <a:ext uri="{FF2B5EF4-FFF2-40B4-BE49-F238E27FC236}">
                <a16:creationId xmlns:a16="http://schemas.microsoft.com/office/drawing/2014/main" id="{CDE1FD06-26BA-46E3-D16A-B88B0075F2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00" y="3056400"/>
            <a:ext cx="2279576" cy="1412776"/>
          </a:xfrm>
          <a:prstGeom prst="rect">
            <a:avLst/>
          </a:prstGeom>
        </p:spPr>
      </p:pic>
      <p:pic>
        <p:nvPicPr>
          <p:cNvPr id="17" name="Obrázek 16" descr="Obsah obrázku černobílá, tma, černá, černobílý">
            <a:extLst>
              <a:ext uri="{FF2B5EF4-FFF2-40B4-BE49-F238E27FC236}">
                <a16:creationId xmlns:a16="http://schemas.microsoft.com/office/drawing/2014/main" id="{EDDCF82D-9877-FE4C-4D95-E4C9764832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00" y="2420888"/>
            <a:ext cx="2676536" cy="1701040"/>
          </a:xfrm>
          <a:prstGeom prst="rect">
            <a:avLst/>
          </a:prstGeom>
        </p:spPr>
      </p:pic>
      <p:pic>
        <p:nvPicPr>
          <p:cNvPr id="9" name="Obrázek 8" descr="Obsah obrázku černobílá, mrak, černobílý&#10;&#10;Popis byl vytvořen automaticky">
            <a:extLst>
              <a:ext uri="{FF2B5EF4-FFF2-40B4-BE49-F238E27FC236}">
                <a16:creationId xmlns:a16="http://schemas.microsoft.com/office/drawing/2014/main" id="{2179770A-FE50-8628-E5F6-C747E73E6F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00" y="1772816"/>
            <a:ext cx="1409700" cy="28764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32656"/>
            <a:ext cx="10681878" cy="3084846"/>
          </a:xfrm>
        </p:spPr>
        <p:txBody>
          <a:bodyPr anchor="t">
            <a:normAutofit/>
          </a:bodyPr>
          <a:lstStyle/>
          <a:p>
            <a:pPr algn="ctr">
              <a:lnSpc>
                <a:spcPct val="70000"/>
              </a:lnSpc>
            </a:pPr>
            <a:br>
              <a:rPr lang="cs-CZ" altLang="cs-CZ" sz="8800" b="1" spc="50" dirty="0">
                <a:latin typeface="+mj-lt"/>
              </a:rPr>
            </a:br>
            <a:r>
              <a:rPr lang="cs-CZ" altLang="cs-CZ" sz="8800" b="1" spc="50" dirty="0">
                <a:effectLst>
                  <a:glow rad="228600">
                    <a:srgbClr val="FFD911"/>
                  </a:glow>
                </a:effectLst>
                <a:latin typeface="+mj-lt"/>
              </a:rPr>
              <a:t>Kotlíkové dotace</a:t>
            </a:r>
            <a:br>
              <a:rPr lang="cs-CZ" altLang="cs-CZ" sz="3600" dirty="0">
                <a:effectLst>
                  <a:glow rad="228600">
                    <a:srgbClr val="FFD911"/>
                  </a:glow>
                </a:effectLst>
                <a:latin typeface="+mj-lt"/>
              </a:rPr>
            </a:br>
            <a:r>
              <a:rPr lang="cs-CZ" altLang="cs-CZ" sz="4800" dirty="0">
                <a:effectLst>
                  <a:glow rad="228600">
                    <a:srgbClr val="FFD911"/>
                  </a:glow>
                </a:effectLst>
                <a:latin typeface="+mj-lt"/>
              </a:rPr>
              <a:t>ve Zlínském kraji </a:t>
            </a:r>
            <a:br>
              <a:rPr lang="cs-CZ" altLang="cs-CZ" sz="49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</a:br>
            <a:endParaRPr lang="cs-CZ" sz="4900" b="1" spc="5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Obrázek 9" descr="Obsah obrázku černobílá&#10;&#10;Popis byl vytvořen automaticky se střední mírou spolehlivosti">
            <a:extLst>
              <a:ext uri="{FF2B5EF4-FFF2-40B4-BE49-F238E27FC236}">
                <a16:creationId xmlns:a16="http://schemas.microsoft.com/office/drawing/2014/main" id="{38064326-0477-FB52-24BC-85308A033CF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00" y="288000"/>
            <a:ext cx="3574048" cy="35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86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8674"/>
            <a:ext cx="11264900" cy="1035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4000" dirty="0"/>
              <a:t>Kotlíkové dotace</a:t>
            </a:r>
            <a:endParaRPr lang="cs-CZ" sz="40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0FD97F8-AE81-4D91-1DA4-91E4AADFD25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2118370"/>
              </p:ext>
            </p:extLst>
          </p:nvPr>
        </p:nvGraphicFramePr>
        <p:xfrm>
          <a:off x="360000" y="1368000"/>
          <a:ext cx="11448240" cy="392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74041317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88192075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88794082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49582808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734813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cs-CZ" sz="2000" dirty="0"/>
                        <a:t>Operační program</a:t>
                      </a:r>
                      <a:endParaRPr lang="en-US" sz="2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Program</a:t>
                      </a:r>
                      <a:endParaRPr lang="en-US" sz="2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 err="1"/>
                        <a:t>Alokace</a:t>
                      </a:r>
                      <a:br>
                        <a:rPr lang="cs-CZ" sz="2000" dirty="0"/>
                      </a:br>
                      <a:r>
                        <a:rPr lang="cs-CZ" sz="2000" b="0" dirty="0"/>
                        <a:t>(Kč)</a:t>
                      </a:r>
                      <a:endParaRPr lang="en-US" sz="2000" b="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cs-CZ" sz="2000" dirty="0"/>
                        <a:t>P</a:t>
                      </a:r>
                      <a:r>
                        <a:rPr lang="en-US" sz="2000" dirty="0" err="1"/>
                        <a:t>očet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schválených</a:t>
                      </a:r>
                      <a:r>
                        <a:rPr lang="en-US" dirty="0"/>
                        <a:t> </a:t>
                      </a:r>
                      <a:r>
                        <a:rPr lang="en-US" sz="2000" dirty="0" err="1"/>
                        <a:t>žádostí</a:t>
                      </a:r>
                      <a:endParaRPr lang="en-US" sz="2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cs-CZ" sz="2000" dirty="0"/>
                        <a:t>S</a:t>
                      </a:r>
                      <a:r>
                        <a:rPr lang="en-US" sz="2000" dirty="0" err="1"/>
                        <a:t>chválené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žádosti</a:t>
                      </a:r>
                      <a:r>
                        <a:rPr lang="en-US" sz="2000" dirty="0"/>
                        <a:t> </a:t>
                      </a:r>
                      <a:endParaRPr lang="cs-CZ" sz="2000" dirty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/>
                        <a:t>v </a:t>
                      </a:r>
                      <a:r>
                        <a:rPr lang="en-US" sz="2000" dirty="0" err="1"/>
                        <a:t>požadované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výši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dotace</a:t>
                      </a:r>
                      <a:r>
                        <a:rPr lang="cs-CZ" sz="2000" dirty="0"/>
                        <a:t> </a:t>
                      </a:r>
                      <a:r>
                        <a:rPr lang="cs-CZ" sz="2000" b="0" dirty="0"/>
                        <a:t>(Kč)</a:t>
                      </a:r>
                      <a:endParaRPr lang="en-US" sz="2000" b="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38178"/>
                  </a:ext>
                </a:extLst>
              </a:tr>
              <a:tr h="360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dirty="0"/>
                        <a:t>OP </a:t>
                      </a:r>
                      <a:r>
                        <a:rPr lang="en-US" sz="2000" dirty="0" err="1"/>
                        <a:t>Životní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prostředí</a:t>
                      </a:r>
                      <a:r>
                        <a:rPr lang="en-US" sz="2000" dirty="0"/>
                        <a:t> 2014–</a:t>
                      </a:r>
                      <a:r>
                        <a:rPr lang="cs-CZ" sz="2000" dirty="0"/>
                        <a:t>20</a:t>
                      </a:r>
                      <a:r>
                        <a:rPr lang="en-US" sz="2000" dirty="0"/>
                        <a:t>20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dirty="0"/>
                        <a:t>	</a:t>
                      </a:r>
                      <a:r>
                        <a:rPr lang="en-US" sz="2000" dirty="0"/>
                        <a:t>171 389 806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1528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183 149 676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45837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dirty="0"/>
                        <a:t>Program II</a:t>
                      </a:r>
                    </a:p>
                  </a:txBody>
                  <a:tcPr marL="180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155 339 806</a:t>
                      </a:r>
                    </a:p>
                  </a:txBody>
                  <a:tcPr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1604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182 521 057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4221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dirty="0"/>
                        <a:t>Program III</a:t>
                      </a:r>
                    </a:p>
                  </a:txBody>
                  <a:tcPr marL="180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189 151 231</a:t>
                      </a:r>
                    </a:p>
                  </a:txBody>
                  <a:tcPr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2645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294 499 815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807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CELKEM</a:t>
                      </a:r>
                      <a:endParaRPr lang="en-US" sz="2000" dirty="0"/>
                    </a:p>
                  </a:txBody>
                  <a:tcPr marL="180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515 880 843</a:t>
                      </a:r>
                    </a:p>
                  </a:txBody>
                  <a:tcPr marL="90000" marR="90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5777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660 170 548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15404"/>
                  </a:ext>
                </a:extLst>
              </a:tr>
              <a:tr h="360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dirty="0"/>
                        <a:t>OP </a:t>
                      </a:r>
                      <a:r>
                        <a:rPr lang="en-US" sz="2000" dirty="0" err="1"/>
                        <a:t>Životní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prostředí</a:t>
                      </a:r>
                      <a:r>
                        <a:rPr lang="en-US" sz="2000" dirty="0"/>
                        <a:t> 2021–</a:t>
                      </a:r>
                      <a:r>
                        <a:rPr lang="cs-CZ" sz="2000" dirty="0"/>
                        <a:t>20</a:t>
                      </a:r>
                      <a:r>
                        <a:rPr lang="en-US" sz="2000" dirty="0"/>
                        <a:t>27</a:t>
                      </a:r>
                    </a:p>
                  </a:txBody>
                  <a:tcPr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dirty="0" err="1"/>
                        <a:t>Nízkopříjmoví</a:t>
                      </a:r>
                      <a:endParaRPr lang="en-US" sz="2000" dirty="0"/>
                    </a:p>
                  </a:txBody>
                  <a:tcPr marL="180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455 550 000</a:t>
                      </a:r>
                    </a:p>
                  </a:txBody>
                  <a:tcPr marL="90000" marR="90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1967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283 053 623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337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dirty="0" err="1"/>
                        <a:t>Nízkopříjmoví</a:t>
                      </a:r>
                      <a:r>
                        <a:rPr lang="cs-CZ" sz="2000" dirty="0"/>
                        <a:t> II</a:t>
                      </a:r>
                      <a:endParaRPr lang="en-US" sz="2000" dirty="0"/>
                    </a:p>
                  </a:txBody>
                  <a:tcPr marL="180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69 687 441</a:t>
                      </a:r>
                    </a:p>
                  </a:txBody>
                  <a:tcPr marL="90000" marR="90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511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70 184 000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8713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 anchor="ctr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CELKEM</a:t>
                      </a:r>
                      <a:endParaRPr lang="en-US" sz="2000" dirty="0"/>
                    </a:p>
                  </a:txBody>
                  <a:tcPr marL="180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525 237 441</a:t>
                      </a:r>
                    </a:p>
                  </a:txBody>
                  <a:tcPr marL="90000" marR="90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2478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353 237 623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91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CELKEM</a:t>
                      </a:r>
                      <a:endParaRPr lang="en-US" sz="2000" b="1" dirty="0"/>
                    </a:p>
                  </a:txBody>
                  <a:tcPr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1" dirty="0"/>
                    </a:p>
                  </a:txBody>
                  <a:tcPr marL="180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8255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1 013 408 171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045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b="1" dirty="0"/>
                        <a:t>ZÁSOBNÍK</a:t>
                      </a:r>
                      <a:endParaRPr lang="en-US" sz="2000" b="1" dirty="0"/>
                    </a:p>
                  </a:txBody>
                  <a:tcPr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1" dirty="0"/>
                    </a:p>
                  </a:txBody>
                  <a:tcPr marL="180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706563" algn="r"/>
                        </a:tabLst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350963" algn="r"/>
                        </a:tabLs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792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82775" algn="r"/>
                        </a:tabLs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105 709 479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28563"/>
                  </a:ext>
                </a:extLst>
              </a:tr>
            </a:tbl>
          </a:graphicData>
        </a:graphic>
      </p:graphicFrame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16711139-6F8D-1E17-28A4-CCF3CF6A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5328000"/>
            <a:ext cx="11264900" cy="9361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250" u="sng" dirty="0"/>
              <a:t>Vysvětlivky:</a:t>
            </a:r>
            <a:r>
              <a:rPr lang="cs-CZ" sz="1250" dirty="0"/>
              <a:t>	</a:t>
            </a:r>
            <a:r>
              <a:rPr lang="cs-CZ" sz="1250" i="1" dirty="0"/>
              <a:t>Program výměny zdrojů tepla v domácnostech </a:t>
            </a:r>
            <a:r>
              <a:rPr lang="cs-CZ" sz="1250" dirty="0"/>
              <a:t>= Program 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50" dirty="0"/>
              <a:t>	</a:t>
            </a:r>
            <a:r>
              <a:rPr lang="en-US" sz="1250" i="1" dirty="0"/>
              <a:t>Program </a:t>
            </a:r>
            <a:r>
              <a:rPr lang="en-US" sz="1250" i="1" dirty="0" err="1"/>
              <a:t>výměny</a:t>
            </a:r>
            <a:r>
              <a:rPr lang="en-US" sz="1250" i="1" dirty="0"/>
              <a:t> </a:t>
            </a:r>
            <a:r>
              <a:rPr lang="en-US" sz="1250" i="1" dirty="0" err="1"/>
              <a:t>zdrojů</a:t>
            </a:r>
            <a:r>
              <a:rPr lang="en-US" sz="1250" i="1" dirty="0"/>
              <a:t> </a:t>
            </a:r>
            <a:r>
              <a:rPr lang="en-US" sz="1250" i="1" dirty="0" err="1"/>
              <a:t>tepla</a:t>
            </a:r>
            <a:r>
              <a:rPr lang="en-US" sz="1250" i="1" dirty="0"/>
              <a:t> v </a:t>
            </a:r>
            <a:r>
              <a:rPr lang="en-US" sz="1250" i="1" dirty="0" err="1"/>
              <a:t>domácnostech</a:t>
            </a:r>
            <a:r>
              <a:rPr lang="en-US" sz="1250" i="1" dirty="0"/>
              <a:t> ZK II.</a:t>
            </a:r>
            <a:r>
              <a:rPr lang="cs-CZ" sz="1250" i="1" dirty="0"/>
              <a:t> </a:t>
            </a:r>
            <a:r>
              <a:rPr lang="cs-CZ" sz="1250" dirty="0"/>
              <a:t>= Program II</a:t>
            </a:r>
            <a:endParaRPr lang="en-US" sz="125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250" dirty="0"/>
              <a:t>	</a:t>
            </a:r>
            <a:r>
              <a:rPr lang="en-US" sz="1250" i="1" dirty="0"/>
              <a:t>Program </a:t>
            </a:r>
            <a:r>
              <a:rPr lang="en-US" sz="1250" i="1" dirty="0" err="1"/>
              <a:t>výměny</a:t>
            </a:r>
            <a:r>
              <a:rPr lang="en-US" sz="1250" i="1" dirty="0"/>
              <a:t> </a:t>
            </a:r>
            <a:r>
              <a:rPr lang="en-US" sz="1250" i="1" dirty="0" err="1"/>
              <a:t>zdrojů</a:t>
            </a:r>
            <a:r>
              <a:rPr lang="en-US" sz="1250" i="1" dirty="0"/>
              <a:t> </a:t>
            </a:r>
            <a:r>
              <a:rPr lang="en-US" sz="1250" i="1" dirty="0" err="1"/>
              <a:t>tepla</a:t>
            </a:r>
            <a:r>
              <a:rPr lang="en-US" sz="1250" i="1" dirty="0"/>
              <a:t> v </a:t>
            </a:r>
            <a:r>
              <a:rPr lang="en-US" sz="1250" i="1" dirty="0" err="1"/>
              <a:t>domácnostech</a:t>
            </a:r>
            <a:r>
              <a:rPr lang="en-US" sz="1250" i="1" dirty="0"/>
              <a:t> ZK III.</a:t>
            </a:r>
            <a:r>
              <a:rPr lang="cs-CZ" sz="1250" i="1" dirty="0"/>
              <a:t> </a:t>
            </a:r>
            <a:r>
              <a:rPr lang="cs-CZ" sz="1250" dirty="0"/>
              <a:t>= Program III</a:t>
            </a:r>
            <a:endParaRPr lang="en-US" sz="125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250" dirty="0"/>
              <a:t>	</a:t>
            </a:r>
            <a:r>
              <a:rPr lang="en-US" sz="1250" i="1" dirty="0"/>
              <a:t>Program </a:t>
            </a:r>
            <a:r>
              <a:rPr lang="en-US" sz="1250" i="1" dirty="0" err="1"/>
              <a:t>výměny</a:t>
            </a:r>
            <a:r>
              <a:rPr lang="en-US" sz="1250" i="1" dirty="0"/>
              <a:t> </a:t>
            </a:r>
            <a:r>
              <a:rPr lang="en-US" sz="1250" i="1" dirty="0" err="1"/>
              <a:t>zdrojů</a:t>
            </a:r>
            <a:r>
              <a:rPr lang="en-US" sz="1250" i="1" dirty="0"/>
              <a:t> </a:t>
            </a:r>
            <a:r>
              <a:rPr lang="en-US" sz="1250" i="1" dirty="0" err="1"/>
              <a:t>tepla</a:t>
            </a:r>
            <a:r>
              <a:rPr lang="en-US" sz="1250" i="1" dirty="0"/>
              <a:t> v </a:t>
            </a:r>
            <a:r>
              <a:rPr lang="en-US" sz="1250" i="1" dirty="0" err="1"/>
              <a:t>nízkopříjmových</a:t>
            </a:r>
            <a:r>
              <a:rPr lang="en-US" sz="1250" i="1" dirty="0"/>
              <a:t> </a:t>
            </a:r>
            <a:r>
              <a:rPr lang="en-US" sz="1250" i="1" dirty="0" err="1"/>
              <a:t>domácnostech</a:t>
            </a:r>
            <a:r>
              <a:rPr lang="en-US" sz="1250" i="1" dirty="0"/>
              <a:t> ZK I</a:t>
            </a:r>
            <a:r>
              <a:rPr lang="cs-CZ" sz="1250" i="1" dirty="0"/>
              <a:t> </a:t>
            </a:r>
            <a:r>
              <a:rPr lang="cs-CZ" sz="1250" dirty="0"/>
              <a:t>= Nízkopříjmoví</a:t>
            </a:r>
            <a:endParaRPr lang="en-US" sz="125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250" dirty="0"/>
              <a:t>	</a:t>
            </a:r>
            <a:r>
              <a:rPr lang="cs-CZ" sz="1250" i="1" dirty="0"/>
              <a:t>Program výměny zdrojů tepla v nízkopříjmových domácnostech ZK II </a:t>
            </a:r>
            <a:r>
              <a:rPr lang="cs-CZ" sz="1250" dirty="0"/>
              <a:t>= Nízkopříjmoví II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buNone/>
            </a:pPr>
            <a:endParaRPr lang="cs-CZ" sz="125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47AC45-F1DF-09D8-2926-31489CDA41A3}"/>
              </a:ext>
            </a:extLst>
          </p:cNvPr>
          <p:cNvSpPr txBox="1"/>
          <p:nvPr/>
        </p:nvSpPr>
        <p:spPr>
          <a:xfrm>
            <a:off x="410400" y="6300000"/>
            <a:ext cx="11376000" cy="432000"/>
          </a:xfrm>
          <a:prstGeom prst="rect">
            <a:avLst/>
          </a:prstGeom>
          <a:solidFill>
            <a:srgbClr val="FFD911"/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buNone/>
              <a:tabLst>
                <a:tab pos="7716838" algn="l"/>
              </a:tabLst>
            </a:pPr>
            <a:r>
              <a:rPr lang="cs-CZ" sz="2200" b="1" dirty="0"/>
              <a:t>Smlouvy o poskytnutí dotace v rámci zásobníku budou podepisovány v lednu 2025.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EB699C02-4EB3-B77C-11BC-48B899315DBF}"/>
              </a:ext>
            </a:extLst>
          </p:cNvPr>
          <p:cNvSpPr/>
          <p:nvPr/>
        </p:nvSpPr>
        <p:spPr>
          <a:xfrm>
            <a:off x="252000" y="4932000"/>
            <a:ext cx="11664000" cy="39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AE91656F-1043-49B2-01F8-A629472A951E}"/>
              </a:ext>
            </a:extLst>
          </p:cNvPr>
          <p:cNvSpPr/>
          <p:nvPr/>
        </p:nvSpPr>
        <p:spPr>
          <a:xfrm rot="12397784">
            <a:off x="288000" y="4716000"/>
            <a:ext cx="1219811" cy="1787703"/>
          </a:xfrm>
          <a:prstGeom prst="arc">
            <a:avLst>
              <a:gd name="adj1" fmla="val 16200000"/>
              <a:gd name="adj2" fmla="val 66293"/>
            </a:avLst>
          </a:prstGeom>
          <a:ln w="444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1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7" presetClass="emph" presetSubtype="0" repeatCount="500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  <p:bldP spid="12" grpId="1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0" y="432000"/>
            <a:ext cx="9073008" cy="3022600"/>
          </a:xfrm>
        </p:spPr>
        <p:txBody>
          <a:bodyPr/>
          <a:lstStyle/>
          <a:p>
            <a:br>
              <a:rPr lang="cs-CZ" dirty="0"/>
            </a:br>
            <a:r>
              <a:rPr lang="cs-CZ" sz="6400" dirty="0"/>
              <a:t>Děkuji </a:t>
            </a:r>
            <a:br>
              <a:rPr lang="cs-CZ" sz="6400" dirty="0"/>
            </a:br>
            <a:r>
              <a:rPr lang="cs-CZ" sz="6400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824000"/>
            <a:ext cx="9144000" cy="1655762"/>
          </a:xfrm>
        </p:spPr>
        <p:txBody>
          <a:bodyPr/>
          <a:lstStyle/>
          <a:p>
            <a:r>
              <a:rPr lang="cs-CZ" b="1" dirty="0"/>
              <a:t>Tomáš Chmela</a:t>
            </a:r>
          </a:p>
          <a:p>
            <a:pPr>
              <a:spcAft>
                <a:spcPts val="600"/>
              </a:spcAft>
            </a:pPr>
            <a:r>
              <a:rPr lang="cs-CZ" i="1" dirty="0"/>
              <a:t>náměstek hejtmana pro strategický rozvoj a dotace</a:t>
            </a:r>
          </a:p>
          <a:p>
            <a:r>
              <a:rPr lang="cs-CZ" dirty="0"/>
              <a:t>Telefon:  577 043 120  </a:t>
            </a:r>
          </a:p>
          <a:p>
            <a:r>
              <a:rPr lang="cs-CZ" dirty="0"/>
              <a:t>Email: tomas.chmela@zlinskykraj.cz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11BCB3-3D4D-1011-1598-54AFA6CDC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00" y="5508000"/>
            <a:ext cx="3029479" cy="88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B0301B-5FA9-834B-86A7-42F5BBE6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400" y="5508000"/>
            <a:ext cx="302947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VĚTA žlutá co_chces_muzes_z">
            <a:hlinkClick r:id="" action="ppaction://media"/>
            <a:extLst>
              <a:ext uri="{FF2B5EF4-FFF2-40B4-BE49-F238E27FC236}">
                <a16:creationId xmlns:a16="http://schemas.microsoft.com/office/drawing/2014/main" id="{ACDC10BE-3B1D-8C4A-E371-B330DB4122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200" cy="685867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5869F3D-247D-3710-0235-DD1C6AA1C809}"/>
              </a:ext>
            </a:extLst>
          </p:cNvPr>
          <p:cNvSpPr/>
          <p:nvPr/>
        </p:nvSpPr>
        <p:spPr>
          <a:xfrm>
            <a:off x="4392000" y="1908000"/>
            <a:ext cx="3312000" cy="331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7500" dirty="0">
              <a:latin typeface="Aptos Black" panose="020B00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8A54E30-9FDD-CE75-C62C-44013BA5AE7F}"/>
              </a:ext>
            </a:extLst>
          </p:cNvPr>
          <p:cNvSpPr/>
          <p:nvPr/>
        </p:nvSpPr>
        <p:spPr>
          <a:xfrm>
            <a:off x="4392000" y="2034000"/>
            <a:ext cx="3312000" cy="33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pl-PL" sz="5000" spc="300" dirty="0">
                <a:latin typeface="Aptos Black" panose="020B0004020202020204" pitchFamily="34" charset="0"/>
              </a:rPr>
              <a:t>Strategi</a:t>
            </a:r>
            <a:r>
              <a:rPr lang="pl-PL" sz="5000" dirty="0">
                <a:latin typeface="Aptos Black" panose="020B0004020202020204" pitchFamily="34" charset="0"/>
              </a:rPr>
              <a:t>e</a:t>
            </a:r>
          </a:p>
          <a:p>
            <a:pPr algn="ctr">
              <a:lnSpc>
                <a:spcPct val="70000"/>
              </a:lnSpc>
            </a:pPr>
            <a:r>
              <a:rPr lang="pl-PL" sz="6000" spc="600" dirty="0">
                <a:latin typeface="Aptos Black" panose="020B0004020202020204" pitchFamily="34" charset="0"/>
              </a:rPr>
              <a:t>rozvoj</a:t>
            </a:r>
            <a:r>
              <a:rPr lang="pl-PL" sz="6000" dirty="0">
                <a:latin typeface="Aptos Black" panose="020B0004020202020204" pitchFamily="34" charset="0"/>
              </a:rPr>
              <a:t>e</a:t>
            </a:r>
            <a:r>
              <a:rPr lang="pl-PL" sz="5000" dirty="0">
                <a:latin typeface="Aptos Black" panose="020B0004020202020204" pitchFamily="34" charset="0"/>
              </a:rPr>
              <a:t> </a:t>
            </a:r>
            <a:r>
              <a:rPr lang="pl-PL" sz="5000" spc="20" dirty="0">
                <a:latin typeface="Aptos Black" panose="020B0004020202020204" pitchFamily="34" charset="0"/>
              </a:rPr>
              <a:t>Zlínskéh</a:t>
            </a:r>
            <a:r>
              <a:rPr lang="pl-PL" sz="5000" dirty="0">
                <a:latin typeface="Aptos Black" panose="020B0004020202020204" pitchFamily="34" charset="0"/>
              </a:rPr>
              <a:t>o </a:t>
            </a:r>
            <a:r>
              <a:rPr lang="pl-PL" sz="7000" spc="1800" dirty="0">
                <a:latin typeface="Aptos Black" panose="020B0004020202020204" pitchFamily="34" charset="0"/>
              </a:rPr>
              <a:t>kraj</a:t>
            </a:r>
            <a:r>
              <a:rPr lang="pl-PL" sz="7000" spc="300" dirty="0">
                <a:latin typeface="Aptos Black" panose="020B0004020202020204" pitchFamily="34" charset="0"/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pl-PL" sz="7500" spc="2000" dirty="0">
                <a:latin typeface="Aptos Black" panose="020B0004020202020204" pitchFamily="34" charset="0"/>
              </a:rPr>
              <a:t>203</a:t>
            </a:r>
            <a:r>
              <a:rPr lang="pl-PL" sz="7500" dirty="0">
                <a:latin typeface="Aptos Black" panose="020B0004020202020204" pitchFamily="34" charset="0"/>
              </a:rPr>
              <a:t>0</a:t>
            </a:r>
            <a:endParaRPr lang="en-US" sz="7500" dirty="0">
              <a:latin typeface="Aptos Black" panose="020B0004020202020204" pitchFamily="34" charset="0"/>
            </a:endParaRP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50B3C133-8011-396E-4CC7-EC51CC6B9896}"/>
              </a:ext>
            </a:extLst>
          </p:cNvPr>
          <p:cNvSpPr/>
          <p:nvPr/>
        </p:nvSpPr>
        <p:spPr>
          <a:xfrm>
            <a:off x="839416" y="692696"/>
            <a:ext cx="2880000" cy="2160000"/>
          </a:xfrm>
          <a:prstGeom prst="wedgeRoundRectCallout">
            <a:avLst>
              <a:gd name="adj1" fmla="val 72375"/>
              <a:gd name="adj2" fmla="val 53655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cs-CZ" sz="2300" b="1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Základní strategický rozvojový dokument </a:t>
            </a:r>
            <a:r>
              <a:rPr lang="cs-CZ" sz="23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Zlínského kraje pro období do roku 2030</a:t>
            </a:r>
            <a:endParaRPr lang="en-US" sz="23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2159F1D4-E3EE-2891-3A95-1FE605BF6382}"/>
              </a:ext>
            </a:extLst>
          </p:cNvPr>
          <p:cNvSpPr/>
          <p:nvPr/>
        </p:nvSpPr>
        <p:spPr>
          <a:xfrm>
            <a:off x="335360" y="3645024"/>
            <a:ext cx="2880000" cy="2160000"/>
          </a:xfrm>
          <a:prstGeom prst="wedgeRoundRectCallout">
            <a:avLst>
              <a:gd name="adj1" fmla="val 89358"/>
              <a:gd name="adj2" fmla="val -26747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2300" b="1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Stanovuje dlouhodobou vizi a priority</a:t>
            </a:r>
            <a:r>
              <a:rPr lang="pl-PL" sz="23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rozvoje kraje do roku 203</a:t>
            </a:r>
            <a:r>
              <a:rPr lang="cs-CZ" sz="23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0</a:t>
            </a:r>
            <a:endParaRPr lang="en-US" sz="23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7" name="Řečová bublina: obdélníkový bublinový popisek se zakulacenými rohy 16">
            <a:extLst>
              <a:ext uri="{FF2B5EF4-FFF2-40B4-BE49-F238E27FC236}">
                <a16:creationId xmlns:a16="http://schemas.microsoft.com/office/drawing/2014/main" id="{AB6CD388-B0CB-6571-13BD-AC4EED0E4F80}"/>
              </a:ext>
            </a:extLst>
          </p:cNvPr>
          <p:cNvSpPr/>
          <p:nvPr/>
        </p:nvSpPr>
        <p:spPr>
          <a:xfrm>
            <a:off x="8904312" y="260648"/>
            <a:ext cx="2880000" cy="2160000"/>
          </a:xfrm>
          <a:prstGeom prst="wedgeRoundRectCallout">
            <a:avLst>
              <a:gd name="adj1" fmla="val -90601"/>
              <a:gd name="adj2" fmla="val 73927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75000"/>
              </a:lnSpc>
              <a:spcBef>
                <a:spcPts val="300"/>
              </a:spcBef>
            </a:pPr>
            <a:r>
              <a:rPr lang="pl-PL" sz="2300" b="1" dirty="0">
                <a:solidFill>
                  <a:schemeClr val="tx1"/>
                </a:solidFill>
                <a:latin typeface="Arial Nova Light" panose="020B0304020202020204" pitchFamily="34" charset="0"/>
                <a:ea typeface="Times New Roman" panose="02020603050405020304" pitchFamily="18" charset="0"/>
              </a:rPr>
              <a:t>R</a:t>
            </a:r>
            <a:r>
              <a:rPr lang="pl-PL" sz="2300" b="1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eflektuje národní a evropské koncepční dokumenty </a:t>
            </a:r>
            <a:r>
              <a:rPr lang="pl-PL" sz="23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a je východiskem pro krajské sektorové koncepce</a:t>
            </a:r>
            <a:endParaRPr lang="en-US" sz="23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580E4088-5FD0-B769-FB8F-A1F39F56B385}"/>
              </a:ext>
            </a:extLst>
          </p:cNvPr>
          <p:cNvSpPr/>
          <p:nvPr/>
        </p:nvSpPr>
        <p:spPr>
          <a:xfrm>
            <a:off x="8760296" y="3600000"/>
            <a:ext cx="2880000" cy="2160000"/>
          </a:xfrm>
          <a:prstGeom prst="wedgeRoundRectCallout">
            <a:avLst>
              <a:gd name="adj1" fmla="val -85912"/>
              <a:gd name="adj2" fmla="val -24858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70000"/>
              </a:lnSpc>
            </a:pPr>
            <a:r>
              <a:rPr lang="pl-PL" sz="2300" b="1" dirty="0">
                <a:solidFill>
                  <a:schemeClr val="tx1"/>
                </a:solidFill>
                <a:latin typeface="Arial Nova Light" panose="020B0304020202020204" pitchFamily="34" charset="0"/>
                <a:ea typeface="Times New Roman" panose="02020603050405020304" pitchFamily="18" charset="0"/>
              </a:rPr>
              <a:t>P</a:t>
            </a:r>
            <a:r>
              <a:rPr lang="pl-PL" sz="2300" b="1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osiluje partnerství </a:t>
            </a:r>
            <a:br>
              <a:rPr lang="pl-PL" sz="2300" b="1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</a:br>
            <a:r>
              <a:rPr lang="pl-PL" sz="2300" b="1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v území </a:t>
            </a:r>
            <a:r>
              <a:rPr lang="pl-PL" sz="23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napříč veřejnou správou, podnikatelským, akademickým i neziskovým sektorem</a:t>
            </a:r>
            <a:endParaRPr lang="en-US" sz="23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21" name="Obrázek 20" descr="Obsah obrázku vzor, čtverec, Grafika, pixel&#10;&#10;Popis byl vytvořen automaticky">
            <a:extLst>
              <a:ext uri="{FF2B5EF4-FFF2-40B4-BE49-F238E27FC236}">
                <a16:creationId xmlns:a16="http://schemas.microsoft.com/office/drawing/2014/main" id="{43C2366F-0E00-A2DD-0A51-54AE855D0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1908000"/>
            <a:ext cx="3312000" cy="3312000"/>
          </a:xfrm>
          <a:prstGeom prst="rect">
            <a:avLst/>
          </a:prstGeom>
        </p:spPr>
      </p:pic>
      <p:sp>
        <p:nvSpPr>
          <p:cNvPr id="22" name="Nadpis 2">
            <a:extLst>
              <a:ext uri="{FF2B5EF4-FFF2-40B4-BE49-F238E27FC236}">
                <a16:creationId xmlns:a16="http://schemas.microsoft.com/office/drawing/2014/main" id="{D361973C-BBCC-9A5E-4877-0CBC337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2" y="900000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pl-PL" dirty="0"/>
              <a:t>Strategie rozvoje Zlínského kraje 2030</a:t>
            </a:r>
            <a:endParaRPr lang="cs-CZ" dirty="0"/>
          </a:p>
        </p:txBody>
      </p:sp>
      <p:sp>
        <p:nvSpPr>
          <p:cNvPr id="24" name="Zástupný symbol pro číslo snímku 2">
            <a:extLst>
              <a:ext uri="{FF2B5EF4-FFF2-40B4-BE49-F238E27FC236}">
                <a16:creationId xmlns:a16="http://schemas.microsoft.com/office/drawing/2014/main" id="{AA61BD9B-A681-3E28-A829-C1D42395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3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27DDB8B9-E2E6-8C06-73D2-8F740DCAAA81}"/>
              </a:ext>
            </a:extLst>
          </p:cNvPr>
          <p:cNvSpPr txBox="1">
            <a:spLocks/>
          </p:cNvSpPr>
          <p:nvPr/>
        </p:nvSpPr>
        <p:spPr>
          <a:xfrm>
            <a:off x="0" y="6185905"/>
            <a:ext cx="12192000" cy="67209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2500" b="0" dirty="0">
                <a:solidFill>
                  <a:srgbClr val="FFD911"/>
                </a:solidFill>
                <a:latin typeface="Arial" panose="020B0604020202020204" pitchFamily="34" charset="0"/>
              </a:rPr>
              <a:t>Více informací na </a:t>
            </a:r>
            <a:r>
              <a:rPr lang="cs-CZ" sz="2500" dirty="0">
                <a:solidFill>
                  <a:schemeClr val="bg1"/>
                </a:solidFill>
                <a:latin typeface="Arial" panose="020B0604020202020204" pitchFamily="34" charset="0"/>
              </a:rPr>
              <a:t>https://zlinskykraj.cz/strategie-rozvoje-zlinskeho-kraje-2030</a:t>
            </a:r>
          </a:p>
        </p:txBody>
      </p:sp>
    </p:spTree>
    <p:extLst>
      <p:ext uri="{BB962C8B-B14F-4D97-AF65-F5344CB8AC3E}">
        <p14:creationId xmlns:p14="http://schemas.microsoft.com/office/powerpoint/2010/main" val="2511298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33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33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33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33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33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33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Podpora POV ZK za poslední 4 roky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4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7E90EF52-E313-667D-6497-999635A8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7" y="108000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RP02-25 </a:t>
            </a:r>
            <a:r>
              <a:rPr lang="pl-PL" dirty="0"/>
              <a:t>PROGRAM NA PODPORU OBNOVY VENKOVA</a:t>
            </a:r>
            <a:endParaRPr lang="cs-CZ" spc="-100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7D2F142-2AA0-5B3D-F4ED-1D5068CB4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13087"/>
              </p:ext>
            </p:extLst>
          </p:nvPr>
        </p:nvGraphicFramePr>
        <p:xfrm>
          <a:off x="360000" y="4356000"/>
          <a:ext cx="5580000" cy="22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343">
                  <a:extLst>
                    <a:ext uri="{9D8B030D-6E8A-4147-A177-3AD203B41FA5}">
                      <a16:colId xmlns:a16="http://schemas.microsoft.com/office/drawing/2014/main" val="618365274"/>
                    </a:ext>
                  </a:extLst>
                </a:gridCol>
                <a:gridCol w="940313">
                  <a:extLst>
                    <a:ext uri="{9D8B030D-6E8A-4147-A177-3AD203B41FA5}">
                      <a16:colId xmlns:a16="http://schemas.microsoft.com/office/drawing/2014/main" val="4149557727"/>
                    </a:ext>
                  </a:extLst>
                </a:gridCol>
                <a:gridCol w="775343">
                  <a:extLst>
                    <a:ext uri="{9D8B030D-6E8A-4147-A177-3AD203B41FA5}">
                      <a16:colId xmlns:a16="http://schemas.microsoft.com/office/drawing/2014/main" val="1077333637"/>
                    </a:ext>
                  </a:extLst>
                </a:gridCol>
                <a:gridCol w="1026917">
                  <a:extLst>
                    <a:ext uri="{9D8B030D-6E8A-4147-A177-3AD203B41FA5}">
                      <a16:colId xmlns:a16="http://schemas.microsoft.com/office/drawing/2014/main" val="4055862966"/>
                    </a:ext>
                  </a:extLst>
                </a:gridCol>
                <a:gridCol w="1055789">
                  <a:extLst>
                    <a:ext uri="{9D8B030D-6E8A-4147-A177-3AD203B41FA5}">
                      <a16:colId xmlns:a16="http://schemas.microsoft.com/office/drawing/2014/main" val="3730514927"/>
                    </a:ext>
                  </a:extLst>
                </a:gridCol>
                <a:gridCol w="1006295">
                  <a:extLst>
                    <a:ext uri="{9D8B030D-6E8A-4147-A177-3AD203B41FA5}">
                      <a16:colId xmlns:a16="http://schemas.microsoft.com/office/drawing/2014/main" val="403530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200" b="1" u="none" strike="noStrike" kern="1200" dirty="0">
                          <a:solidFill>
                            <a:srgbClr val="FFD911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Alokace </a:t>
                      </a:r>
                      <a:b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mil. Kč.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přijatých žádostí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schválených dotací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Požadovaná výše dotace celkem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Schválená výše dotace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256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b="1" u="none" strike="noStrike" dirty="0">
                          <a:effectLst/>
                        </a:rPr>
                        <a:t>RP02-22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50 881 000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58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56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52 397 000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50 675 000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393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DT1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13 881 000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15 575 000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14 794 000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1212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DT2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1 842 000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1 842 000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512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DT3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4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704 000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704 000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8938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8 663 000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8 337 000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468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DT5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25 000 000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9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8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25 613 000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24 998 000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9120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871203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5D6A174E-3442-ED81-8CC3-2A0CC9BB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51121"/>
              </p:ext>
            </p:extLst>
          </p:nvPr>
        </p:nvGraphicFramePr>
        <p:xfrm>
          <a:off x="360000" y="1980000"/>
          <a:ext cx="5580000" cy="22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210">
                  <a:extLst>
                    <a:ext uri="{9D8B030D-6E8A-4147-A177-3AD203B41FA5}">
                      <a16:colId xmlns:a16="http://schemas.microsoft.com/office/drawing/2014/main" val="195611845"/>
                    </a:ext>
                  </a:extLst>
                </a:gridCol>
                <a:gridCol w="935569">
                  <a:extLst>
                    <a:ext uri="{9D8B030D-6E8A-4147-A177-3AD203B41FA5}">
                      <a16:colId xmlns:a16="http://schemas.microsoft.com/office/drawing/2014/main" val="3904673732"/>
                    </a:ext>
                  </a:extLst>
                </a:gridCol>
                <a:gridCol w="785210">
                  <a:extLst>
                    <a:ext uri="{9D8B030D-6E8A-4147-A177-3AD203B41FA5}">
                      <a16:colId xmlns:a16="http://schemas.microsoft.com/office/drawing/2014/main" val="763601935"/>
                    </a:ext>
                  </a:extLst>
                </a:gridCol>
                <a:gridCol w="1035810">
                  <a:extLst>
                    <a:ext uri="{9D8B030D-6E8A-4147-A177-3AD203B41FA5}">
                      <a16:colId xmlns:a16="http://schemas.microsoft.com/office/drawing/2014/main" val="3894643183"/>
                    </a:ext>
                  </a:extLst>
                </a:gridCol>
                <a:gridCol w="1069221">
                  <a:extLst>
                    <a:ext uri="{9D8B030D-6E8A-4147-A177-3AD203B41FA5}">
                      <a16:colId xmlns:a16="http://schemas.microsoft.com/office/drawing/2014/main" val="1922276105"/>
                    </a:ext>
                  </a:extLst>
                </a:gridCol>
                <a:gridCol w="968980">
                  <a:extLst>
                    <a:ext uri="{9D8B030D-6E8A-4147-A177-3AD203B41FA5}">
                      <a16:colId xmlns:a16="http://schemas.microsoft.com/office/drawing/2014/main" val="405512506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200" b="1" u="none" strike="noStrike" kern="1200" dirty="0">
                          <a:solidFill>
                            <a:srgbClr val="FFD911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Alokace </a:t>
                      </a:r>
                      <a:b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 mil. Kč.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přijatých žádostí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schválených dotací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Požadovaná výše dotace celkem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Schválená výše dotace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960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b="1" u="none" strike="noStrike" dirty="0">
                          <a:effectLst/>
                        </a:rPr>
                        <a:t>RP02-21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40 081 000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64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52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40 961 000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34 700 000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3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DT1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11 189 000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32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21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16 389 000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11 382 000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2179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DT2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931 000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931 000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551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DT3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1 081 000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959 000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520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13 892 000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12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12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13 892 000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13 765 000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71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DT5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13 000 000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8 668 000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7 663 000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1249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 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66020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40011DAF-874D-0A22-EFB0-3719E0AB4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02982"/>
              </p:ext>
            </p:extLst>
          </p:nvPr>
        </p:nvGraphicFramePr>
        <p:xfrm>
          <a:off x="6264000" y="1980000"/>
          <a:ext cx="5580000" cy="22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209">
                  <a:extLst>
                    <a:ext uri="{9D8B030D-6E8A-4147-A177-3AD203B41FA5}">
                      <a16:colId xmlns:a16="http://schemas.microsoft.com/office/drawing/2014/main" val="3636336532"/>
                    </a:ext>
                  </a:extLst>
                </a:gridCol>
                <a:gridCol w="935569">
                  <a:extLst>
                    <a:ext uri="{9D8B030D-6E8A-4147-A177-3AD203B41FA5}">
                      <a16:colId xmlns:a16="http://schemas.microsoft.com/office/drawing/2014/main" val="1927541373"/>
                    </a:ext>
                  </a:extLst>
                </a:gridCol>
                <a:gridCol w="785209">
                  <a:extLst>
                    <a:ext uri="{9D8B030D-6E8A-4147-A177-3AD203B41FA5}">
                      <a16:colId xmlns:a16="http://schemas.microsoft.com/office/drawing/2014/main" val="2368817194"/>
                    </a:ext>
                  </a:extLst>
                </a:gridCol>
                <a:gridCol w="1035808">
                  <a:extLst>
                    <a:ext uri="{9D8B030D-6E8A-4147-A177-3AD203B41FA5}">
                      <a16:colId xmlns:a16="http://schemas.microsoft.com/office/drawing/2014/main" val="2144454868"/>
                    </a:ext>
                  </a:extLst>
                </a:gridCol>
                <a:gridCol w="1069222">
                  <a:extLst>
                    <a:ext uri="{9D8B030D-6E8A-4147-A177-3AD203B41FA5}">
                      <a16:colId xmlns:a16="http://schemas.microsoft.com/office/drawing/2014/main" val="667313650"/>
                    </a:ext>
                  </a:extLst>
                </a:gridCol>
                <a:gridCol w="968983">
                  <a:extLst>
                    <a:ext uri="{9D8B030D-6E8A-4147-A177-3AD203B41FA5}">
                      <a16:colId xmlns:a16="http://schemas.microsoft.com/office/drawing/2014/main" val="16272039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u="none" strike="noStrike" kern="1200" dirty="0">
                          <a:solidFill>
                            <a:srgbClr val="FFD911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Alokace </a:t>
                      </a:r>
                      <a:b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 mil. Kč.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přijatých žádostí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schválených dotací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Požadovaná výše dotace celkem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Schválená výše dotace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203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b="1" u="none" strike="noStrike" dirty="0">
                          <a:effectLst/>
                        </a:rPr>
                        <a:t>RP02-23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33 000 000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75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66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33 973 000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28 486 000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369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DT1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12 000 000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18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16 888 000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12 000 000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21146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DT2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996 000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996 000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362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DT3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6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887 000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887 000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95793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6 197 000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6 125 000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62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DT5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4 000 000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4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4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3 794 000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3 788 000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0387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DT6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26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5 211 000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4 690 000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3458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4AD1A413-2853-2092-C964-CE3E7B38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30635"/>
              </p:ext>
            </p:extLst>
          </p:nvPr>
        </p:nvGraphicFramePr>
        <p:xfrm>
          <a:off x="6264000" y="4356000"/>
          <a:ext cx="5580000" cy="22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344">
                  <a:extLst>
                    <a:ext uri="{9D8B030D-6E8A-4147-A177-3AD203B41FA5}">
                      <a16:colId xmlns:a16="http://schemas.microsoft.com/office/drawing/2014/main" val="250898932"/>
                    </a:ext>
                  </a:extLst>
                </a:gridCol>
                <a:gridCol w="940310">
                  <a:extLst>
                    <a:ext uri="{9D8B030D-6E8A-4147-A177-3AD203B41FA5}">
                      <a16:colId xmlns:a16="http://schemas.microsoft.com/office/drawing/2014/main" val="949874658"/>
                    </a:ext>
                  </a:extLst>
                </a:gridCol>
                <a:gridCol w="775344">
                  <a:extLst>
                    <a:ext uri="{9D8B030D-6E8A-4147-A177-3AD203B41FA5}">
                      <a16:colId xmlns:a16="http://schemas.microsoft.com/office/drawing/2014/main" val="3392470634"/>
                    </a:ext>
                  </a:extLst>
                </a:gridCol>
                <a:gridCol w="1026918">
                  <a:extLst>
                    <a:ext uri="{9D8B030D-6E8A-4147-A177-3AD203B41FA5}">
                      <a16:colId xmlns:a16="http://schemas.microsoft.com/office/drawing/2014/main" val="936139695"/>
                    </a:ext>
                  </a:extLst>
                </a:gridCol>
                <a:gridCol w="1055787">
                  <a:extLst>
                    <a:ext uri="{9D8B030D-6E8A-4147-A177-3AD203B41FA5}">
                      <a16:colId xmlns:a16="http://schemas.microsoft.com/office/drawing/2014/main" val="2283038488"/>
                    </a:ext>
                  </a:extLst>
                </a:gridCol>
                <a:gridCol w="1006297">
                  <a:extLst>
                    <a:ext uri="{9D8B030D-6E8A-4147-A177-3AD203B41FA5}">
                      <a16:colId xmlns:a16="http://schemas.microsoft.com/office/drawing/2014/main" val="383145654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200" b="1" u="none" strike="noStrike" kern="1200" dirty="0">
                          <a:solidFill>
                            <a:srgbClr val="FFD911"/>
                          </a:solidFill>
                          <a:effectLst/>
                          <a:latin typeface="Aptos Black" panose="020B0004020202020204" pitchFamily="34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Alokace </a:t>
                      </a:r>
                      <a:b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 mil. Kč.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přijatých žádostí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schválených dotací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Požadovaná výše dotace celkem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Schválená výše dotace</a:t>
                      </a:r>
                      <a:endParaRPr lang="cs-CZ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681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b="1" u="none" strike="noStrike" dirty="0">
                          <a:effectLst/>
                        </a:rPr>
                        <a:t>RP02-24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44 000 000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91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75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49 485 000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b="1" u="none" strike="noStrike" dirty="0">
                          <a:effectLst/>
                        </a:rPr>
                        <a:t>39 601 000</a:t>
                      </a:r>
                      <a:endParaRPr lang="cs-CZ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976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DT1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12 000 000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36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24 557 000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15 590 000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4502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DT2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998 000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998 000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347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DT3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8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1 391 000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999 000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30117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DT4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10 000 000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8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8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6 277 000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6 277 000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791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>
                          <a:effectLst/>
                        </a:rPr>
                        <a:t>DT5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13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>
                          <a:effectLst/>
                        </a:rPr>
                        <a:t>13</a:t>
                      </a:r>
                      <a:endParaRPr lang="cs-CZ" sz="12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10 016 000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6076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50" u="none" strike="noStrike" dirty="0">
                          <a:effectLst/>
                        </a:rPr>
                        <a:t>DT6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10 000 000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21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20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6 246 000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50" u="none" strike="noStrike" dirty="0">
                          <a:effectLst/>
                        </a:rPr>
                        <a:t>5 737 000</a:t>
                      </a:r>
                      <a:endParaRPr lang="cs-CZ" sz="12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8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3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74CF7-575F-3633-0EEA-BAE98E7A7D2E}"/>
              </a:ext>
            </a:extLst>
          </p:cNvPr>
          <p:cNvSpPr txBox="1">
            <a:spLocks/>
          </p:cNvSpPr>
          <p:nvPr/>
        </p:nvSpPr>
        <p:spPr>
          <a:xfrm>
            <a:off x="11630024" y="0"/>
            <a:ext cx="561975" cy="36218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7D43A2-98E4-B24E-9228-7624BE346F8E}" type="slidenum">
              <a:rPr lang="cs-CZ" sz="1400" smtClean="0"/>
              <a:pPr/>
              <a:t>5</a:t>
            </a:fld>
            <a:endParaRPr lang="cs-CZ" sz="14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2074CAE3-F742-47DC-B39F-FD65EF3E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7" y="108000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RP02-25 </a:t>
            </a:r>
            <a:r>
              <a:rPr lang="pl-PL" dirty="0"/>
              <a:t>PROGRAM NA PODPORU OBNOVY VENKOVA </a:t>
            </a:r>
            <a:b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br>
              <a:rPr lang="cs-CZ" spc="-100" dirty="0"/>
            </a:br>
            <a:endParaRPr lang="cs-CZ" spc="-1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F1A827-A7AB-8918-E900-A9C6B58C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5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027B37E-1624-9896-F3D1-5F6862BE2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24174"/>
              </p:ext>
            </p:extLst>
          </p:nvPr>
        </p:nvGraphicFramePr>
        <p:xfrm>
          <a:off x="334800" y="2088000"/>
          <a:ext cx="11520003" cy="422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510">
                  <a:extLst>
                    <a:ext uri="{9D8B030D-6E8A-4147-A177-3AD203B41FA5}">
                      <a16:colId xmlns:a16="http://schemas.microsoft.com/office/drawing/2014/main" val="324777306"/>
                    </a:ext>
                  </a:extLst>
                </a:gridCol>
                <a:gridCol w="1076941">
                  <a:extLst>
                    <a:ext uri="{9D8B030D-6E8A-4147-A177-3AD203B41FA5}">
                      <a16:colId xmlns:a16="http://schemas.microsoft.com/office/drawing/2014/main" val="3113299624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2007420196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71270136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3700242722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1468265938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3987656603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4047784666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4212397016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1846709553"/>
                    </a:ext>
                  </a:extLst>
                </a:gridCol>
              </a:tblGrid>
              <a:tr h="40543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Dotační titul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87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28 350 000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27 000 000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40 000 000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49 330 000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43 025 000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40 081 000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50 881 000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33 000 000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effectLst/>
                        </a:rPr>
                        <a:t>44 000 000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625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effectLst/>
                        </a:rPr>
                        <a:t>Dotační titul 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EE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27 350 000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26 000 000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39 000 000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26 000 000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23 805 000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11 108 000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13 881 000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12 000 000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12 000 000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142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(obec. majetek)</a:t>
                      </a:r>
                      <a:endParaRPr lang="cs-CZ" sz="1400" b="0" i="0" u="none" strike="noStrike" dirty="0">
                        <a:solidFill>
                          <a:srgbClr val="7F7F7F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EE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733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effectLst/>
                        </a:rPr>
                        <a:t>Dotační titul 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353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(ÚP)</a:t>
                      </a:r>
                      <a:endParaRPr lang="cs-CZ" sz="1400" b="0" i="0" u="none" strike="noStrike" dirty="0">
                        <a:solidFill>
                          <a:srgbClr val="7F7F7F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011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effectLst/>
                        </a:rPr>
                        <a:t>Dotační titul 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EE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1 600 000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783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(ŽP)</a:t>
                      </a:r>
                      <a:endParaRPr lang="cs-CZ" sz="1400" b="0" i="0" u="none" strike="noStrike" dirty="0">
                        <a:solidFill>
                          <a:srgbClr val="7F7F7F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EE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6812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Dotační</a:t>
                      </a:r>
                      <a:r>
                        <a:rPr lang="cs-CZ" sz="1800" u="none" strike="noStrike" dirty="0">
                          <a:effectLst/>
                        </a:rPr>
                        <a:t> titul 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20 330 000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16 620 000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13 892 000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10 000 000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10 000 000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10 000 000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59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50" u="none" strike="noStrike" spc="-30" baseline="0" dirty="0">
                          <a:effectLst/>
                        </a:rPr>
                        <a:t>(Znevýhodněná území)</a:t>
                      </a:r>
                      <a:endParaRPr lang="cs-CZ" sz="1350" b="0" i="0" u="none" strike="noStrike" spc="-30" baseline="0" dirty="0">
                        <a:solidFill>
                          <a:srgbClr val="7F7F7F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8519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effectLst/>
                        </a:rPr>
                        <a:t>Dotační titul 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EE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13 000 000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25 000 000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4 000 000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10 000 000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9484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(cyklo)</a:t>
                      </a:r>
                      <a:endParaRPr lang="cs-CZ" sz="1400" b="0" i="0" u="none" strike="noStrike" dirty="0">
                        <a:solidFill>
                          <a:srgbClr val="7F7F7F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EE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259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effectLst/>
                        </a:rPr>
                        <a:t>Dotační titul 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euton Normal CE" panose="02000506080000020004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5 000 000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</a:rPr>
                        <a:t>10 000 000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F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940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</a:rPr>
                        <a:t>(PD)</a:t>
                      </a:r>
                      <a:endParaRPr lang="cs-CZ" sz="1400" b="0" i="0" u="none" strike="noStrike" dirty="0">
                        <a:solidFill>
                          <a:srgbClr val="7F7F7F"/>
                        </a:solidFill>
                        <a:effectLst/>
                        <a:latin typeface="Teuton Normal CE" panose="02000506080000020004" pitchFamily="2" charset="0"/>
                      </a:endParaRP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522523"/>
                  </a:ext>
                </a:extLst>
              </a:tr>
            </a:tbl>
          </a:graphicData>
        </a:graphic>
      </p:graphicFrame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7944664-6C36-415E-103E-22F46A80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0" indent="0">
              <a:buNone/>
            </a:pP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Alokace POV ZK v letech 2016 - 2024</a:t>
            </a: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1027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192000" cy="512824"/>
          </a:xfrm>
        </p:spPr>
        <p:txBody>
          <a:bodyPr lIns="360000" rIns="180000">
            <a:noAutofit/>
          </a:bodyPr>
          <a:lstStyle/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1 - Projekty na obnovu obecního majetku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6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4000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RP02-25 </a:t>
            </a:r>
            <a:r>
              <a:rPr lang="pl-PL" sz="4000" dirty="0"/>
              <a:t>PROGRAM NA PODPORU OBNOVY VENKOVA</a:t>
            </a:r>
            <a:endParaRPr lang="cs-CZ" sz="4000" spc="-1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D1B9207-C66C-FCDD-DAAC-FF733DFB1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246" y="1916832"/>
            <a:ext cx="3294366" cy="439248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263156A-1DD7-5876-CF6E-CFAAFEAC7D59}"/>
              </a:ext>
            </a:extLst>
          </p:cNvPr>
          <p:cNvSpPr txBox="1"/>
          <p:nvPr/>
        </p:nvSpPr>
        <p:spPr>
          <a:xfrm>
            <a:off x="8328248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glow rad="63500">
                    <a:schemeClr val="tx1">
                      <a:alpha val="50000"/>
                    </a:schemeClr>
                  </a:glow>
                </a:effectLst>
              </a:rPr>
              <a:t>Podhradí</a:t>
            </a:r>
            <a:endParaRPr lang="en-US" b="1" dirty="0">
              <a:solidFill>
                <a:schemeClr val="bg1"/>
              </a:solidFill>
              <a:effectLst>
                <a:glow rad="63500">
                  <a:schemeClr val="tx1">
                    <a:alpha val="50000"/>
                  </a:schemeClr>
                </a:glow>
              </a:effectLst>
            </a:endParaRPr>
          </a:p>
        </p:txBody>
      </p:sp>
      <p:sp>
        <p:nvSpPr>
          <p:cNvPr id="10" name="Zástupný obsah 1">
            <a:extLst>
              <a:ext uri="{FF2B5EF4-FFF2-40B4-BE49-F238E27FC236}">
                <a16:creationId xmlns:a16="http://schemas.microsoft.com/office/drawing/2014/main" id="{10EB614F-B76D-44D8-7E4D-CFE0EC253CD9}"/>
              </a:ext>
            </a:extLst>
          </p:cNvPr>
          <p:cNvSpPr txBox="1">
            <a:spLocks/>
          </p:cNvSpPr>
          <p:nvPr/>
        </p:nvSpPr>
        <p:spPr>
          <a:xfrm>
            <a:off x="0" y="1800000"/>
            <a:ext cx="8256240" cy="5040000"/>
          </a:xfrm>
          <a:prstGeom prst="rect">
            <a:avLst/>
          </a:prstGeom>
        </p:spPr>
        <p:txBody>
          <a:bodyPr vert="horz" lIns="360000" tIns="45720" rIns="180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300" b="1" dirty="0"/>
              <a:t>Opatření:</a:t>
            </a:r>
          </a:p>
          <a:p>
            <a:pPr marL="893763" lvl="1" indent="-447675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cs-CZ" sz="2000" b="1" dirty="0"/>
              <a:t>1.1	</a:t>
            </a:r>
            <a:r>
              <a:rPr lang="cs-CZ" sz="2000" dirty="0"/>
              <a:t>Rekonstrukc</a:t>
            </a:r>
            <a:r>
              <a:rPr lang="cs-CZ" sz="2000" spc="200" dirty="0"/>
              <a:t>e/</a:t>
            </a:r>
            <a:r>
              <a:rPr lang="cs-CZ" sz="2000" dirty="0"/>
              <a:t>modernizac</a:t>
            </a:r>
            <a:r>
              <a:rPr lang="cs-CZ" sz="2000" spc="200" dirty="0"/>
              <a:t>e/</a:t>
            </a:r>
            <a:r>
              <a:rPr lang="cs-CZ" sz="2000" dirty="0"/>
              <a:t>výstavba místních komunikací na pozemcích v majetku obce, popř. ZK (míra podpory 30%)</a:t>
            </a:r>
          </a:p>
          <a:p>
            <a:pPr marL="893763" lvl="1" indent="-447675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cs-CZ" sz="2000" b="1" dirty="0"/>
              <a:t>1.2	</a:t>
            </a:r>
            <a:r>
              <a:rPr lang="cs-CZ" sz="2000" dirty="0"/>
              <a:t>Komplex. úprava veřejného prostranství obce vč. veřejné zeleně na pozemcích v majetku obce, popř. ZK.</a:t>
            </a:r>
          </a:p>
          <a:p>
            <a:pPr marL="893763" lvl="1" indent="-447675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cs-CZ" sz="2000" b="1" dirty="0"/>
              <a:t>1.3	</a:t>
            </a:r>
            <a:r>
              <a:rPr lang="cs-CZ" sz="2000" dirty="0"/>
              <a:t>Rekonstrukc</a:t>
            </a:r>
            <a:r>
              <a:rPr lang="cs-CZ" sz="2000" spc="200" dirty="0"/>
              <a:t>e/</a:t>
            </a:r>
            <a:r>
              <a:rPr lang="cs-CZ" sz="2000" dirty="0"/>
              <a:t>oprava objektů občanské vybavenosti zaměřených na poskytování kultur. </a:t>
            </a:r>
            <a:r>
              <a:rPr lang="cs-CZ" sz="2000" spc="-20" dirty="0"/>
              <a:t>a </a:t>
            </a:r>
            <a:r>
              <a:rPr lang="cs-CZ" sz="2000" spc="-20" dirty="0" err="1"/>
              <a:t>volnočas</a:t>
            </a:r>
            <a:r>
              <a:rPr lang="cs-CZ" sz="2000" spc="-20" dirty="0"/>
              <a:t>. služeb v obci</a:t>
            </a:r>
            <a:r>
              <a:rPr lang="cs-CZ" sz="2000" dirty="0"/>
              <a:t>.</a:t>
            </a:r>
          </a:p>
          <a:p>
            <a:pPr marL="893763" lvl="1" indent="-447675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cs-CZ" sz="2000" b="1" dirty="0"/>
              <a:t>1.4	</a:t>
            </a:r>
            <a:r>
              <a:rPr lang="cs-CZ" sz="2000" dirty="0"/>
              <a:t>Zasíťování lokalit pro výstavbu rodinných nebo bytových domů na pozemcích v majetku obce.</a:t>
            </a:r>
          </a:p>
          <a:p>
            <a:pPr marL="0" indent="0">
              <a:buFont typeface="Wingdings" pitchFamily="2" charset="2"/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 ZK do 1 500 obyvatel </a:t>
            </a:r>
          </a:p>
          <a:p>
            <a:pPr marL="0" indent="0">
              <a:buFont typeface="Wingdings" pitchFamily="2" charset="2"/>
              <a:buNone/>
            </a:pPr>
            <a:r>
              <a:rPr lang="cs-CZ" sz="2300" b="1" dirty="0"/>
              <a:t>Finanční rámec:</a:t>
            </a:r>
            <a:endParaRPr lang="cs-CZ" sz="23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pl-PL" sz="2000" dirty="0"/>
              <a:t>Celková alokace: plán cca 19 000 000 Kč </a:t>
            </a:r>
          </a:p>
          <a:p>
            <a:pPr lvl="1">
              <a:lnSpc>
                <a:spcPct val="70000"/>
              </a:lnSpc>
            </a:pPr>
            <a:r>
              <a:rPr lang="pl-PL" sz="2000" dirty="0"/>
              <a:t>Min./Max. výše podpory: 100 tis./1 mil. Kč na 1 žadatele</a:t>
            </a:r>
          </a:p>
          <a:p>
            <a:pPr lvl="1">
              <a:lnSpc>
                <a:spcPct val="70000"/>
              </a:lnSpc>
            </a:pPr>
            <a:r>
              <a:rPr lang="pl-PL" sz="2000" dirty="0"/>
              <a:t>Míra podpory: 30 – 60%</a:t>
            </a:r>
            <a:r>
              <a:rPr lang="pl-PL" sz="2000" dirty="0">
                <a:solidFill>
                  <a:schemeClr val="accent1"/>
                </a:solidFill>
              </a:rPr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leden - únor</a:t>
            </a:r>
          </a:p>
          <a:p>
            <a:pPr marL="457200" lvl="1" indent="0">
              <a:buFont typeface="Wingdings" pitchFamily="2" charset="2"/>
              <a:buNone/>
            </a:pPr>
            <a:endParaRPr lang="cs-CZ" sz="2500" dirty="0"/>
          </a:p>
          <a:p>
            <a:pPr marL="457200" lvl="1" indent="0">
              <a:buFont typeface="Wingdings" pitchFamily="2" charset="2"/>
              <a:buNone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6170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2 - </a:t>
            </a:r>
            <a:r>
              <a:rPr lang="pl-PL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Projekty na zpracování územních plánů</a:t>
            </a:r>
            <a:endParaRPr lang="cs-CZ" sz="3100" b="1" spc="-3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cs-CZ" sz="2300" b="1" dirty="0"/>
              <a:t>Opatření:</a:t>
            </a:r>
          </a:p>
          <a:p>
            <a:pPr marL="989013" lvl="1" indent="-542925">
              <a:lnSpc>
                <a:spcPct val="80000"/>
              </a:lnSpc>
              <a:spcBef>
                <a:spcPts val="300"/>
              </a:spcBef>
              <a:buNone/>
            </a:pPr>
            <a:r>
              <a:rPr lang="cs-CZ" sz="2000" b="1" dirty="0"/>
              <a:t>2.1	</a:t>
            </a:r>
            <a:r>
              <a:rPr lang="cs-CZ" sz="2300" dirty="0"/>
              <a:t>Zpracování návrhu územního plánu obcí. </a:t>
            </a:r>
          </a:p>
          <a:p>
            <a:pPr marL="989013" lvl="1" indent="-542925">
              <a:lnSpc>
                <a:spcPct val="80000"/>
              </a:lnSpc>
              <a:spcBef>
                <a:spcPts val="300"/>
              </a:spcBef>
              <a:buNone/>
            </a:pPr>
            <a:r>
              <a:rPr lang="cs-CZ" sz="2300" b="1" dirty="0"/>
              <a:t>2.2	</a:t>
            </a:r>
            <a:r>
              <a:rPr lang="cs-CZ" sz="2300" dirty="0"/>
              <a:t>Zpracování změny územního plánu vyvolané požadavkem nebo činností státní správy.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 ZK do 2 000 obyvatel </a:t>
            </a:r>
          </a:p>
          <a:p>
            <a:pPr marL="0" indent="0">
              <a:buNone/>
            </a:pPr>
            <a:r>
              <a:rPr lang="cs-CZ" sz="2300" b="1" dirty="0"/>
              <a:t>Finanční rámec:</a:t>
            </a:r>
            <a:endParaRPr lang="cs-CZ" sz="23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pl-PL" sz="2300" dirty="0"/>
              <a:t>Celková alokace: </a:t>
            </a:r>
            <a:r>
              <a:rPr lang="pl-PL" sz="2300" b="1" dirty="0">
                <a:solidFill>
                  <a:srgbClr val="FF0000"/>
                </a:solidFill>
              </a:rPr>
              <a:t>1 000 000 </a:t>
            </a:r>
            <a:r>
              <a:rPr lang="pl-PL" sz="2300" dirty="0"/>
              <a:t>Kč 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Min./Max. výše podpory: 100 tis./250 tis. Kč na 1 žadatele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Míra podpory: dotace max. 70 %</a:t>
            </a:r>
            <a:r>
              <a:rPr lang="pl-PL" sz="2300" dirty="0">
                <a:solidFill>
                  <a:schemeClr val="accent1"/>
                </a:solidFill>
              </a:rPr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leden – únor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7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4000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RP02-25 </a:t>
            </a:r>
            <a:r>
              <a:rPr lang="pl-PL" sz="4000" dirty="0"/>
              <a:t>PROGRAM NA PODPORU OBNOVY VENKOVA</a:t>
            </a:r>
            <a:endParaRPr lang="cs-CZ" sz="4000" spc="-100" dirty="0"/>
          </a:p>
        </p:txBody>
      </p:sp>
    </p:spTree>
    <p:extLst>
      <p:ext uri="{BB962C8B-B14F-4D97-AF65-F5344CB8AC3E}">
        <p14:creationId xmlns:p14="http://schemas.microsoft.com/office/powerpoint/2010/main" val="17439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cs-CZ" sz="310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3 - Projekty na ochranu životního prostředí</a:t>
            </a:r>
          </a:p>
          <a:p>
            <a:pPr marL="0" indent="0">
              <a:buNone/>
            </a:pPr>
            <a:r>
              <a:rPr lang="cs-CZ" sz="2300" b="1" dirty="0"/>
              <a:t>Opatření:</a:t>
            </a:r>
          </a:p>
          <a:p>
            <a:pPr lvl="1">
              <a:lnSpc>
                <a:spcPct val="80000"/>
              </a:lnSpc>
            </a:pPr>
            <a:r>
              <a:rPr lang="cs-CZ" sz="2300" dirty="0"/>
              <a:t>Vybudování a revitalizace stanovišť určených k umístění kontejnerů na separovaný sběr odpadů s využitím materiálů a výrobků z recyklovaných odpadů.</a:t>
            </a:r>
          </a:p>
          <a:p>
            <a:pPr lvl="1">
              <a:lnSpc>
                <a:spcPct val="80000"/>
              </a:lnSpc>
            </a:pPr>
            <a:r>
              <a:rPr lang="cs-CZ" sz="2300" dirty="0"/>
              <a:t>Pořízení obecního mobiliáře, přístřešků a úprava ploch včetně oplocení s využitím materiálů a výrobků z recyklovaných odpadů.</a:t>
            </a:r>
          </a:p>
          <a:p>
            <a:pPr lvl="1">
              <a:lnSpc>
                <a:spcPct val="80000"/>
              </a:lnSpc>
            </a:pPr>
            <a:r>
              <a:rPr lang="cs-CZ" sz="2300" dirty="0"/>
              <a:t>Pořízení herních prvků do základních a mateřských škol a vybavení sportovišť s využitím materiálů a výrobků z recyklovaných odpadů.</a:t>
            </a:r>
          </a:p>
          <a:p>
            <a:pPr marL="0" indent="0"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300" dirty="0">
                <a:solidFill>
                  <a:schemeClr val="accent1"/>
                </a:solidFill>
              </a:rPr>
              <a:t>Obce ZK do 2 000 obyvatel </a:t>
            </a:r>
          </a:p>
          <a:p>
            <a:pPr marL="0" indent="0">
              <a:buNone/>
            </a:pPr>
            <a:r>
              <a:rPr lang="cs-CZ" sz="2300" b="1" dirty="0"/>
              <a:t>Finanční rámec:</a:t>
            </a:r>
            <a:endParaRPr lang="cs-CZ" sz="23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pl-PL" sz="2300" dirty="0"/>
              <a:t>Celková alokace: </a:t>
            </a:r>
            <a:r>
              <a:rPr lang="pl-PL" sz="2300" b="1" dirty="0">
                <a:solidFill>
                  <a:srgbClr val="FF0000"/>
                </a:solidFill>
              </a:rPr>
              <a:t>1 000 000 </a:t>
            </a:r>
            <a:r>
              <a:rPr lang="pl-PL" sz="2300" dirty="0"/>
              <a:t>Kč 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Min./Max. výše podpory: 100 tis./250 tis. Kč na 1 žadatele</a:t>
            </a:r>
          </a:p>
          <a:p>
            <a:pPr lvl="1">
              <a:lnSpc>
                <a:spcPct val="70000"/>
              </a:lnSpc>
            </a:pPr>
            <a:r>
              <a:rPr lang="pl-PL" sz="2300" dirty="0"/>
              <a:t>Míra podpory: dotace max. 70 %</a:t>
            </a:r>
            <a:endParaRPr lang="pl-PL" sz="23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leden – únor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8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4000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RP02-25 </a:t>
            </a:r>
            <a:r>
              <a:rPr lang="pl-PL" sz="4000" dirty="0"/>
              <a:t>PROGRAM NA PODPORU OBNOVY VENKOVA</a:t>
            </a:r>
            <a:endParaRPr lang="cs-CZ" sz="4000" spc="-100" dirty="0"/>
          </a:p>
        </p:txBody>
      </p:sp>
    </p:spTree>
    <p:extLst>
      <p:ext uri="{BB962C8B-B14F-4D97-AF65-F5344CB8AC3E}">
        <p14:creationId xmlns:p14="http://schemas.microsoft.com/office/powerpoint/2010/main" val="15234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204000" cy="5544000"/>
          </a:xfrm>
        </p:spPr>
        <p:txBody>
          <a:bodyPr lIns="360000" rIns="180000">
            <a:noAutofit/>
          </a:bodyPr>
          <a:lstStyle/>
          <a:p>
            <a:pPr marL="2155825" indent="-2155825">
              <a:buNone/>
              <a:tabLst>
                <a:tab pos="1974850" algn="l"/>
                <a:tab pos="2155825" algn="l"/>
              </a:tabLst>
            </a:pPr>
            <a:r>
              <a:rPr lang="cs-CZ" sz="3050" b="1" spc="-30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4 - Projekty na podporu  a rozvoj ohroženého území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sz="2300" b="1" dirty="0"/>
              <a:t>Opatření: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cs-CZ" sz="1500" dirty="0"/>
              <a:t>Komplexní úprava veřejného prostranství, vč. veř. zeleně v intravilánu/extravilánu obce a příp. demolice objektů na </a:t>
            </a:r>
            <a:r>
              <a:rPr lang="cs-CZ" sz="1500" dirty="0" err="1"/>
              <a:t>upr</a:t>
            </a:r>
            <a:r>
              <a:rPr lang="cs-CZ" sz="1500" dirty="0"/>
              <a:t>. území (revitalizace návsi, odpočinkové zóny, liniová zeleň, hřbitovy, venkovní místa setkávání občanů /výletiště/, požární nádrže, přístřešky, včetně mobiliáře). 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cs-CZ" sz="1500" dirty="0"/>
              <a:t>Rekonstrukce a obnova objektů a ploch </a:t>
            </a:r>
            <a:r>
              <a:rPr lang="cs-CZ" sz="1500" dirty="0" err="1"/>
              <a:t>obč</a:t>
            </a:r>
            <a:r>
              <a:rPr lang="cs-CZ" sz="1500" dirty="0"/>
              <a:t>. vybavenosti na poskytování služeb (kultur., sport., </a:t>
            </a:r>
            <a:r>
              <a:rPr lang="cs-CZ" sz="1500" dirty="0" err="1"/>
              <a:t>volnoč</a:t>
            </a:r>
            <a:r>
              <a:rPr lang="cs-CZ" sz="1500" dirty="0"/>
              <a:t>. aktivity vč. zázemí a obecní úřady). 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cs-CZ" sz="1500" dirty="0"/>
              <a:t>Oprava, udržování, rekonstrukce, modernizace a výstavba místních komunikací na pozemcích v majetku obce, popř. ZK, vč. výstavby veř. parkovišť a modernizace veř. osvětlení. 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cs-CZ" sz="1500" dirty="0"/>
              <a:t>Zasíťování obecních pozemků pro výstavbu rodinných či bytových domů, vč. výstavby místních komunikací k nim a výkupu pozemků pro účely budování tech. sítí. 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cs-CZ" sz="1500" dirty="0"/>
              <a:t>Zajištění propojení objektů ve vlastnictví obce optickou sítí s vysokou propustností, výstavba sítí MAN (metropolitní sítě) a LAN (lokální sítě) pro obce a jejich zřizované a zakládané organizace.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sz="2300" b="1" dirty="0"/>
              <a:t>Příjemci podpory:</a:t>
            </a:r>
            <a:endParaRPr lang="cs-CZ" sz="2300" dirty="0"/>
          </a:p>
          <a:p>
            <a:pPr lvl="1"/>
            <a:r>
              <a:rPr lang="pl-PL" sz="2000" dirty="0">
                <a:solidFill>
                  <a:schemeClr val="accent1"/>
                </a:solidFill>
              </a:rPr>
              <a:t>obce do 500 obyvatel spadající do hospodářsky a sociálně ohroženého území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sz="2300" b="1" dirty="0"/>
              <a:t>Finanční rámec:</a:t>
            </a:r>
            <a:endParaRPr lang="cs-CZ" sz="2300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  <a:spcBef>
                <a:spcPts val="400"/>
              </a:spcBef>
            </a:pPr>
            <a:r>
              <a:rPr lang="pl-PL" sz="2000" dirty="0"/>
              <a:t>Celková alokace: </a:t>
            </a:r>
            <a:r>
              <a:rPr lang="pl-PL" sz="2000" b="1" dirty="0">
                <a:solidFill>
                  <a:srgbClr val="FF0000"/>
                </a:solidFill>
              </a:rPr>
              <a:t>10 000 000 </a:t>
            </a:r>
            <a:r>
              <a:rPr lang="pl-PL" sz="2000" dirty="0"/>
              <a:t>Kč </a:t>
            </a:r>
          </a:p>
          <a:p>
            <a:pPr lvl="1">
              <a:lnSpc>
                <a:spcPct val="70000"/>
              </a:lnSpc>
              <a:spcBef>
                <a:spcPts val="400"/>
              </a:spcBef>
            </a:pPr>
            <a:r>
              <a:rPr lang="pl-PL" sz="2000" dirty="0"/>
              <a:t>Min./Max. výše podpory: </a:t>
            </a:r>
            <a:r>
              <a:rPr lang="pt-BR" sz="2000" dirty="0"/>
              <a:t>100 tis./1 mil.</a:t>
            </a:r>
            <a:r>
              <a:rPr lang="cs-CZ" sz="2000" dirty="0"/>
              <a:t> Kč (</a:t>
            </a:r>
            <a:r>
              <a:rPr lang="cs-CZ" sz="2000" u="sng" dirty="0"/>
              <a:t>2 mil. Kč za období 2025-27</a:t>
            </a:r>
            <a:r>
              <a:rPr lang="cs-CZ" sz="2000" dirty="0"/>
              <a:t>)</a:t>
            </a:r>
            <a:r>
              <a:rPr lang="pt-BR" sz="2000" dirty="0"/>
              <a:t> na 1 žadatel</a:t>
            </a:r>
            <a:r>
              <a:rPr lang="pl-PL" sz="2000" dirty="0"/>
              <a:t>e</a:t>
            </a:r>
          </a:p>
          <a:p>
            <a:pPr lvl="1">
              <a:lnSpc>
                <a:spcPct val="70000"/>
              </a:lnSpc>
              <a:spcBef>
                <a:spcPts val="400"/>
              </a:spcBef>
            </a:pPr>
            <a:r>
              <a:rPr lang="pl-PL" sz="2000" dirty="0"/>
              <a:t>Míra podpory: dotace max. 70 %</a:t>
            </a:r>
            <a:endParaRPr lang="pl-PL" sz="20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cs-CZ" sz="2300" b="1" dirty="0"/>
              <a:t>Příjem žádostí: </a:t>
            </a:r>
            <a:r>
              <a:rPr lang="cs-CZ" sz="2300" dirty="0"/>
              <a:t>leden – únor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8586DFB-B8B4-DF57-FD6B-2FC1BB7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9655"/>
            <a:ext cx="540000" cy="54000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fld id="{157D43A2-98E4-B24E-9228-7624BE346F8E}" type="slidenum">
              <a:rPr lang="cs-CZ" sz="2500" b="1" smtClean="0">
                <a:solidFill>
                  <a:schemeClr val="bg1"/>
                </a:solidFill>
              </a:rPr>
              <a:pPr algn="ctr"/>
              <a:t>9</a:t>
            </a:fld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D7E3A37-E499-F7F4-FC2F-01A7B5C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4000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RP02-25 </a:t>
            </a:r>
            <a:r>
              <a:rPr lang="pl-PL" sz="4000" dirty="0"/>
              <a:t>PROGRAM NA PODPORU OBNOVY VENKOVA</a:t>
            </a:r>
            <a:endParaRPr lang="cs-CZ" sz="4000" spc="-100" dirty="0"/>
          </a:p>
        </p:txBody>
      </p:sp>
    </p:spTree>
    <p:extLst>
      <p:ext uri="{BB962C8B-B14F-4D97-AF65-F5344CB8AC3E}">
        <p14:creationId xmlns:p14="http://schemas.microsoft.com/office/powerpoint/2010/main" val="30671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9472</TotalTime>
  <Words>2792</Words>
  <Application>Microsoft Office PowerPoint</Application>
  <PresentationFormat>Širokoúhlá obrazovka</PresentationFormat>
  <Paragraphs>524</Paragraphs>
  <Slides>22</Slides>
  <Notes>7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Aptos Black</vt:lpstr>
      <vt:lpstr>Arial</vt:lpstr>
      <vt:lpstr>Arial Black</vt:lpstr>
      <vt:lpstr>Arial Nova Light</vt:lpstr>
      <vt:lpstr>Calibri</vt:lpstr>
      <vt:lpstr>Degular</vt:lpstr>
      <vt:lpstr>Teuton Normal CE</vt:lpstr>
      <vt:lpstr>Wingdings</vt:lpstr>
      <vt:lpstr>Prezentace_KUZK_vzor_Arial</vt:lpstr>
      <vt:lpstr>Prezentace aplikace PowerPoint</vt:lpstr>
      <vt:lpstr>Podpora regionálního rozvoje  ve Zlínském kraji</vt:lpstr>
      <vt:lpstr>Strategie rozvoje Zlínského kraje 2030</vt:lpstr>
      <vt:lpstr>RP02-25 PROGRAM NA PODPORU OBNOVY VENKOVA</vt:lpstr>
      <vt:lpstr>RP02-25 PROGRAM NA PODPORU OBNOVY VENKOVA   </vt:lpstr>
      <vt:lpstr>RP02-25 PROGRAM NA PODPORU OBNOVY VENKOVA</vt:lpstr>
      <vt:lpstr>RP02-25 PROGRAM NA PODPORU OBNOVY VENKOVA</vt:lpstr>
      <vt:lpstr>RP02-25 PROGRAM NA PODPORU OBNOVY VENKOVA</vt:lpstr>
      <vt:lpstr>RP02-25 PROGRAM NA PODPORU OBNOVY VENKOVA</vt:lpstr>
      <vt:lpstr>RP02-25 PROGRAM NA PODPORU OBNOVY VENKOVA</vt:lpstr>
      <vt:lpstr>RP02-25 PROGRAM NA PODPORU OBNOVY VENKOVA</vt:lpstr>
      <vt:lpstr>RP30-25 Program na podporu rozvoje obcí nad 2000 - 5000 obyvatel</vt:lpstr>
      <vt:lpstr>RP26-24 Program na podporu rozvoje obcí nad 5000 obyvatel</vt:lpstr>
      <vt:lpstr>RP31-25 Podpora dostupného bydlení</vt:lpstr>
      <vt:lpstr>Zpracování případových studií hospodářsky a sociálně ohrožených území (HSOÚ) ve Zlínském kraji</vt:lpstr>
      <vt:lpstr>Co je to HSOÚ</vt:lpstr>
      <vt:lpstr>HSOÚ ve Zlínském kraji</vt:lpstr>
      <vt:lpstr>Koordinátoři HSOÚ dle MMR</vt:lpstr>
      <vt:lpstr>Náš pohled na řešení rozvojových potřeb HSOÚ</vt:lpstr>
      <vt:lpstr> Kotlíkové dotace ve Zlínském kraji  </vt:lpstr>
      <vt:lpstr>Kotlíkové dotace</vt:lpstr>
      <vt:lpstr> 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Marek Tomáš</cp:lastModifiedBy>
  <cp:revision>554</cp:revision>
  <cp:lastPrinted>2024-11-14T11:55:05Z</cp:lastPrinted>
  <dcterms:created xsi:type="dcterms:W3CDTF">2012-07-10T12:59:21Z</dcterms:created>
  <dcterms:modified xsi:type="dcterms:W3CDTF">2024-11-19T12:31:37Z</dcterms:modified>
</cp:coreProperties>
</file>