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42"/>
  </p:notesMasterIdLst>
  <p:handoutMasterIdLst>
    <p:handoutMasterId r:id="rId43"/>
  </p:handoutMasterIdLst>
  <p:sldIdLst>
    <p:sldId id="425" r:id="rId2"/>
    <p:sldId id="426" r:id="rId3"/>
    <p:sldId id="365" r:id="rId4"/>
    <p:sldId id="361" r:id="rId5"/>
    <p:sldId id="427" r:id="rId6"/>
    <p:sldId id="429" r:id="rId7"/>
    <p:sldId id="428" r:id="rId8"/>
    <p:sldId id="430" r:id="rId9"/>
    <p:sldId id="431" r:id="rId10"/>
    <p:sldId id="435" r:id="rId11"/>
    <p:sldId id="432" r:id="rId12"/>
    <p:sldId id="434" r:id="rId13"/>
    <p:sldId id="433" r:id="rId14"/>
    <p:sldId id="436" r:id="rId15"/>
    <p:sldId id="437" r:id="rId16"/>
    <p:sldId id="438" r:id="rId17"/>
    <p:sldId id="439" r:id="rId18"/>
    <p:sldId id="440" r:id="rId19"/>
    <p:sldId id="441" r:id="rId20"/>
    <p:sldId id="442" r:id="rId21"/>
    <p:sldId id="443" r:id="rId22"/>
    <p:sldId id="444" r:id="rId23"/>
    <p:sldId id="284" r:id="rId24"/>
    <p:sldId id="422" r:id="rId25"/>
    <p:sldId id="445" r:id="rId26"/>
    <p:sldId id="446" r:id="rId27"/>
    <p:sldId id="448" r:id="rId28"/>
    <p:sldId id="447" r:id="rId29"/>
    <p:sldId id="451" r:id="rId30"/>
    <p:sldId id="285" r:id="rId31"/>
    <p:sldId id="423" r:id="rId32"/>
    <p:sldId id="449" r:id="rId33"/>
    <p:sldId id="452" r:id="rId34"/>
    <p:sldId id="286" r:id="rId35"/>
    <p:sldId id="424" r:id="rId36"/>
    <p:sldId id="450" r:id="rId37"/>
    <p:sldId id="453" r:id="rId38"/>
    <p:sldId id="454" r:id="rId39"/>
    <p:sldId id="455" r:id="rId40"/>
    <p:sldId id="363" r:id="rId41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11"/>
    <a:srgbClr val="CC9900"/>
    <a:srgbClr val="143770"/>
    <a:srgbClr val="143970"/>
    <a:srgbClr val="0737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39616F-B54E-43D2-837D-AAA5DACBB240}" v="5" dt="2024-11-19T11:28:21.5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71" autoAdjust="0"/>
    <p:restoredTop sz="95332" autoAdjust="0"/>
  </p:normalViewPr>
  <p:slideViewPr>
    <p:cSldViewPr>
      <p:cViewPr varScale="1">
        <p:scale>
          <a:sx n="115" d="100"/>
          <a:sy n="115" d="100"/>
        </p:scale>
        <p:origin x="126" y="17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ek Tomáš" userId="ad907d85-a704-4923-bbd1-27acae004893" providerId="ADAL" clId="{BF39616F-B54E-43D2-837D-AAA5DACBB240}"/>
    <pc:docChg chg="undo custSel modSld">
      <pc:chgData name="Marek Tomáš" userId="ad907d85-a704-4923-bbd1-27acae004893" providerId="ADAL" clId="{BF39616F-B54E-43D2-837D-AAA5DACBB240}" dt="2024-11-19T15:10:38.191" v="460" actId="948"/>
      <pc:docMkLst>
        <pc:docMk/>
      </pc:docMkLst>
      <pc:sldChg chg="modSp mod">
        <pc:chgData name="Marek Tomáš" userId="ad907d85-a704-4923-bbd1-27acae004893" providerId="ADAL" clId="{BF39616F-B54E-43D2-837D-AAA5DACBB240}" dt="2024-11-18T12:33:35.250" v="76" actId="14100"/>
        <pc:sldMkLst>
          <pc:docMk/>
          <pc:sldMk cId="3502948675" sldId="284"/>
        </pc:sldMkLst>
        <pc:spChg chg="mod">
          <ac:chgData name="Marek Tomáš" userId="ad907d85-a704-4923-bbd1-27acae004893" providerId="ADAL" clId="{BF39616F-B54E-43D2-837D-AAA5DACBB240}" dt="2024-11-18T12:33:35.250" v="76" actId="14100"/>
          <ac:spMkLst>
            <pc:docMk/>
            <pc:sldMk cId="3502948675" sldId="284"/>
            <ac:spMk id="3" creationId="{98FB545E-388F-4836-209F-91F43B57DBC7}"/>
          </ac:spMkLst>
        </pc:spChg>
      </pc:sldChg>
      <pc:sldChg chg="modSp mod">
        <pc:chgData name="Marek Tomáš" userId="ad907d85-a704-4923-bbd1-27acae004893" providerId="ADAL" clId="{BF39616F-B54E-43D2-837D-AAA5DACBB240}" dt="2024-11-18T12:33:44.957" v="77" actId="14100"/>
        <pc:sldMkLst>
          <pc:docMk/>
          <pc:sldMk cId="1475639212" sldId="286"/>
        </pc:sldMkLst>
        <pc:spChg chg="mod">
          <ac:chgData name="Marek Tomáš" userId="ad907d85-a704-4923-bbd1-27acae004893" providerId="ADAL" clId="{BF39616F-B54E-43D2-837D-AAA5DACBB240}" dt="2024-11-18T12:33:44.957" v="77" actId="14100"/>
          <ac:spMkLst>
            <pc:docMk/>
            <pc:sldMk cId="1475639212" sldId="286"/>
            <ac:spMk id="4" creationId="{FD481024-E731-34E1-46A7-09E18F2FA3C0}"/>
          </ac:spMkLst>
        </pc:spChg>
      </pc:sldChg>
      <pc:sldChg chg="modSp mod">
        <pc:chgData name="Marek Tomáš" userId="ad907d85-a704-4923-bbd1-27acae004893" providerId="ADAL" clId="{BF39616F-B54E-43D2-837D-AAA5DACBB240}" dt="2024-11-18T12:53:09.542" v="115" actId="20577"/>
        <pc:sldMkLst>
          <pc:docMk/>
          <pc:sldMk cId="1494241489" sldId="361"/>
        </pc:sldMkLst>
        <pc:spChg chg="mod">
          <ac:chgData name="Marek Tomáš" userId="ad907d85-a704-4923-bbd1-27acae004893" providerId="ADAL" clId="{BF39616F-B54E-43D2-837D-AAA5DACBB240}" dt="2024-11-18T12:53:09.542" v="115" actId="20577"/>
          <ac:spMkLst>
            <pc:docMk/>
            <pc:sldMk cId="1494241489" sldId="361"/>
            <ac:spMk id="2" creationId="{AE9F03A2-F4C6-C54A-A5C4-2CF1BB5DB16E}"/>
          </ac:spMkLst>
        </pc:spChg>
      </pc:sldChg>
      <pc:sldChg chg="addSp delSp modSp mod modAnim">
        <pc:chgData name="Marek Tomáš" userId="ad907d85-a704-4923-bbd1-27acae004893" providerId="ADAL" clId="{BF39616F-B54E-43D2-837D-AAA5DACBB240}" dt="2024-11-18T12:45:47.434" v="91"/>
        <pc:sldMkLst>
          <pc:docMk/>
          <pc:sldMk cId="3989915399" sldId="363"/>
        </pc:sldMkLst>
        <pc:spChg chg="add del mod">
          <ac:chgData name="Marek Tomáš" userId="ad907d85-a704-4923-bbd1-27acae004893" providerId="ADAL" clId="{BF39616F-B54E-43D2-837D-AAA5DACBB240}" dt="2024-11-18T12:45:46.876" v="90" actId="478"/>
          <ac:spMkLst>
            <pc:docMk/>
            <pc:sldMk cId="3989915399" sldId="363"/>
            <ac:spMk id="2" creationId="{E52FA94F-0539-5D48-AA3C-3C74ED6243C4}"/>
          </ac:spMkLst>
        </pc:spChg>
        <pc:spChg chg="add del mod">
          <ac:chgData name="Marek Tomáš" userId="ad907d85-a704-4923-bbd1-27acae004893" providerId="ADAL" clId="{BF39616F-B54E-43D2-837D-AAA5DACBB240}" dt="2024-11-18T12:43:11.453" v="87" actId="478"/>
          <ac:spMkLst>
            <pc:docMk/>
            <pc:sldMk cId="3989915399" sldId="363"/>
            <ac:spMk id="4" creationId="{BB6A2578-6436-7C62-D452-9DC99EE6CA0B}"/>
          </ac:spMkLst>
        </pc:spChg>
        <pc:spChg chg="del">
          <ac:chgData name="Marek Tomáš" userId="ad907d85-a704-4923-bbd1-27acae004893" providerId="ADAL" clId="{BF39616F-B54E-43D2-837D-AAA5DACBB240}" dt="2024-11-18T12:43:07.968" v="86" actId="478"/>
          <ac:spMkLst>
            <pc:docMk/>
            <pc:sldMk cId="3989915399" sldId="363"/>
            <ac:spMk id="5" creationId="{E52FA94F-0539-5D48-AA3C-3C74ED6243C4}"/>
          </ac:spMkLst>
        </pc:spChg>
        <pc:spChg chg="mod">
          <ac:chgData name="Marek Tomáš" userId="ad907d85-a704-4923-bbd1-27acae004893" providerId="ADAL" clId="{BF39616F-B54E-43D2-837D-AAA5DACBB240}" dt="2024-11-18T12:35:53.265" v="84" actId="1076"/>
          <ac:spMkLst>
            <pc:docMk/>
            <pc:sldMk cId="3989915399" sldId="363"/>
            <ac:spMk id="6" creationId="{D410835F-0A28-BD49-B480-AA3D6E59BF65}"/>
          </ac:spMkLst>
        </pc:spChg>
        <pc:spChg chg="add mod">
          <ac:chgData name="Marek Tomáš" userId="ad907d85-a704-4923-bbd1-27acae004893" providerId="ADAL" clId="{BF39616F-B54E-43D2-837D-AAA5DACBB240}" dt="2024-11-18T12:45:47.434" v="91"/>
          <ac:spMkLst>
            <pc:docMk/>
            <pc:sldMk cId="3989915399" sldId="363"/>
            <ac:spMk id="7" creationId="{6FF0DCF0-073A-B56F-18B2-654EAFA1404B}"/>
          </ac:spMkLst>
        </pc:spChg>
      </pc:sldChg>
      <pc:sldChg chg="modSp mod">
        <pc:chgData name="Marek Tomáš" userId="ad907d85-a704-4923-bbd1-27acae004893" providerId="ADAL" clId="{BF39616F-B54E-43D2-837D-AAA5DACBB240}" dt="2024-11-19T15:07:58.735" v="298" actId="6549"/>
        <pc:sldMkLst>
          <pc:docMk/>
          <pc:sldMk cId="376115920" sldId="365"/>
        </pc:sldMkLst>
        <pc:spChg chg="mod">
          <ac:chgData name="Marek Tomáš" userId="ad907d85-a704-4923-bbd1-27acae004893" providerId="ADAL" clId="{BF39616F-B54E-43D2-837D-AAA5DACBB240}" dt="2024-11-19T15:07:58.735" v="298" actId="6549"/>
          <ac:spMkLst>
            <pc:docMk/>
            <pc:sldMk cId="376115920" sldId="365"/>
            <ac:spMk id="2" creationId="{00000000-0000-0000-0000-000000000000}"/>
          </ac:spMkLst>
        </pc:spChg>
      </pc:sldChg>
      <pc:sldChg chg="modSp mod">
        <pc:chgData name="Marek Tomáš" userId="ad907d85-a704-4923-bbd1-27acae004893" providerId="ADAL" clId="{BF39616F-B54E-43D2-837D-AAA5DACBB240}" dt="2024-11-18T12:50:49.630" v="102" actId="948"/>
        <pc:sldMkLst>
          <pc:docMk/>
          <pc:sldMk cId="2352438219" sldId="422"/>
        </pc:sldMkLst>
        <pc:spChg chg="mod">
          <ac:chgData name="Marek Tomáš" userId="ad907d85-a704-4923-bbd1-27acae004893" providerId="ADAL" clId="{BF39616F-B54E-43D2-837D-AAA5DACBB240}" dt="2024-11-18T12:50:49.630" v="102" actId="948"/>
          <ac:spMkLst>
            <pc:docMk/>
            <pc:sldMk cId="2352438219" sldId="422"/>
            <ac:spMk id="8" creationId="{36989AF4-07F5-39C5-D446-46B1708C9D8A}"/>
          </ac:spMkLst>
        </pc:spChg>
      </pc:sldChg>
      <pc:sldChg chg="modSp mod">
        <pc:chgData name="Marek Tomáš" userId="ad907d85-a704-4923-bbd1-27acae004893" providerId="ADAL" clId="{BF39616F-B54E-43D2-837D-AAA5DACBB240}" dt="2024-11-18T12:55:52.405" v="152" actId="948"/>
        <pc:sldMkLst>
          <pc:docMk/>
          <pc:sldMk cId="424813097" sldId="423"/>
        </pc:sldMkLst>
        <pc:spChg chg="mod">
          <ac:chgData name="Marek Tomáš" userId="ad907d85-a704-4923-bbd1-27acae004893" providerId="ADAL" clId="{BF39616F-B54E-43D2-837D-AAA5DACBB240}" dt="2024-11-18T12:55:52.405" v="152" actId="948"/>
          <ac:spMkLst>
            <pc:docMk/>
            <pc:sldMk cId="424813097" sldId="423"/>
            <ac:spMk id="8" creationId="{36989AF4-07F5-39C5-D446-46B1708C9D8A}"/>
          </ac:spMkLst>
        </pc:spChg>
      </pc:sldChg>
      <pc:sldChg chg="modSp mod">
        <pc:chgData name="Marek Tomáš" userId="ad907d85-a704-4923-bbd1-27acae004893" providerId="ADAL" clId="{BF39616F-B54E-43D2-837D-AAA5DACBB240}" dt="2024-11-19T11:23:29.824" v="210"/>
        <pc:sldMkLst>
          <pc:docMk/>
          <pc:sldMk cId="122708316" sldId="424"/>
        </pc:sldMkLst>
        <pc:spChg chg="mod">
          <ac:chgData name="Marek Tomáš" userId="ad907d85-a704-4923-bbd1-27acae004893" providerId="ADAL" clId="{BF39616F-B54E-43D2-837D-AAA5DACBB240}" dt="2024-11-19T11:23:29.824" v="210"/>
          <ac:spMkLst>
            <pc:docMk/>
            <pc:sldMk cId="122708316" sldId="424"/>
            <ac:spMk id="8" creationId="{36989AF4-07F5-39C5-D446-46B1708C9D8A}"/>
          </ac:spMkLst>
        </pc:spChg>
      </pc:sldChg>
      <pc:sldChg chg="modSp mod">
        <pc:chgData name="Marek Tomáš" userId="ad907d85-a704-4923-bbd1-27acae004893" providerId="ADAL" clId="{BF39616F-B54E-43D2-837D-AAA5DACBB240}" dt="2024-11-18T12:53:16.667" v="117" actId="20577"/>
        <pc:sldMkLst>
          <pc:docMk/>
          <pc:sldMk cId="3320217296" sldId="427"/>
        </pc:sldMkLst>
        <pc:spChg chg="mod">
          <ac:chgData name="Marek Tomáš" userId="ad907d85-a704-4923-bbd1-27acae004893" providerId="ADAL" clId="{BF39616F-B54E-43D2-837D-AAA5DACBB240}" dt="2024-11-18T12:53:16.667" v="117" actId="20577"/>
          <ac:spMkLst>
            <pc:docMk/>
            <pc:sldMk cId="3320217296" sldId="427"/>
            <ac:spMk id="2" creationId="{AE9F03A2-F4C6-C54A-A5C4-2CF1BB5DB16E}"/>
          </ac:spMkLst>
        </pc:spChg>
      </pc:sldChg>
      <pc:sldChg chg="modSp mod">
        <pc:chgData name="Marek Tomáš" userId="ad907d85-a704-4923-bbd1-27acae004893" providerId="ADAL" clId="{BF39616F-B54E-43D2-837D-AAA5DACBB240}" dt="2024-11-18T12:53:29.699" v="121" actId="20577"/>
        <pc:sldMkLst>
          <pc:docMk/>
          <pc:sldMk cId="474980445" sldId="428"/>
        </pc:sldMkLst>
        <pc:spChg chg="mod">
          <ac:chgData name="Marek Tomáš" userId="ad907d85-a704-4923-bbd1-27acae004893" providerId="ADAL" clId="{BF39616F-B54E-43D2-837D-AAA5DACBB240}" dt="2024-11-18T12:53:29.699" v="121" actId="20577"/>
          <ac:spMkLst>
            <pc:docMk/>
            <pc:sldMk cId="474980445" sldId="428"/>
            <ac:spMk id="2" creationId="{AE9F03A2-F4C6-C54A-A5C4-2CF1BB5DB16E}"/>
          </ac:spMkLst>
        </pc:spChg>
      </pc:sldChg>
      <pc:sldChg chg="modSp mod">
        <pc:chgData name="Marek Tomáš" userId="ad907d85-a704-4923-bbd1-27acae004893" providerId="ADAL" clId="{BF39616F-B54E-43D2-837D-AAA5DACBB240}" dt="2024-11-18T12:53:22.980" v="119" actId="20577"/>
        <pc:sldMkLst>
          <pc:docMk/>
          <pc:sldMk cId="498737391" sldId="429"/>
        </pc:sldMkLst>
        <pc:spChg chg="mod">
          <ac:chgData name="Marek Tomáš" userId="ad907d85-a704-4923-bbd1-27acae004893" providerId="ADAL" clId="{BF39616F-B54E-43D2-837D-AAA5DACBB240}" dt="2024-11-18T12:53:22.980" v="119" actId="20577"/>
          <ac:spMkLst>
            <pc:docMk/>
            <pc:sldMk cId="498737391" sldId="429"/>
            <ac:spMk id="2" creationId="{AE9F03A2-F4C6-C54A-A5C4-2CF1BB5DB16E}"/>
          </ac:spMkLst>
        </pc:spChg>
      </pc:sldChg>
      <pc:sldChg chg="modSp mod">
        <pc:chgData name="Marek Tomáš" userId="ad907d85-a704-4923-bbd1-27acae004893" providerId="ADAL" clId="{BF39616F-B54E-43D2-837D-AAA5DACBB240}" dt="2024-11-18T12:53:36.433" v="123" actId="20577"/>
        <pc:sldMkLst>
          <pc:docMk/>
          <pc:sldMk cId="1875489175" sldId="430"/>
        </pc:sldMkLst>
        <pc:spChg chg="mod">
          <ac:chgData name="Marek Tomáš" userId="ad907d85-a704-4923-bbd1-27acae004893" providerId="ADAL" clId="{BF39616F-B54E-43D2-837D-AAA5DACBB240}" dt="2024-11-18T12:53:36.433" v="123" actId="20577"/>
          <ac:spMkLst>
            <pc:docMk/>
            <pc:sldMk cId="1875489175" sldId="430"/>
            <ac:spMk id="2" creationId="{AE9F03A2-F4C6-C54A-A5C4-2CF1BB5DB16E}"/>
          </ac:spMkLst>
        </pc:spChg>
      </pc:sldChg>
      <pc:sldChg chg="modSp mod">
        <pc:chgData name="Marek Tomáš" userId="ad907d85-a704-4923-bbd1-27acae004893" providerId="ADAL" clId="{BF39616F-B54E-43D2-837D-AAA5DACBB240}" dt="2024-11-18T12:53:48.026" v="125" actId="20577"/>
        <pc:sldMkLst>
          <pc:docMk/>
          <pc:sldMk cId="3597285223" sldId="431"/>
        </pc:sldMkLst>
        <pc:spChg chg="mod">
          <ac:chgData name="Marek Tomáš" userId="ad907d85-a704-4923-bbd1-27acae004893" providerId="ADAL" clId="{BF39616F-B54E-43D2-837D-AAA5DACBB240}" dt="2024-11-18T12:53:48.026" v="125" actId="20577"/>
          <ac:spMkLst>
            <pc:docMk/>
            <pc:sldMk cId="3597285223" sldId="431"/>
            <ac:spMk id="2" creationId="{AE9F03A2-F4C6-C54A-A5C4-2CF1BB5DB16E}"/>
          </ac:spMkLst>
        </pc:spChg>
      </pc:sldChg>
      <pc:sldChg chg="modSp mod">
        <pc:chgData name="Marek Tomáš" userId="ad907d85-a704-4923-bbd1-27acae004893" providerId="ADAL" clId="{BF39616F-B54E-43D2-837D-AAA5DACBB240}" dt="2024-11-18T12:54:05.256" v="129" actId="20577"/>
        <pc:sldMkLst>
          <pc:docMk/>
          <pc:sldMk cId="3619834684" sldId="432"/>
        </pc:sldMkLst>
        <pc:spChg chg="mod">
          <ac:chgData name="Marek Tomáš" userId="ad907d85-a704-4923-bbd1-27acae004893" providerId="ADAL" clId="{BF39616F-B54E-43D2-837D-AAA5DACBB240}" dt="2024-11-18T12:54:05.256" v="129" actId="20577"/>
          <ac:spMkLst>
            <pc:docMk/>
            <pc:sldMk cId="3619834684" sldId="432"/>
            <ac:spMk id="2" creationId="{AE9F03A2-F4C6-C54A-A5C4-2CF1BB5DB16E}"/>
          </ac:spMkLst>
        </pc:spChg>
      </pc:sldChg>
      <pc:sldChg chg="modSp mod">
        <pc:chgData name="Marek Tomáš" userId="ad907d85-a704-4923-bbd1-27acae004893" providerId="ADAL" clId="{BF39616F-B54E-43D2-837D-AAA5DACBB240}" dt="2024-11-18T12:54:18.193" v="133" actId="20577"/>
        <pc:sldMkLst>
          <pc:docMk/>
          <pc:sldMk cId="302758634" sldId="433"/>
        </pc:sldMkLst>
        <pc:spChg chg="mod">
          <ac:chgData name="Marek Tomáš" userId="ad907d85-a704-4923-bbd1-27acae004893" providerId="ADAL" clId="{BF39616F-B54E-43D2-837D-AAA5DACBB240}" dt="2024-11-18T12:54:18.193" v="133" actId="20577"/>
          <ac:spMkLst>
            <pc:docMk/>
            <pc:sldMk cId="302758634" sldId="433"/>
            <ac:spMk id="2" creationId="{AE9F03A2-F4C6-C54A-A5C4-2CF1BB5DB16E}"/>
          </ac:spMkLst>
        </pc:spChg>
      </pc:sldChg>
      <pc:sldChg chg="modSp mod">
        <pc:chgData name="Marek Tomáš" userId="ad907d85-a704-4923-bbd1-27acae004893" providerId="ADAL" clId="{BF39616F-B54E-43D2-837D-AAA5DACBB240}" dt="2024-11-18T13:01:42.159" v="178" actId="20577"/>
        <pc:sldMkLst>
          <pc:docMk/>
          <pc:sldMk cId="3567719306" sldId="434"/>
        </pc:sldMkLst>
        <pc:spChg chg="mod">
          <ac:chgData name="Marek Tomáš" userId="ad907d85-a704-4923-bbd1-27acae004893" providerId="ADAL" clId="{BF39616F-B54E-43D2-837D-AAA5DACBB240}" dt="2024-11-18T13:01:42.159" v="178" actId="20577"/>
          <ac:spMkLst>
            <pc:docMk/>
            <pc:sldMk cId="3567719306" sldId="434"/>
            <ac:spMk id="2" creationId="{AE9F03A2-F4C6-C54A-A5C4-2CF1BB5DB16E}"/>
          </ac:spMkLst>
        </pc:spChg>
      </pc:sldChg>
      <pc:sldChg chg="modSp mod">
        <pc:chgData name="Marek Tomáš" userId="ad907d85-a704-4923-bbd1-27acae004893" providerId="ADAL" clId="{BF39616F-B54E-43D2-837D-AAA5DACBB240}" dt="2024-11-18T12:53:54.979" v="127" actId="20577"/>
        <pc:sldMkLst>
          <pc:docMk/>
          <pc:sldMk cId="427341905" sldId="435"/>
        </pc:sldMkLst>
        <pc:spChg chg="mod">
          <ac:chgData name="Marek Tomáš" userId="ad907d85-a704-4923-bbd1-27acae004893" providerId="ADAL" clId="{BF39616F-B54E-43D2-837D-AAA5DACBB240}" dt="2024-11-18T12:53:54.979" v="127" actId="20577"/>
          <ac:spMkLst>
            <pc:docMk/>
            <pc:sldMk cId="427341905" sldId="435"/>
            <ac:spMk id="2" creationId="{AE9F03A2-F4C6-C54A-A5C4-2CF1BB5DB16E}"/>
          </ac:spMkLst>
        </pc:spChg>
      </pc:sldChg>
      <pc:sldChg chg="modSp mod">
        <pc:chgData name="Marek Tomáš" userId="ad907d85-a704-4923-bbd1-27acae004893" providerId="ADAL" clId="{BF39616F-B54E-43D2-837D-AAA5DACBB240}" dt="2024-11-19T11:23:03.874" v="209" actId="20577"/>
        <pc:sldMkLst>
          <pc:docMk/>
          <pc:sldMk cId="2720830433" sldId="436"/>
        </pc:sldMkLst>
        <pc:spChg chg="mod">
          <ac:chgData name="Marek Tomáš" userId="ad907d85-a704-4923-bbd1-27acae004893" providerId="ADAL" clId="{BF39616F-B54E-43D2-837D-AAA5DACBB240}" dt="2024-11-19T11:23:03.874" v="209" actId="20577"/>
          <ac:spMkLst>
            <pc:docMk/>
            <pc:sldMk cId="2720830433" sldId="436"/>
            <ac:spMk id="2" creationId="{AE9F03A2-F4C6-C54A-A5C4-2CF1BB5DB16E}"/>
          </ac:spMkLst>
        </pc:spChg>
      </pc:sldChg>
      <pc:sldChg chg="modSp mod">
        <pc:chgData name="Marek Tomáš" userId="ad907d85-a704-4923-bbd1-27acae004893" providerId="ADAL" clId="{BF39616F-B54E-43D2-837D-AAA5DACBB240}" dt="2024-11-18T12:54:32.239" v="137" actId="20577"/>
        <pc:sldMkLst>
          <pc:docMk/>
          <pc:sldMk cId="673554743" sldId="437"/>
        </pc:sldMkLst>
        <pc:spChg chg="mod">
          <ac:chgData name="Marek Tomáš" userId="ad907d85-a704-4923-bbd1-27acae004893" providerId="ADAL" clId="{BF39616F-B54E-43D2-837D-AAA5DACBB240}" dt="2024-11-18T12:54:32.239" v="137" actId="20577"/>
          <ac:spMkLst>
            <pc:docMk/>
            <pc:sldMk cId="673554743" sldId="437"/>
            <ac:spMk id="2" creationId="{AE9F03A2-F4C6-C54A-A5C4-2CF1BB5DB16E}"/>
          </ac:spMkLst>
        </pc:spChg>
      </pc:sldChg>
      <pc:sldChg chg="modSp mod">
        <pc:chgData name="Marek Tomáš" userId="ad907d85-a704-4923-bbd1-27acae004893" providerId="ADAL" clId="{BF39616F-B54E-43D2-837D-AAA5DACBB240}" dt="2024-11-18T12:54:40.854" v="139" actId="20577"/>
        <pc:sldMkLst>
          <pc:docMk/>
          <pc:sldMk cId="3638904958" sldId="438"/>
        </pc:sldMkLst>
        <pc:spChg chg="mod">
          <ac:chgData name="Marek Tomáš" userId="ad907d85-a704-4923-bbd1-27acae004893" providerId="ADAL" clId="{BF39616F-B54E-43D2-837D-AAA5DACBB240}" dt="2024-11-18T12:54:40.854" v="139" actId="20577"/>
          <ac:spMkLst>
            <pc:docMk/>
            <pc:sldMk cId="3638904958" sldId="438"/>
            <ac:spMk id="2" creationId="{AE9F03A2-F4C6-C54A-A5C4-2CF1BB5DB16E}"/>
          </ac:spMkLst>
        </pc:spChg>
      </pc:sldChg>
      <pc:sldChg chg="modSp mod">
        <pc:chgData name="Marek Tomáš" userId="ad907d85-a704-4923-bbd1-27acae004893" providerId="ADAL" clId="{BF39616F-B54E-43D2-837D-AAA5DACBB240}" dt="2024-11-19T15:10:38.191" v="460" actId="948"/>
        <pc:sldMkLst>
          <pc:docMk/>
          <pc:sldMk cId="1216086155" sldId="440"/>
        </pc:sldMkLst>
        <pc:spChg chg="mod">
          <ac:chgData name="Marek Tomáš" userId="ad907d85-a704-4923-bbd1-27acae004893" providerId="ADAL" clId="{BF39616F-B54E-43D2-837D-AAA5DACBB240}" dt="2024-11-19T15:10:38.191" v="460" actId="948"/>
          <ac:spMkLst>
            <pc:docMk/>
            <pc:sldMk cId="1216086155" sldId="440"/>
            <ac:spMk id="2" creationId="{AE9F03A2-F4C6-C54A-A5C4-2CF1BB5DB16E}"/>
          </ac:spMkLst>
        </pc:spChg>
      </pc:sldChg>
      <pc:sldChg chg="modSp mod">
        <pc:chgData name="Marek Tomáš" userId="ad907d85-a704-4923-bbd1-27acae004893" providerId="ADAL" clId="{BF39616F-B54E-43D2-837D-AAA5DACBB240}" dt="2024-11-18T13:02:36.326" v="183" actId="20577"/>
        <pc:sldMkLst>
          <pc:docMk/>
          <pc:sldMk cId="485678470" sldId="441"/>
        </pc:sldMkLst>
        <pc:spChg chg="mod">
          <ac:chgData name="Marek Tomáš" userId="ad907d85-a704-4923-bbd1-27acae004893" providerId="ADAL" clId="{BF39616F-B54E-43D2-837D-AAA5DACBB240}" dt="2024-11-18T13:02:36.326" v="183" actId="20577"/>
          <ac:spMkLst>
            <pc:docMk/>
            <pc:sldMk cId="485678470" sldId="441"/>
            <ac:spMk id="2" creationId="{AE9F03A2-F4C6-C54A-A5C4-2CF1BB5DB16E}"/>
          </ac:spMkLst>
        </pc:spChg>
      </pc:sldChg>
      <pc:sldChg chg="modSp mod">
        <pc:chgData name="Marek Tomáš" userId="ad907d85-a704-4923-bbd1-27acae004893" providerId="ADAL" clId="{BF39616F-B54E-43D2-837D-AAA5DACBB240}" dt="2024-11-18T12:54:58.956" v="141" actId="20577"/>
        <pc:sldMkLst>
          <pc:docMk/>
          <pc:sldMk cId="2262195929" sldId="443"/>
        </pc:sldMkLst>
        <pc:spChg chg="mod">
          <ac:chgData name="Marek Tomáš" userId="ad907d85-a704-4923-bbd1-27acae004893" providerId="ADAL" clId="{BF39616F-B54E-43D2-837D-AAA5DACBB240}" dt="2024-11-18T12:54:58.956" v="141" actId="20577"/>
          <ac:spMkLst>
            <pc:docMk/>
            <pc:sldMk cId="2262195929" sldId="443"/>
            <ac:spMk id="2" creationId="{AE9F03A2-F4C6-C54A-A5C4-2CF1BB5DB16E}"/>
          </ac:spMkLst>
        </pc:spChg>
      </pc:sldChg>
      <pc:sldChg chg="modSp mod">
        <pc:chgData name="Marek Tomáš" userId="ad907d85-a704-4923-bbd1-27acae004893" providerId="ADAL" clId="{BF39616F-B54E-43D2-837D-AAA5DACBB240}" dt="2024-11-18T12:55:06.865" v="143" actId="20577"/>
        <pc:sldMkLst>
          <pc:docMk/>
          <pc:sldMk cId="3620924702" sldId="444"/>
        </pc:sldMkLst>
        <pc:spChg chg="mod">
          <ac:chgData name="Marek Tomáš" userId="ad907d85-a704-4923-bbd1-27acae004893" providerId="ADAL" clId="{BF39616F-B54E-43D2-837D-AAA5DACBB240}" dt="2024-11-18T12:55:06.865" v="143" actId="20577"/>
          <ac:spMkLst>
            <pc:docMk/>
            <pc:sldMk cId="3620924702" sldId="444"/>
            <ac:spMk id="2" creationId="{AE9F03A2-F4C6-C54A-A5C4-2CF1BB5DB16E}"/>
          </ac:spMkLst>
        </pc:spChg>
      </pc:sldChg>
      <pc:sldChg chg="modSp mod">
        <pc:chgData name="Marek Tomáš" userId="ad907d85-a704-4923-bbd1-27acae004893" providerId="ADAL" clId="{BF39616F-B54E-43D2-837D-AAA5DACBB240}" dt="2024-11-18T12:55:15.584" v="145" actId="20577"/>
        <pc:sldMkLst>
          <pc:docMk/>
          <pc:sldMk cId="2525734936" sldId="445"/>
        </pc:sldMkLst>
        <pc:spChg chg="mod">
          <ac:chgData name="Marek Tomáš" userId="ad907d85-a704-4923-bbd1-27acae004893" providerId="ADAL" clId="{BF39616F-B54E-43D2-837D-AAA5DACBB240}" dt="2024-11-18T12:55:15.584" v="145" actId="20577"/>
          <ac:spMkLst>
            <pc:docMk/>
            <pc:sldMk cId="2525734936" sldId="445"/>
            <ac:spMk id="2" creationId="{AE9F03A2-F4C6-C54A-A5C4-2CF1BB5DB16E}"/>
          </ac:spMkLst>
        </pc:spChg>
      </pc:sldChg>
      <pc:sldChg chg="modSp mod">
        <pc:chgData name="Marek Tomáš" userId="ad907d85-a704-4923-bbd1-27acae004893" providerId="ADAL" clId="{BF39616F-B54E-43D2-837D-AAA5DACBB240}" dt="2024-11-18T12:55:23.553" v="147" actId="20577"/>
        <pc:sldMkLst>
          <pc:docMk/>
          <pc:sldMk cId="850732828" sldId="446"/>
        </pc:sldMkLst>
        <pc:spChg chg="mod">
          <ac:chgData name="Marek Tomáš" userId="ad907d85-a704-4923-bbd1-27acae004893" providerId="ADAL" clId="{BF39616F-B54E-43D2-837D-AAA5DACBB240}" dt="2024-11-18T12:55:23.553" v="147" actId="20577"/>
          <ac:spMkLst>
            <pc:docMk/>
            <pc:sldMk cId="850732828" sldId="446"/>
            <ac:spMk id="2" creationId="{AE9F03A2-F4C6-C54A-A5C4-2CF1BB5DB16E}"/>
          </ac:spMkLst>
        </pc:spChg>
      </pc:sldChg>
      <pc:sldChg chg="modSp mod">
        <pc:chgData name="Marek Tomáš" userId="ad907d85-a704-4923-bbd1-27acae004893" providerId="ADAL" clId="{BF39616F-B54E-43D2-837D-AAA5DACBB240}" dt="2024-11-18T12:55:32.818" v="149" actId="20577"/>
        <pc:sldMkLst>
          <pc:docMk/>
          <pc:sldMk cId="1911229741" sldId="447"/>
        </pc:sldMkLst>
        <pc:spChg chg="mod">
          <ac:chgData name="Marek Tomáš" userId="ad907d85-a704-4923-bbd1-27acae004893" providerId="ADAL" clId="{BF39616F-B54E-43D2-837D-AAA5DACBB240}" dt="2024-11-18T12:55:32.818" v="149" actId="20577"/>
          <ac:spMkLst>
            <pc:docMk/>
            <pc:sldMk cId="1911229741" sldId="447"/>
            <ac:spMk id="2" creationId="{AE9F03A2-F4C6-C54A-A5C4-2CF1BB5DB16E}"/>
          </ac:spMkLst>
        </pc:spChg>
      </pc:sldChg>
      <pc:sldChg chg="modSp mod">
        <pc:chgData name="Marek Tomáš" userId="ad907d85-a704-4923-bbd1-27acae004893" providerId="ADAL" clId="{BF39616F-B54E-43D2-837D-AAA5DACBB240}" dt="2024-11-18T12:56:00.079" v="154" actId="20577"/>
        <pc:sldMkLst>
          <pc:docMk/>
          <pc:sldMk cId="2435544483" sldId="449"/>
        </pc:sldMkLst>
        <pc:spChg chg="mod">
          <ac:chgData name="Marek Tomáš" userId="ad907d85-a704-4923-bbd1-27acae004893" providerId="ADAL" clId="{BF39616F-B54E-43D2-837D-AAA5DACBB240}" dt="2024-11-18T12:56:00.079" v="154" actId="20577"/>
          <ac:spMkLst>
            <pc:docMk/>
            <pc:sldMk cId="2435544483" sldId="449"/>
            <ac:spMk id="2" creationId="{AE9F03A2-F4C6-C54A-A5C4-2CF1BB5DB16E}"/>
          </ac:spMkLst>
        </pc:spChg>
      </pc:sldChg>
      <pc:sldChg chg="modSp mod">
        <pc:chgData name="Marek Tomáš" userId="ad907d85-a704-4923-bbd1-27acae004893" providerId="ADAL" clId="{BF39616F-B54E-43D2-837D-AAA5DACBB240}" dt="2024-11-19T11:24:53.243" v="225" actId="947"/>
        <pc:sldMkLst>
          <pc:docMk/>
          <pc:sldMk cId="2800093975" sldId="450"/>
        </pc:sldMkLst>
        <pc:spChg chg="mod">
          <ac:chgData name="Marek Tomáš" userId="ad907d85-a704-4923-bbd1-27acae004893" providerId="ADAL" clId="{BF39616F-B54E-43D2-837D-AAA5DACBB240}" dt="2024-11-19T11:24:53.243" v="225" actId="947"/>
          <ac:spMkLst>
            <pc:docMk/>
            <pc:sldMk cId="2800093975" sldId="450"/>
            <ac:spMk id="2" creationId="{AE9F03A2-F4C6-C54A-A5C4-2CF1BB5DB16E}"/>
          </ac:spMkLst>
        </pc:spChg>
      </pc:sldChg>
      <pc:sldChg chg="modSp mod">
        <pc:chgData name="Marek Tomáš" userId="ad907d85-a704-4923-bbd1-27acae004893" providerId="ADAL" clId="{BF39616F-B54E-43D2-837D-AAA5DACBB240}" dt="2024-11-18T12:55:39.358" v="151" actId="20577"/>
        <pc:sldMkLst>
          <pc:docMk/>
          <pc:sldMk cId="3350900115" sldId="451"/>
        </pc:sldMkLst>
        <pc:spChg chg="mod">
          <ac:chgData name="Marek Tomáš" userId="ad907d85-a704-4923-bbd1-27acae004893" providerId="ADAL" clId="{BF39616F-B54E-43D2-837D-AAA5DACBB240}" dt="2024-11-18T12:55:39.358" v="151" actId="20577"/>
          <ac:spMkLst>
            <pc:docMk/>
            <pc:sldMk cId="3350900115" sldId="451"/>
            <ac:spMk id="2" creationId="{AE9F03A2-F4C6-C54A-A5C4-2CF1BB5DB16E}"/>
          </ac:spMkLst>
        </pc:spChg>
      </pc:sldChg>
      <pc:sldChg chg="modSp mod">
        <pc:chgData name="Marek Tomáš" userId="ad907d85-a704-4923-bbd1-27acae004893" providerId="ADAL" clId="{BF39616F-B54E-43D2-837D-AAA5DACBB240}" dt="2024-11-18T12:56:19.738" v="161" actId="20577"/>
        <pc:sldMkLst>
          <pc:docMk/>
          <pc:sldMk cId="3319476505" sldId="452"/>
        </pc:sldMkLst>
        <pc:spChg chg="mod">
          <ac:chgData name="Marek Tomáš" userId="ad907d85-a704-4923-bbd1-27acae004893" providerId="ADAL" clId="{BF39616F-B54E-43D2-837D-AAA5DACBB240}" dt="2024-11-18T12:56:19.738" v="161" actId="20577"/>
          <ac:spMkLst>
            <pc:docMk/>
            <pc:sldMk cId="3319476505" sldId="452"/>
            <ac:spMk id="2" creationId="{AE9F03A2-F4C6-C54A-A5C4-2CF1BB5DB16E}"/>
          </ac:spMkLst>
        </pc:spChg>
      </pc:sldChg>
      <pc:sldChg chg="modSp mod">
        <pc:chgData name="Marek Tomáš" userId="ad907d85-a704-4923-bbd1-27acae004893" providerId="ADAL" clId="{BF39616F-B54E-43D2-837D-AAA5DACBB240}" dt="2024-11-18T12:56:53.910" v="168" actId="20577"/>
        <pc:sldMkLst>
          <pc:docMk/>
          <pc:sldMk cId="10224915" sldId="453"/>
        </pc:sldMkLst>
        <pc:spChg chg="mod">
          <ac:chgData name="Marek Tomáš" userId="ad907d85-a704-4923-bbd1-27acae004893" providerId="ADAL" clId="{BF39616F-B54E-43D2-837D-AAA5DACBB240}" dt="2024-11-18T12:56:53.910" v="168" actId="20577"/>
          <ac:spMkLst>
            <pc:docMk/>
            <pc:sldMk cId="10224915" sldId="453"/>
            <ac:spMk id="2" creationId="{AE9F03A2-F4C6-C54A-A5C4-2CF1BB5DB16E}"/>
          </ac:spMkLst>
        </pc:spChg>
      </pc:sldChg>
      <pc:sldChg chg="modSp mod">
        <pc:chgData name="Marek Tomáš" userId="ad907d85-a704-4923-bbd1-27acae004893" providerId="ADAL" clId="{BF39616F-B54E-43D2-837D-AAA5DACBB240}" dt="2024-11-18T12:57:00.301" v="170" actId="20577"/>
        <pc:sldMkLst>
          <pc:docMk/>
          <pc:sldMk cId="1711666082" sldId="454"/>
        </pc:sldMkLst>
        <pc:spChg chg="mod">
          <ac:chgData name="Marek Tomáš" userId="ad907d85-a704-4923-bbd1-27acae004893" providerId="ADAL" clId="{BF39616F-B54E-43D2-837D-AAA5DACBB240}" dt="2024-11-18T12:57:00.301" v="170" actId="20577"/>
          <ac:spMkLst>
            <pc:docMk/>
            <pc:sldMk cId="1711666082" sldId="454"/>
            <ac:spMk id="2" creationId="{AE9F03A2-F4C6-C54A-A5C4-2CF1BB5DB16E}"/>
          </ac:spMkLst>
        </pc:spChg>
      </pc:sldChg>
      <pc:sldChg chg="modSp mod">
        <pc:chgData name="Marek Tomáš" userId="ad907d85-a704-4923-bbd1-27acae004893" providerId="ADAL" clId="{BF39616F-B54E-43D2-837D-AAA5DACBB240}" dt="2024-11-19T14:55:53.971" v="289" actId="207"/>
        <pc:sldMkLst>
          <pc:docMk/>
          <pc:sldMk cId="932617321" sldId="455"/>
        </pc:sldMkLst>
        <pc:spChg chg="mod">
          <ac:chgData name="Marek Tomáš" userId="ad907d85-a704-4923-bbd1-27acae004893" providerId="ADAL" clId="{BF39616F-B54E-43D2-837D-AAA5DACBB240}" dt="2024-11-19T14:55:53.971" v="289" actId="207"/>
          <ac:spMkLst>
            <pc:docMk/>
            <pc:sldMk cId="932617321" sldId="455"/>
            <ac:spMk id="2" creationId="{AE9F03A2-F4C6-C54A-A5C4-2CF1BB5DB16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CB4E2-0A6A-40D1-BC2C-BD6EF1D9D6A0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9B658-6E2B-49BE-9D82-B1503BFDEC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6769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111124D8-FEA1-41E9-9A07-C495CCD2BB12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20703517-A580-4847-A9C8-6A784F030B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8099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03517-A580-4847-A9C8-6A784F030B8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1158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03517-A580-4847-A9C8-6A784F030B86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7630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288479-C83F-D340-AC78-BAEA2E3FC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88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6B8C09E-EFCA-AB4C-BA83-68F103555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342900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E9F0EB4-8389-0C47-86B2-1847372CE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6185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CA75BC3-4017-C342-A2A7-3958F6DBC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9803EF-32E5-1145-A509-F7994F4EDF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19.11.2024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D0D550-6A80-2244-AA4F-0A3275A4A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F316BE-2998-1E4A-83A9-D9050107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62E07EA-F260-7549-976E-B5A77B1A6F8B}"/>
              </a:ext>
            </a:extLst>
          </p:cNvPr>
          <p:cNvSpPr/>
          <p:nvPr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38936CAC-5922-E64E-B61E-0EBB8C2FF1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229640748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verečný slide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5CC4AAD7-5472-9243-9B53-33AAA4C37C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algn="l">
              <a:lnSpc>
                <a:spcPct val="70000"/>
              </a:lnSpc>
              <a:defRPr sz="96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Děkujeme</a:t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AAF84FE4-A791-154D-8D89-7AE14B2F0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4736873"/>
            <a:ext cx="9144000" cy="1655762"/>
          </a:xfrm>
          <a:prstGeom prst="rect">
            <a:avLst/>
          </a:prstGeom>
          <a:noFill/>
        </p:spPr>
        <p:txBody>
          <a:bodyPr anchor="b"/>
          <a:lstStyle>
            <a:lvl1pPr marL="0" indent="0" algn="l">
              <a:lnSpc>
                <a:spcPct val="60000"/>
              </a:lnSpc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Krajský úřad ZK</a:t>
            </a:r>
          </a:p>
          <a:p>
            <a:r>
              <a:rPr lang="cs-CZ" dirty="0"/>
              <a:t>Třída Tomáše Bati 21</a:t>
            </a:r>
          </a:p>
          <a:p>
            <a:r>
              <a:rPr lang="cs-CZ" dirty="0"/>
              <a:t>Zlín 761 90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34A837E-901A-C645-93E3-46FC598A6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208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A8EB467B-1B72-0844-8B4A-9B97214D320E}"/>
              </a:ext>
            </a:extLst>
          </p:cNvPr>
          <p:cNvSpPr/>
          <p:nvPr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ED2B99-8320-C74A-A004-6A87A98F4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3"/>
            <a:ext cx="11264900" cy="460027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16D43F-5937-FB4B-BEE5-7334250477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2026" y="6111875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18A2481B-5154-415F-B752-558547769AA3}" type="datetimeFigureOut">
              <a:rPr lang="cs-CZ" smtClean="0"/>
              <a:pPr/>
              <a:t>19.11.2024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6DB1C5-5CB2-4642-83AF-2F13EDC3D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02600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B7E0B1-A765-BD4B-88A5-DD684EA5E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</p:spPr>
        <p:txBody>
          <a:bodyPr anchor="b"/>
          <a:lstStyle>
            <a:lvl1pPr>
              <a:defRPr sz="4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0A28088-5B5E-0D49-8009-650A01CA5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88160822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hlaví oddílu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FF8C54-ADC3-FB41-8FA8-5442DAA0E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19.11.2024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99A2F4-445F-3B40-9D23-8AB4D4FE0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2D341A6C-DE7B-3344-BDB9-8EFB14028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5150126" cy="3022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72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D7C209FA-AB6E-2841-B554-164C048ED5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4563562"/>
            <a:ext cx="5150126" cy="1655762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A9D1F263-5082-D040-8558-9E708E7123C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96000" y="580541"/>
            <a:ext cx="5499652" cy="563878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Wingdings" pitchFamily="2" charset="2"/>
              <a:buNone/>
              <a:defRPr b="0" i="1">
                <a:latin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§"/>
              <a:defRPr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b="0" i="1" dirty="0">
                <a:latin typeface="Degular" pitchFamily="82" charset="0"/>
              </a:rPr>
              <a:t>zde vložte fotku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793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8301C3-EDD8-8443-9B23-624712369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ABF2C62-EAA8-FD46-AB0C-AFB46182D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FEBD6D-B94A-4C40-AA98-1C5062D62E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19.11.2024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001B55-F3D8-B245-916B-3D87F5313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3B028F9-C99B-2345-BCCE-D5C768B7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F83C6B9-51BF-354A-813E-1E819CCC41A1}"/>
              </a:ext>
            </a:extLst>
          </p:cNvPr>
          <p:cNvSpPr/>
          <p:nvPr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0A18D240-3BE2-B74D-A516-B0F270362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30021279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60D600-9E1D-644E-955C-AB90DEDEA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2E7F195-0ECA-5B4E-A9CE-6F805D88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69F282E-870E-E74D-944D-04EE93DED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15EF3A7-92DE-084B-987D-EA36395928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C139B72-6DD2-A340-833A-5DC55CEC54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19.11.2024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101F343-B190-BE48-9F5D-5B2FD4CDF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E1B4949-59AC-7B49-9256-34E0F63B3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CF809C9-6CD1-224D-B38B-D9054EF10F1C}"/>
              </a:ext>
            </a:extLst>
          </p:cNvPr>
          <p:cNvSpPr/>
          <p:nvPr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D4AA426A-68B9-3C47-AFEB-D3AC3F0BF8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98447169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67392C5-49AE-E548-81A5-FC459F4C38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19.11.2024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7EE62BF-0652-CC49-B1C6-740D979D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1BE27E5-F9AD-FA40-BB59-77DCC9C5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B4FD313-B4A8-0A46-A50D-B31C9DA87A8E}"/>
              </a:ext>
            </a:extLst>
          </p:cNvPr>
          <p:cNvSpPr/>
          <p:nvPr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01BCA978-992E-9541-9BE1-4AF26B9D8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784924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866500E-7FAE-3947-9DAD-FBA5BC7E95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19.11.2024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58ACE9A-9F8E-CA4C-B782-EFD36998E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A900C6D-9313-3E4C-B392-797DCC38C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765420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C8F003-A3D3-034D-9720-A29A641DB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6C9885-78EF-7E49-B9B7-55A0262D4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CB5D9DD-0ECA-C54D-88FB-0C68D8DF3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30A157-10E2-3A41-9082-3C345EC031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19.11.2024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4CFB0E-3ED7-644D-9D3C-61F36A5F5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8B83830-1354-2D43-AE7D-380C4FEA2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354608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46E36E-C6D9-964D-B45E-DBD89DD49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5845132-64BF-844A-8C4F-0A043DE08D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7262657-9F70-6F44-BA53-3669D8E34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F32EC5D-74A5-B64D-AAF7-CD3ACB694B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19.11.2024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C7E311-A125-DB47-B7CE-65018DAA4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1CC73E3-49F8-B845-AD36-F5386031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71632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8BBF5F4-3DF4-D44B-9838-6CB84E6AA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55FD67A-23F8-3A4C-8A09-6F2FFDD28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E14E2A-7861-2E4E-AE70-2C50E156B6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8A2481B-5154-415F-B752-558547769AA3}" type="datetimeFigureOut">
              <a:rPr lang="cs-CZ" smtClean="0"/>
              <a:pPr/>
              <a:t>19.11.2024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1FCBC8-96E6-C244-ACD4-C5CE32D24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2C4FB4-DF05-094A-A789-D60084923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6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2">
            <a:extLst>
              <a:ext uri="{FF2B5EF4-FFF2-40B4-BE49-F238E27FC236}">
                <a16:creationId xmlns:a16="http://schemas.microsoft.com/office/drawing/2014/main" id="{7F0DB35D-3659-A352-2415-D68446560F18}"/>
              </a:ext>
            </a:extLst>
          </p:cNvPr>
          <p:cNvSpPr txBox="1">
            <a:spLocks/>
          </p:cNvSpPr>
          <p:nvPr/>
        </p:nvSpPr>
        <p:spPr>
          <a:xfrm>
            <a:off x="432000" y="4932000"/>
            <a:ext cx="10901024" cy="9091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cs-CZ" altLang="cs-CZ" sz="2800" b="1" dirty="0">
                <a:cs typeface="Arial" panose="020B0604020202020204" pitchFamily="34" charset="0"/>
              </a:rPr>
              <a:t>Tomáš Chmela</a:t>
            </a:r>
          </a:p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cs-CZ" i="1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náměstek hejtmana pro strategický rozvoj a dotace</a:t>
            </a:r>
            <a:endParaRPr lang="cs-CZ" altLang="cs-CZ" i="1" dirty="0"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24F089A-7AA2-8F40-57D1-11C93AA36A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376" y="6093296"/>
            <a:ext cx="8136904" cy="386784"/>
          </a:xfrm>
        </p:spPr>
        <p:txBody>
          <a:bodyPr anchor="t">
            <a:normAutofit lnSpcReduction="10000"/>
          </a:bodyPr>
          <a:lstStyle/>
          <a:p>
            <a:r>
              <a:rPr lang="cs-CZ" altLang="cs-CZ" sz="2200" dirty="0"/>
              <a:t>Setkání se starosty, 21. listopadu 2024, Luhačovice</a:t>
            </a:r>
            <a:endParaRPr lang="cs-CZ" sz="2200" dirty="0">
              <a:latin typeface="+mj-lt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19C757C-2E20-1E8D-9EF9-A56A7A129BAE}"/>
              </a:ext>
            </a:extLst>
          </p:cNvPr>
          <p:cNvSpPr/>
          <p:nvPr/>
        </p:nvSpPr>
        <p:spPr>
          <a:xfrm>
            <a:off x="432000" y="432000"/>
            <a:ext cx="5832648" cy="108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>
              <a:lnSpc>
                <a:spcPct val="85000"/>
              </a:lnSpc>
            </a:pPr>
            <a:r>
              <a:rPr lang="pl-PL" sz="8000" spc="-50" dirty="0">
                <a:latin typeface="Arial Black" panose="020B0A04020102020204" pitchFamily="34" charset="0"/>
              </a:rPr>
              <a:t>Sektorové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C06873CB-5C21-C919-0AF6-D1156D8A9B55}"/>
              </a:ext>
            </a:extLst>
          </p:cNvPr>
          <p:cNvSpPr/>
          <p:nvPr/>
        </p:nvSpPr>
        <p:spPr>
          <a:xfrm>
            <a:off x="432000" y="1440000"/>
            <a:ext cx="10009112" cy="108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5000"/>
              </a:lnSpc>
            </a:pPr>
            <a:r>
              <a:rPr lang="pl-PL" sz="8000" spc="-50" dirty="0">
                <a:latin typeface="Arial Black" panose="020B0A04020102020204" pitchFamily="34" charset="0"/>
              </a:rPr>
              <a:t>dotační programy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35A7030E-620F-3CB4-8A34-0A6CAA2E8A27}"/>
              </a:ext>
            </a:extLst>
          </p:cNvPr>
          <p:cNvSpPr/>
          <p:nvPr/>
        </p:nvSpPr>
        <p:spPr>
          <a:xfrm>
            <a:off x="432000" y="2484000"/>
            <a:ext cx="8712968" cy="10801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5000"/>
              </a:lnSpc>
            </a:pPr>
            <a:r>
              <a:rPr lang="pl-PL" sz="8000" spc="-50" dirty="0">
                <a:latin typeface="Arial Black" panose="020B0A04020102020204" pitchFamily="34" charset="0"/>
              </a:rPr>
              <a:t>Zlínského kraje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A9C4FC9F-94E6-528E-AD39-CA5C3A9EB637}"/>
              </a:ext>
            </a:extLst>
          </p:cNvPr>
          <p:cNvSpPr/>
          <p:nvPr/>
        </p:nvSpPr>
        <p:spPr>
          <a:xfrm>
            <a:off x="432000" y="3528000"/>
            <a:ext cx="6840760" cy="10801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5000"/>
              </a:lnSpc>
            </a:pPr>
            <a:r>
              <a:rPr lang="pl-PL" sz="8000" spc="-50" dirty="0">
                <a:latin typeface="Arial Black" panose="020B0A04020102020204" pitchFamily="34" charset="0"/>
              </a:rPr>
              <a:t>na rok 2025</a:t>
            </a:r>
          </a:p>
        </p:txBody>
      </p:sp>
    </p:spTree>
    <p:extLst>
      <p:ext uri="{BB962C8B-B14F-4D97-AF65-F5344CB8AC3E}">
        <p14:creationId xmlns:p14="http://schemas.microsoft.com/office/powerpoint/2010/main" val="25036670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  <p:bldP spid="8" grpId="0" animBg="1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2000"/>
            <a:ext cx="12204000" cy="5544000"/>
          </a:xfrm>
        </p:spPr>
        <p:txBody>
          <a:bodyPr lIns="360000" rIns="18000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3100" b="1" spc="-30" dirty="0">
                <a:solidFill>
                  <a:schemeClr val="bg1"/>
                </a:solidFill>
                <a:highlight>
                  <a:srgbClr val="000000"/>
                </a:highlight>
              </a:rPr>
              <a:t>RP12-25 DOTACE PRO JEDNOTKY SBORU DOBROVOLNÝCH HASIČŮ OBCÍ ZLÍNSKÉHO KRAJE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300" b="1" dirty="0"/>
              <a:t>Aktivity:</a:t>
            </a:r>
          </a:p>
          <a:p>
            <a:pPr lvl="1" algn="just">
              <a:lnSpc>
                <a:spcPct val="80000"/>
              </a:lnSpc>
            </a:pPr>
            <a:r>
              <a:rPr lang="cs-CZ" sz="2300" dirty="0"/>
              <a:t>Nákup, technické zhodnocení rekonstrukcí nebo oprava požární techniky </a:t>
            </a:r>
          </a:p>
          <a:p>
            <a:pPr lvl="1" algn="just">
              <a:lnSpc>
                <a:spcPct val="80000"/>
              </a:lnSpc>
            </a:pPr>
            <a:r>
              <a:rPr lang="cs-CZ" sz="2300" dirty="0"/>
              <a:t>Nákup nových věcných nebo technických prostředků požární ochrany.</a:t>
            </a:r>
          </a:p>
          <a:p>
            <a:pPr marL="0" indent="0">
              <a:buNone/>
            </a:pPr>
            <a:r>
              <a:rPr lang="cs-CZ" sz="2300" b="1" dirty="0"/>
              <a:t>Příjemci podpory:</a:t>
            </a:r>
          </a:p>
          <a:p>
            <a:pPr marL="0" indent="0">
              <a:lnSpc>
                <a:spcPct val="75000"/>
              </a:lnSpc>
              <a:spcBef>
                <a:spcPts val="500"/>
              </a:spcBef>
              <a:buNone/>
            </a:pPr>
            <a:r>
              <a:rPr lang="cs-CZ" sz="2300" b="1" dirty="0">
                <a:highlight>
                  <a:srgbClr val="FFD900"/>
                </a:highlight>
              </a:rPr>
              <a:t>Dotační titul 1 - </a:t>
            </a:r>
            <a:r>
              <a:rPr lang="pl-PL" sz="2300" b="1" dirty="0">
                <a:highlight>
                  <a:srgbClr val="FFD900"/>
                </a:highlight>
              </a:rPr>
              <a:t>PROJEKTY PRO OBCE, KTERÉ ZŘIZUJÍ JPO II A JPO III</a:t>
            </a:r>
            <a:endParaRPr lang="cs-CZ" sz="2300" b="1" dirty="0">
              <a:highlight>
                <a:srgbClr val="FFD911"/>
              </a:highlight>
            </a:endParaRPr>
          </a:p>
          <a:p>
            <a:pPr lvl="1">
              <a:lnSpc>
                <a:spcPct val="70000"/>
              </a:lnSpc>
            </a:pPr>
            <a:r>
              <a:rPr lang="cs-CZ" sz="2300" dirty="0">
                <a:solidFill>
                  <a:schemeClr val="accent1"/>
                </a:solidFill>
              </a:rPr>
              <a:t>Obce ZK, které zřizují jednotku sborů dobrovolných hasičů obce kategorie JPO II nebo JPO III</a:t>
            </a:r>
            <a:r>
              <a:rPr lang="cs-CZ" sz="2300" dirty="0"/>
              <a:t>.</a:t>
            </a:r>
          </a:p>
          <a:p>
            <a:pPr marL="0" indent="0">
              <a:lnSpc>
                <a:spcPct val="75000"/>
              </a:lnSpc>
              <a:spcBef>
                <a:spcPts val="500"/>
              </a:spcBef>
              <a:buNone/>
            </a:pPr>
            <a:r>
              <a:rPr lang="cs-CZ" sz="2300" b="1" dirty="0">
                <a:highlight>
                  <a:srgbClr val="FFD911"/>
                </a:highlight>
              </a:rPr>
              <a:t>Dotační titul 2 - PROJEKTY PRO OBCE, KTERÉ ZŘIZUJÍ JPO V</a:t>
            </a:r>
          </a:p>
          <a:p>
            <a:pPr marL="0" indent="0">
              <a:buNone/>
            </a:pPr>
            <a:r>
              <a:rPr lang="cs-CZ" sz="2300" b="1" dirty="0"/>
              <a:t>Příjemci podpory:</a:t>
            </a:r>
            <a:endParaRPr lang="cs-CZ" sz="2300" dirty="0"/>
          </a:p>
          <a:p>
            <a:pPr lvl="1">
              <a:lnSpc>
                <a:spcPct val="70000"/>
              </a:lnSpc>
            </a:pPr>
            <a:r>
              <a:rPr lang="cs-CZ" sz="2300" dirty="0">
                <a:solidFill>
                  <a:schemeClr val="accent1"/>
                </a:solidFill>
              </a:rPr>
              <a:t>Obce ZK, které zřizují jednotku sborů dobrovolných hasičů obce kategorie JPO V</a:t>
            </a:r>
            <a:r>
              <a:rPr lang="cs-CZ" sz="2300" dirty="0"/>
              <a:t>.</a:t>
            </a:r>
          </a:p>
          <a:p>
            <a:pPr marL="0" indent="0">
              <a:buNone/>
            </a:pPr>
            <a:r>
              <a:rPr lang="cs-CZ" sz="2300" b="1" dirty="0"/>
              <a:t>Finanční alokace: </a:t>
            </a:r>
            <a:r>
              <a:rPr lang="pl-PL" sz="2400" dirty="0">
                <a:solidFill>
                  <a:srgbClr val="FF0000"/>
                </a:solidFill>
              </a:rPr>
              <a:t>14 000 000 </a:t>
            </a:r>
            <a:r>
              <a:rPr lang="cs-CZ" sz="2300" dirty="0">
                <a:solidFill>
                  <a:srgbClr val="FF0000"/>
                </a:solidFill>
              </a:rPr>
              <a:t>Kč</a:t>
            </a:r>
            <a:endParaRPr lang="cs-CZ" sz="2300" dirty="0"/>
          </a:p>
          <a:p>
            <a:pPr marL="0" lvl="1" indent="0">
              <a:spcBef>
                <a:spcPts val="1000"/>
              </a:spcBef>
              <a:buNone/>
            </a:pPr>
            <a:r>
              <a:rPr lang="cs-CZ" sz="2300" b="1" dirty="0"/>
              <a:t>Příjem žádostí: </a:t>
            </a:r>
            <a:r>
              <a:rPr lang="pl-PL" sz="2000" dirty="0"/>
              <a:t>leden - únor</a:t>
            </a:r>
            <a:endParaRPr lang="cs-CZ" sz="2500" dirty="0">
              <a:highlight>
                <a:srgbClr val="FFFF00"/>
              </a:highlight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</p:spPr>
        <p:txBody>
          <a:bodyPr>
            <a:normAutofit fontScale="90000"/>
          </a:bodyPr>
          <a:lstStyle/>
          <a:p>
            <a:r>
              <a:rPr lang="cs-CZ" sz="4000" spc="-100" dirty="0"/>
              <a:t>ROZVOJOVÉ PROGRAMY A KRIZOVÉ ŘÍZENÍ</a:t>
            </a:r>
            <a:br>
              <a:rPr lang="cs-CZ" spc="-100" dirty="0"/>
            </a:br>
            <a:endParaRPr lang="cs-CZ" spc="-100" dirty="0"/>
          </a:p>
        </p:txBody>
      </p:sp>
      <p:sp>
        <p:nvSpPr>
          <p:cNvPr id="6" name="Zástupný symbol pro číslo snímku 2">
            <a:extLst>
              <a:ext uri="{FF2B5EF4-FFF2-40B4-BE49-F238E27FC236}">
                <a16:creationId xmlns:a16="http://schemas.microsoft.com/office/drawing/2014/main" id="{E0634AE9-3369-4E3F-E17E-17C39E995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29655"/>
            <a:ext cx="540000" cy="540000"/>
          </a:xfrm>
          <a:solidFill>
            <a:schemeClr val="tx1"/>
          </a:solidFill>
        </p:spPr>
        <p:txBody>
          <a:bodyPr anchor="ctr" anchorCtr="0"/>
          <a:lstStyle/>
          <a:p>
            <a:pPr algn="ctr"/>
            <a:fld id="{157D43A2-98E4-B24E-9228-7624BE346F8E}" type="slidenum">
              <a:rPr lang="cs-CZ" sz="2500" b="1" smtClean="0">
                <a:solidFill>
                  <a:schemeClr val="bg1"/>
                </a:solidFill>
              </a:rPr>
              <a:pPr algn="ctr"/>
              <a:t>10</a:t>
            </a:fld>
            <a:endParaRPr lang="cs-CZ" sz="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4190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2000"/>
            <a:ext cx="12204000" cy="5544000"/>
          </a:xfrm>
        </p:spPr>
        <p:txBody>
          <a:bodyPr lIns="360000" rIns="18000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3200" b="1" spc="-110" dirty="0">
                <a:solidFill>
                  <a:schemeClr val="bg1"/>
                </a:solidFill>
                <a:highlight>
                  <a:srgbClr val="000000"/>
                </a:highlight>
              </a:rPr>
              <a:t>RP16-25 STIPENDIJNÍ PROGRAM PRO ZDRAVOTNICKÉ OBORY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300" b="1" dirty="0"/>
              <a:t> Aktivity: </a:t>
            </a:r>
          </a:p>
          <a:p>
            <a:pPr marL="457200" lvl="1" indent="0" algn="just">
              <a:lnSpc>
                <a:spcPct val="75000"/>
              </a:lnSpc>
              <a:buNone/>
            </a:pPr>
            <a:r>
              <a:rPr lang="cs-CZ" sz="1900" dirty="0"/>
              <a:t>Stipendia pro studenty/</a:t>
            </a:r>
            <a:r>
              <a:rPr lang="cs-CZ" sz="1900" dirty="0" err="1"/>
              <a:t>ky</a:t>
            </a:r>
            <a:r>
              <a:rPr lang="cs-CZ" sz="1900" dirty="0"/>
              <a:t>:</a:t>
            </a:r>
          </a:p>
          <a:p>
            <a:pPr lvl="1" algn="just">
              <a:lnSpc>
                <a:spcPct val="75000"/>
              </a:lnSpc>
            </a:pPr>
            <a:r>
              <a:rPr lang="cs-CZ" sz="1900" dirty="0"/>
              <a:t>6-tého prezenčního </a:t>
            </a:r>
            <a:r>
              <a:rPr lang="cs-CZ" sz="1900" dirty="0" err="1"/>
              <a:t>magist</a:t>
            </a:r>
            <a:r>
              <a:rPr lang="cs-CZ" sz="1900" dirty="0"/>
              <a:t>. programu Všeobecné lékařství od 4. ročníku (60 tis. Kč/</a:t>
            </a:r>
            <a:r>
              <a:rPr lang="cs-CZ" sz="1900" dirty="0" err="1"/>
              <a:t>ak</a:t>
            </a:r>
            <a:r>
              <a:rPr lang="cs-CZ" sz="1900" dirty="0"/>
              <a:t>. rok) + závazek </a:t>
            </a:r>
            <a:r>
              <a:rPr lang="cs-CZ" sz="1900" dirty="0" err="1"/>
              <a:t>prac</a:t>
            </a:r>
            <a:r>
              <a:rPr lang="cs-CZ" sz="1900" dirty="0"/>
              <a:t>. poměru min. 2 roky při úvazku 1,0.    </a:t>
            </a:r>
          </a:p>
          <a:p>
            <a:pPr lvl="1" algn="just">
              <a:lnSpc>
                <a:spcPct val="75000"/>
              </a:lnSpc>
            </a:pPr>
            <a:r>
              <a:rPr lang="cs-CZ" sz="1900" dirty="0"/>
              <a:t>VOŠ/VŠ v </a:t>
            </a:r>
            <a:r>
              <a:rPr lang="cs-CZ" sz="1900" dirty="0" err="1"/>
              <a:t>prezenč</a:t>
            </a:r>
            <a:r>
              <a:rPr lang="cs-CZ" sz="1900" dirty="0"/>
              <a:t>. programech </a:t>
            </a:r>
            <a:r>
              <a:rPr lang="cs-CZ" sz="1900" dirty="0" err="1"/>
              <a:t>nelékař</a:t>
            </a:r>
            <a:r>
              <a:rPr lang="cs-CZ" sz="1900" dirty="0"/>
              <a:t>. zdravot. oborů posledních 2 ročníků studia (max. 20-50 tis. Kč/akadem. rok) + závazek </a:t>
            </a:r>
            <a:r>
              <a:rPr lang="cs-CZ" sz="1900" dirty="0" err="1"/>
              <a:t>prac</a:t>
            </a:r>
            <a:r>
              <a:rPr lang="cs-CZ" sz="1900" dirty="0"/>
              <a:t>. poměru min. 3 roky při úvazku 1,0.            </a:t>
            </a:r>
          </a:p>
          <a:p>
            <a:pPr lvl="1" algn="just">
              <a:lnSpc>
                <a:spcPct val="75000"/>
              </a:lnSpc>
            </a:pPr>
            <a:r>
              <a:rPr lang="cs-CZ" sz="1900" dirty="0"/>
              <a:t>VOŠ/VŠ v kombi. programech nelékařských zdravot. oborech na celé studium (max. 25 tis. Kč/akademický rok )+ závazek </a:t>
            </a:r>
            <a:r>
              <a:rPr lang="cs-CZ" sz="1900" dirty="0" err="1"/>
              <a:t>prac</a:t>
            </a:r>
            <a:r>
              <a:rPr lang="cs-CZ" sz="1900" dirty="0"/>
              <a:t>. poměru min. 3 roky při úvazku 1,0.</a:t>
            </a:r>
          </a:p>
          <a:p>
            <a:pPr lvl="1" algn="just">
              <a:lnSpc>
                <a:spcPct val="75000"/>
              </a:lnSpc>
            </a:pPr>
            <a:r>
              <a:rPr lang="cs-CZ" sz="1900" dirty="0"/>
              <a:t>6-tého prezenčního </a:t>
            </a:r>
            <a:r>
              <a:rPr lang="cs-CZ" sz="1900" dirty="0" err="1"/>
              <a:t>magist</a:t>
            </a:r>
            <a:r>
              <a:rPr lang="cs-CZ" sz="1900" dirty="0"/>
              <a:t>. programu Všeobecné lékařství od 4. ročníku (100 tis. Kč/</a:t>
            </a:r>
            <a:r>
              <a:rPr lang="cs-CZ" sz="1900" dirty="0" err="1"/>
              <a:t>ak</a:t>
            </a:r>
            <a:r>
              <a:rPr lang="cs-CZ" sz="1900" dirty="0"/>
              <a:t>. rok) + závazek </a:t>
            </a:r>
            <a:r>
              <a:rPr lang="cs-CZ" sz="1900" dirty="0" err="1"/>
              <a:t>prac</a:t>
            </a:r>
            <a:r>
              <a:rPr lang="cs-CZ" sz="1900" dirty="0"/>
              <a:t>. poměru </a:t>
            </a:r>
            <a:r>
              <a:rPr lang="cs-CZ" sz="1900" u="sng" dirty="0"/>
              <a:t>na interním oboru </a:t>
            </a:r>
            <a:r>
              <a:rPr lang="cs-CZ" sz="1900" dirty="0"/>
              <a:t>min. 2 roky při úvazku 1,0.</a:t>
            </a:r>
          </a:p>
          <a:p>
            <a:pPr lvl="1" algn="just">
              <a:lnSpc>
                <a:spcPct val="75000"/>
              </a:lnSpc>
            </a:pPr>
            <a:r>
              <a:rPr lang="cs-CZ" sz="1900" dirty="0"/>
              <a:t>VOŠ/VŠ v </a:t>
            </a:r>
            <a:r>
              <a:rPr lang="cs-CZ" sz="1900" dirty="0" err="1"/>
              <a:t>prezenč</a:t>
            </a:r>
            <a:r>
              <a:rPr lang="cs-CZ" sz="1900" dirty="0"/>
              <a:t>. programech nelékařských zdravot. oborů posledních dvou ročníků studia (max. 40 tis. Kč/akadem. rok) + závazek </a:t>
            </a:r>
            <a:r>
              <a:rPr lang="cs-CZ" sz="1900" dirty="0" err="1"/>
              <a:t>prac</a:t>
            </a:r>
            <a:r>
              <a:rPr lang="cs-CZ" sz="1900" dirty="0"/>
              <a:t>. poměru </a:t>
            </a:r>
            <a:r>
              <a:rPr lang="cs-CZ" sz="1900" u="sng" dirty="0"/>
              <a:t>na interním oboru</a:t>
            </a:r>
            <a:r>
              <a:rPr lang="cs-CZ" sz="1900" dirty="0"/>
              <a:t> min. 3 roky při úvazku 1,0.</a:t>
            </a:r>
          </a:p>
          <a:p>
            <a:pPr marL="0" indent="0">
              <a:buNone/>
            </a:pPr>
            <a:r>
              <a:rPr lang="cs-CZ" sz="2300" b="1" dirty="0"/>
              <a:t>Příjemci podpory:</a:t>
            </a:r>
            <a:endParaRPr lang="cs-CZ" sz="2300" dirty="0"/>
          </a:p>
          <a:p>
            <a:pPr lvl="1"/>
            <a:r>
              <a:rPr lang="cs-CZ" sz="2300" dirty="0"/>
              <a:t>Poskytovatelé zdrav. služeb akutní lůžkové péče se sídlem ve ZK s min. 10 odděl.</a:t>
            </a:r>
          </a:p>
          <a:p>
            <a:pPr marL="0" indent="0">
              <a:buNone/>
            </a:pPr>
            <a:r>
              <a:rPr lang="cs-CZ" sz="2300" b="1" dirty="0"/>
              <a:t>Finanční alokace: </a:t>
            </a:r>
            <a:r>
              <a:rPr lang="cs-CZ" sz="2300" dirty="0">
                <a:solidFill>
                  <a:srgbClr val="FF0000"/>
                </a:solidFill>
              </a:rPr>
              <a:t>2 500 000 Kč</a:t>
            </a:r>
            <a:endParaRPr lang="cs-CZ" sz="2300" dirty="0"/>
          </a:p>
          <a:p>
            <a:pPr marL="0" lvl="1" indent="0">
              <a:spcBef>
                <a:spcPts val="1000"/>
              </a:spcBef>
              <a:buNone/>
            </a:pPr>
            <a:r>
              <a:rPr lang="cs-CZ" sz="2300" b="1" dirty="0"/>
              <a:t>Příjem žádostí: </a:t>
            </a:r>
            <a:r>
              <a:rPr lang="pl-PL" sz="2000" dirty="0"/>
              <a:t>červenec - říjen</a:t>
            </a:r>
            <a:endParaRPr lang="cs-CZ" sz="2500" dirty="0"/>
          </a:p>
          <a:p>
            <a:pPr marL="457200" lvl="1" indent="0">
              <a:buNone/>
            </a:pPr>
            <a:endParaRPr lang="cs-CZ" sz="25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</p:spPr>
        <p:txBody>
          <a:bodyPr>
            <a:normAutofit fontScale="90000"/>
          </a:bodyPr>
          <a:lstStyle/>
          <a:p>
            <a:r>
              <a:rPr lang="cs-CZ" sz="4000" spc="-100" dirty="0"/>
              <a:t>ROZVOJOVÉ PROGRAMY A KRIZOVÉ ŘÍZENÍ</a:t>
            </a:r>
            <a:br>
              <a:rPr lang="cs-CZ" spc="-100" dirty="0"/>
            </a:br>
            <a:endParaRPr lang="cs-CZ" spc="-100" dirty="0"/>
          </a:p>
        </p:txBody>
      </p:sp>
      <p:sp>
        <p:nvSpPr>
          <p:cNvPr id="6" name="Zástupný symbol pro číslo snímku 2">
            <a:extLst>
              <a:ext uri="{FF2B5EF4-FFF2-40B4-BE49-F238E27FC236}">
                <a16:creationId xmlns:a16="http://schemas.microsoft.com/office/drawing/2014/main" id="{E0634AE9-3369-4E3F-E17E-17C39E995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29655"/>
            <a:ext cx="540000" cy="540000"/>
          </a:xfrm>
          <a:solidFill>
            <a:schemeClr val="tx1"/>
          </a:solidFill>
        </p:spPr>
        <p:txBody>
          <a:bodyPr anchor="ctr" anchorCtr="0"/>
          <a:lstStyle/>
          <a:p>
            <a:pPr algn="ctr"/>
            <a:fld id="{157D43A2-98E4-B24E-9228-7624BE346F8E}" type="slidenum">
              <a:rPr lang="cs-CZ" sz="2500" b="1" smtClean="0">
                <a:solidFill>
                  <a:schemeClr val="bg1"/>
                </a:solidFill>
              </a:rPr>
              <a:pPr algn="ctr"/>
              <a:t>11</a:t>
            </a:fld>
            <a:endParaRPr lang="cs-CZ" sz="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83468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2000"/>
            <a:ext cx="12204000" cy="5544000"/>
          </a:xfrm>
        </p:spPr>
        <p:txBody>
          <a:bodyPr lIns="360000" rIns="18000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3200" b="1" spc="-50" dirty="0">
                <a:solidFill>
                  <a:schemeClr val="bg1"/>
                </a:solidFill>
                <a:highlight>
                  <a:srgbClr val="000000"/>
                </a:highlight>
              </a:rPr>
              <a:t>RP17-25 PODPORA ZMÍRNĚNÍ NÁSLEDKŮ SUCHA V LESÍC</a:t>
            </a:r>
            <a:r>
              <a:rPr lang="cs-CZ" sz="3200" b="1" dirty="0">
                <a:solidFill>
                  <a:schemeClr val="bg1"/>
                </a:solidFill>
                <a:highlight>
                  <a:srgbClr val="000000"/>
                </a:highlight>
              </a:rPr>
              <a:t>H</a:t>
            </a:r>
            <a:endParaRPr lang="cs-CZ" sz="3100" b="1" spc="-30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2300" b="1" dirty="0"/>
              <a:t>Aktivity:</a:t>
            </a:r>
          </a:p>
          <a:p>
            <a:pPr lvl="1" algn="just">
              <a:lnSpc>
                <a:spcPct val="75000"/>
              </a:lnSpc>
            </a:pPr>
            <a:r>
              <a:rPr lang="cs-CZ" sz="2300" dirty="0"/>
              <a:t>Podpora usměrňování odtoku a vsakování vody v rámci lesních cest a pozemků určených k plnění funkcí lesů.</a:t>
            </a:r>
          </a:p>
          <a:p>
            <a:pPr lvl="1" algn="just">
              <a:lnSpc>
                <a:spcPct val="75000"/>
              </a:lnSpc>
            </a:pPr>
            <a:r>
              <a:rPr lang="cs-CZ" sz="2300" dirty="0"/>
              <a:t>Rekonstrukce a doplnění objektů podélného a příčného odvodnění cesty: drenáže, trativody, propustky, pramenné jímky, vsakovací objekty, protipožární nádržky.</a:t>
            </a:r>
          </a:p>
          <a:p>
            <a:pPr lvl="1" algn="just">
              <a:lnSpc>
                <a:spcPct val="75000"/>
              </a:lnSpc>
            </a:pPr>
            <a:r>
              <a:rPr lang="cs-CZ" sz="2300" dirty="0"/>
              <a:t>Zřízení ostatních částí stavby nutných pro zajištění stability tělesa cesty: rigoly, drenáže, záhozy, rovnaniny, opěrné a zárubní zdi, úpravy svahů.</a:t>
            </a:r>
          </a:p>
          <a:p>
            <a:pPr lvl="1" algn="just">
              <a:lnSpc>
                <a:spcPct val="75000"/>
              </a:lnSpc>
            </a:pPr>
            <a:r>
              <a:rPr lang="cs-CZ" sz="2300" dirty="0"/>
              <a:t>Stavební a technická opatření k zachování nebo zlepšení kvality vody v povodí vodárenských nádrží.</a:t>
            </a:r>
          </a:p>
          <a:p>
            <a:pPr marL="0" indent="0">
              <a:buNone/>
            </a:pPr>
            <a:r>
              <a:rPr lang="cs-CZ" sz="2300" b="1" dirty="0"/>
              <a:t>Příjemci podpory:</a:t>
            </a:r>
            <a:endParaRPr lang="cs-CZ" sz="2300" dirty="0"/>
          </a:p>
          <a:p>
            <a:pPr lvl="1"/>
            <a:r>
              <a:rPr lang="cs-CZ" sz="2300" dirty="0"/>
              <a:t>Vlastníci lesa nebo osoby, na které se vztahují práva a povinnosti vlastníka lesa.</a:t>
            </a:r>
          </a:p>
          <a:p>
            <a:pPr marL="0" indent="0">
              <a:buNone/>
            </a:pPr>
            <a:r>
              <a:rPr lang="cs-CZ" sz="2300" b="1" dirty="0"/>
              <a:t>Finanční alokace: </a:t>
            </a:r>
            <a:r>
              <a:rPr lang="cs-CZ" sz="2300" dirty="0">
                <a:solidFill>
                  <a:srgbClr val="FF0000"/>
                </a:solidFill>
              </a:rPr>
              <a:t>7 500 000 Kč</a:t>
            </a:r>
            <a:endParaRPr lang="cs-CZ" sz="2300" dirty="0"/>
          </a:p>
          <a:p>
            <a:pPr marL="0" lvl="1" indent="0">
              <a:spcBef>
                <a:spcPts val="1000"/>
              </a:spcBef>
              <a:buNone/>
            </a:pPr>
            <a:r>
              <a:rPr lang="cs-CZ" sz="2300" b="1" dirty="0"/>
              <a:t>Příjem žádostí: </a:t>
            </a:r>
            <a:r>
              <a:rPr lang="pl-PL" sz="2000" dirty="0"/>
              <a:t>leden - únor</a:t>
            </a:r>
            <a:endParaRPr lang="cs-CZ" sz="2500" dirty="0"/>
          </a:p>
          <a:p>
            <a:pPr marL="457200" lvl="1" indent="0">
              <a:buNone/>
            </a:pPr>
            <a:endParaRPr lang="cs-CZ" sz="25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</p:spPr>
        <p:txBody>
          <a:bodyPr>
            <a:normAutofit fontScale="90000"/>
          </a:bodyPr>
          <a:lstStyle/>
          <a:p>
            <a:r>
              <a:rPr lang="cs-CZ" sz="4000" spc="-100" dirty="0"/>
              <a:t>ROZVOJOVÉ PROGRAMY A KRIZOVÉ ŘÍZENÍ</a:t>
            </a:r>
            <a:br>
              <a:rPr lang="cs-CZ" spc="-100" dirty="0"/>
            </a:br>
            <a:endParaRPr lang="cs-CZ" spc="-100" dirty="0"/>
          </a:p>
        </p:txBody>
      </p:sp>
      <p:sp>
        <p:nvSpPr>
          <p:cNvPr id="6" name="Zástupný symbol pro číslo snímku 2">
            <a:extLst>
              <a:ext uri="{FF2B5EF4-FFF2-40B4-BE49-F238E27FC236}">
                <a16:creationId xmlns:a16="http://schemas.microsoft.com/office/drawing/2014/main" id="{E0634AE9-3369-4E3F-E17E-17C39E995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29655"/>
            <a:ext cx="540000" cy="540000"/>
          </a:xfrm>
          <a:solidFill>
            <a:schemeClr val="tx1"/>
          </a:solidFill>
        </p:spPr>
        <p:txBody>
          <a:bodyPr anchor="ctr" anchorCtr="0"/>
          <a:lstStyle/>
          <a:p>
            <a:pPr algn="ctr"/>
            <a:fld id="{157D43A2-98E4-B24E-9228-7624BE346F8E}" type="slidenum">
              <a:rPr lang="cs-CZ" sz="2500" b="1" smtClean="0">
                <a:solidFill>
                  <a:schemeClr val="bg1"/>
                </a:solidFill>
              </a:rPr>
              <a:pPr algn="ctr"/>
              <a:t>12</a:t>
            </a:fld>
            <a:endParaRPr lang="cs-CZ" sz="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71930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2000"/>
            <a:ext cx="12204000" cy="5544000"/>
          </a:xfrm>
        </p:spPr>
        <p:txBody>
          <a:bodyPr lIns="360000" rIns="18000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3100" b="1" spc="-30" dirty="0">
                <a:solidFill>
                  <a:schemeClr val="bg1"/>
                </a:solidFill>
                <a:highlight>
                  <a:srgbClr val="000000"/>
                </a:highlight>
              </a:rPr>
              <a:t>RP18-25 PROGRAM NA ÚPRAVU LYŽAŘSKÝCH BĚŽECKĆH TRAS VE ZLÍNSKÉM KRAJI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300" b="1" dirty="0"/>
              <a:t>Aktivity:</a:t>
            </a:r>
          </a:p>
          <a:p>
            <a:pPr lvl="1" algn="just"/>
            <a:r>
              <a:rPr lang="cs-CZ" sz="2300" dirty="0"/>
              <a:t>Strojová úprava lyžařských běžeckých tras ve Zlínském kraji s podmínkou zajištění sledování sněžných vozidel pomocí GPS zařízení.</a:t>
            </a:r>
          </a:p>
          <a:p>
            <a:pPr marL="0" indent="0">
              <a:buNone/>
            </a:pPr>
            <a:r>
              <a:rPr lang="cs-CZ" sz="2300" b="1" dirty="0"/>
              <a:t>Příjemci podpory:</a:t>
            </a:r>
            <a:endParaRPr lang="cs-CZ" sz="2300" dirty="0"/>
          </a:p>
          <a:p>
            <a:pPr lvl="1"/>
            <a:r>
              <a:rPr lang="pl-PL" sz="2300" dirty="0">
                <a:latin typeface="+mj-lt"/>
              </a:rPr>
              <a:t>Právnické osoby / Fyzické osoby podnikající</a:t>
            </a:r>
            <a:endParaRPr lang="cs-CZ" sz="2300" dirty="0"/>
          </a:p>
          <a:p>
            <a:pPr marL="0" indent="0">
              <a:buNone/>
            </a:pPr>
            <a:r>
              <a:rPr lang="cs-CZ" sz="2300" b="1" dirty="0"/>
              <a:t>Finanční alokace: </a:t>
            </a:r>
            <a:r>
              <a:rPr lang="cs-CZ" sz="2300" dirty="0">
                <a:solidFill>
                  <a:srgbClr val="FF0000"/>
                </a:solidFill>
              </a:rPr>
              <a:t>800 000 Kč</a:t>
            </a:r>
            <a:endParaRPr lang="cs-CZ" sz="2300" dirty="0"/>
          </a:p>
          <a:p>
            <a:pPr marL="0" lvl="1" indent="0">
              <a:spcBef>
                <a:spcPts val="1000"/>
              </a:spcBef>
              <a:buNone/>
            </a:pPr>
            <a:r>
              <a:rPr lang="cs-CZ" sz="2300" b="1" dirty="0"/>
              <a:t>Příjem žádostí: </a:t>
            </a:r>
            <a:r>
              <a:rPr lang="pl-PL" sz="2000" dirty="0"/>
              <a:t>leden - únor</a:t>
            </a:r>
            <a:endParaRPr lang="cs-CZ" sz="2500" dirty="0"/>
          </a:p>
          <a:p>
            <a:pPr marL="457200" lvl="1" indent="0">
              <a:buNone/>
            </a:pPr>
            <a:endParaRPr lang="cs-CZ" sz="25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</p:spPr>
        <p:txBody>
          <a:bodyPr>
            <a:normAutofit fontScale="90000"/>
          </a:bodyPr>
          <a:lstStyle/>
          <a:p>
            <a:r>
              <a:rPr lang="cs-CZ" sz="4000" spc="-100" dirty="0"/>
              <a:t>ROZVOJOVÉ PROGRAMY A KRIZOVÉ ŘÍZENÍ</a:t>
            </a:r>
            <a:br>
              <a:rPr lang="cs-CZ" spc="-100" dirty="0"/>
            </a:br>
            <a:endParaRPr lang="cs-CZ" spc="-100" dirty="0"/>
          </a:p>
        </p:txBody>
      </p:sp>
      <p:sp>
        <p:nvSpPr>
          <p:cNvPr id="6" name="Zástupný symbol pro číslo snímku 2">
            <a:extLst>
              <a:ext uri="{FF2B5EF4-FFF2-40B4-BE49-F238E27FC236}">
                <a16:creationId xmlns:a16="http://schemas.microsoft.com/office/drawing/2014/main" id="{E0634AE9-3369-4E3F-E17E-17C39E995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29655"/>
            <a:ext cx="540000" cy="540000"/>
          </a:xfrm>
          <a:solidFill>
            <a:schemeClr val="tx1"/>
          </a:solidFill>
        </p:spPr>
        <p:txBody>
          <a:bodyPr anchor="ctr" anchorCtr="0"/>
          <a:lstStyle/>
          <a:p>
            <a:pPr algn="ctr"/>
            <a:fld id="{157D43A2-98E4-B24E-9228-7624BE346F8E}" type="slidenum">
              <a:rPr lang="cs-CZ" sz="2500" b="1" smtClean="0">
                <a:solidFill>
                  <a:schemeClr val="bg1"/>
                </a:solidFill>
              </a:rPr>
              <a:pPr algn="ctr"/>
              <a:t>13</a:t>
            </a:fld>
            <a:endParaRPr lang="cs-CZ" sz="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5863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2000"/>
            <a:ext cx="12204000" cy="5544000"/>
          </a:xfrm>
        </p:spPr>
        <p:txBody>
          <a:bodyPr lIns="360000" rIns="18000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3100" b="1" dirty="0">
                <a:solidFill>
                  <a:schemeClr val="bg1"/>
                </a:solidFill>
                <a:highlight>
                  <a:srgbClr val="000000"/>
                </a:highlight>
              </a:rPr>
              <a:t>RP19-25 PROGRAM NA PODPORU ŠKOL A ŠKOLSKÝCH ZAŘÍZENÍ V OBLASTI PREVENCE RIZIKOVÝCH TYPŮ CHOVÁNÍ</a:t>
            </a:r>
          </a:p>
          <a:p>
            <a:pPr marL="1436688" indent="-1436688">
              <a:buNone/>
              <a:tabLst>
                <a:tab pos="1436688" algn="l"/>
              </a:tabLst>
            </a:pPr>
            <a:r>
              <a:rPr lang="cs-CZ" sz="2300" b="1" dirty="0">
                <a:highlight>
                  <a:srgbClr val="FFD900"/>
                </a:highlight>
              </a:rPr>
              <a:t>Opatření - Podpora škol a školských zařízení v oblasti prevence rizikových typů chování</a:t>
            </a:r>
            <a:endParaRPr lang="pl-PL" sz="2300" b="1" dirty="0">
              <a:highlight>
                <a:srgbClr val="FFD900"/>
              </a:highlight>
            </a:endParaRPr>
          </a:p>
          <a:p>
            <a:pPr marL="0" indent="0">
              <a:buNone/>
            </a:pPr>
            <a:r>
              <a:rPr lang="cs-CZ" sz="2300" b="1" dirty="0"/>
              <a:t>Příjemci podpory:</a:t>
            </a:r>
            <a:endParaRPr lang="cs-CZ" sz="2300" dirty="0"/>
          </a:p>
          <a:p>
            <a:pPr lvl="1"/>
            <a:r>
              <a:rPr lang="cs-CZ" sz="2300" dirty="0"/>
              <a:t>školy a školská zařízení se sídlem ve ZK všech zřizovatelů vyjma organizací zřizovaných ZK dle zákona č. 561/2004 Sb., o předškolním, základním, středním a vyšším odborném a jiném vzdělávání (školský zákon), ve znění pozdějších předpisů, které jsou zapsány v rejstříku škol a školských zařízení.</a:t>
            </a:r>
          </a:p>
          <a:p>
            <a:pPr marL="0" indent="0">
              <a:buNone/>
            </a:pPr>
            <a:r>
              <a:rPr lang="cs-CZ" sz="2300" b="1" dirty="0"/>
              <a:t>Finanční alokace: </a:t>
            </a:r>
            <a:r>
              <a:rPr lang="cs-CZ" sz="2300" dirty="0">
                <a:solidFill>
                  <a:srgbClr val="FF0000"/>
                </a:solidFill>
              </a:rPr>
              <a:t>1 000 000 Kč</a:t>
            </a:r>
            <a:endParaRPr lang="cs-CZ" sz="2300" dirty="0"/>
          </a:p>
          <a:p>
            <a:pPr marL="0" lvl="1" indent="0">
              <a:spcBef>
                <a:spcPts val="1000"/>
              </a:spcBef>
              <a:buNone/>
            </a:pPr>
            <a:r>
              <a:rPr lang="cs-CZ" sz="2300" b="1" dirty="0"/>
              <a:t>Příjem žádostí: </a:t>
            </a:r>
            <a:r>
              <a:rPr lang="pl-PL" sz="2000" dirty="0"/>
              <a:t>leden - únor</a:t>
            </a:r>
            <a:endParaRPr lang="cs-CZ" sz="2500" dirty="0"/>
          </a:p>
          <a:p>
            <a:pPr marL="457200" lvl="1" indent="0">
              <a:buNone/>
            </a:pPr>
            <a:endParaRPr lang="cs-CZ" sz="25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</p:spPr>
        <p:txBody>
          <a:bodyPr>
            <a:normAutofit fontScale="90000"/>
          </a:bodyPr>
          <a:lstStyle/>
          <a:p>
            <a:r>
              <a:rPr lang="cs-CZ" sz="4000" spc="-100" dirty="0"/>
              <a:t>ROZVOJOVÉ PROGRAMY A KRIZOVÉ ŘÍZENÍ</a:t>
            </a:r>
            <a:br>
              <a:rPr lang="cs-CZ" spc="-100" dirty="0"/>
            </a:br>
            <a:endParaRPr lang="cs-CZ" spc="-100" dirty="0"/>
          </a:p>
        </p:txBody>
      </p:sp>
      <p:sp>
        <p:nvSpPr>
          <p:cNvPr id="6" name="Zástupný symbol pro číslo snímku 2">
            <a:extLst>
              <a:ext uri="{FF2B5EF4-FFF2-40B4-BE49-F238E27FC236}">
                <a16:creationId xmlns:a16="http://schemas.microsoft.com/office/drawing/2014/main" id="{E0634AE9-3369-4E3F-E17E-17C39E995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29655"/>
            <a:ext cx="540000" cy="540000"/>
          </a:xfrm>
          <a:solidFill>
            <a:schemeClr val="tx1"/>
          </a:solidFill>
        </p:spPr>
        <p:txBody>
          <a:bodyPr anchor="ctr" anchorCtr="0"/>
          <a:lstStyle/>
          <a:p>
            <a:pPr algn="ctr"/>
            <a:fld id="{157D43A2-98E4-B24E-9228-7624BE346F8E}" type="slidenum">
              <a:rPr lang="cs-CZ" sz="2500" b="1" smtClean="0">
                <a:solidFill>
                  <a:schemeClr val="bg1"/>
                </a:solidFill>
              </a:rPr>
              <a:pPr algn="ctr"/>
              <a:t>14</a:t>
            </a:fld>
            <a:endParaRPr lang="cs-CZ" sz="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3043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2000"/>
            <a:ext cx="12204000" cy="5544000"/>
          </a:xfrm>
        </p:spPr>
        <p:txBody>
          <a:bodyPr lIns="360000" rIns="18000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sz="3100" b="1" spc="-30" dirty="0">
                <a:solidFill>
                  <a:schemeClr val="bg1">
                    <a:lumMod val="85000"/>
                  </a:schemeClr>
                </a:solidFill>
                <a:highlight>
                  <a:srgbClr val="000000"/>
                </a:highlight>
              </a:rPr>
              <a:t>RP22-24 Program podpory malých prodejen na venkově "OBCHŮDEK 2021+”</a:t>
            </a:r>
            <a:endParaRPr lang="cs-CZ" sz="3100" b="1" spc="-30" dirty="0">
              <a:solidFill>
                <a:schemeClr val="bg1">
                  <a:lumMod val="85000"/>
                </a:schemeClr>
              </a:solidFill>
              <a:highlight>
                <a:srgbClr val="000000"/>
              </a:highlight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2300" b="1" dirty="0">
                <a:solidFill>
                  <a:schemeClr val="bg1">
                    <a:lumMod val="50000"/>
                  </a:schemeClr>
                </a:solidFill>
              </a:rPr>
              <a:t>Aktivity:</a:t>
            </a:r>
          </a:p>
          <a:p>
            <a:pPr lvl="1" algn="just"/>
            <a:r>
              <a:rPr lang="cs-CZ" sz="2300" dirty="0">
                <a:solidFill>
                  <a:schemeClr val="bg1">
                    <a:lumMod val="50000"/>
                  </a:schemeClr>
                </a:solidFill>
              </a:rPr>
              <a:t>Provoz maloobchodu v obcích do 1000 obyvatel, na jejichž území se nachází maximálně jedna maloobchodní prodejna s převahou potravin, nápojů a tabákových výrobků.</a:t>
            </a:r>
          </a:p>
          <a:p>
            <a:pPr marL="0" indent="0">
              <a:buNone/>
            </a:pPr>
            <a:r>
              <a:rPr lang="cs-CZ" sz="2300" b="1" dirty="0">
                <a:solidFill>
                  <a:schemeClr val="bg1">
                    <a:lumMod val="50000"/>
                  </a:schemeClr>
                </a:solidFill>
              </a:rPr>
              <a:t>Příjemci podpory:</a:t>
            </a:r>
            <a:endParaRPr lang="cs-CZ" sz="23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cs-CZ" sz="2300" dirty="0">
                <a:solidFill>
                  <a:srgbClr val="0070C0"/>
                </a:solidFill>
              </a:rPr>
              <a:t>Obec</a:t>
            </a:r>
            <a:r>
              <a:rPr lang="cs-CZ" sz="2300" dirty="0">
                <a:solidFill>
                  <a:schemeClr val="bg1">
                    <a:lumMod val="50000"/>
                  </a:schemeClr>
                </a:solidFill>
              </a:rPr>
              <a:t> nebo podnikatelský subjekt, provozující maloobchod s převahou potravin, nápojů a tabákových výrobků v prodejnách v obcích do 1000 obyvatel.</a:t>
            </a:r>
          </a:p>
          <a:p>
            <a:pPr marL="0" indent="0">
              <a:buNone/>
            </a:pPr>
            <a:r>
              <a:rPr lang="cs-CZ" sz="2300" b="1" dirty="0">
                <a:solidFill>
                  <a:schemeClr val="bg1">
                    <a:lumMod val="50000"/>
                  </a:schemeClr>
                </a:solidFill>
              </a:rPr>
              <a:t>Finanční alokace: </a:t>
            </a:r>
            <a:r>
              <a:rPr lang="cs-CZ" sz="2300" dirty="0">
                <a:solidFill>
                  <a:schemeClr val="bg1">
                    <a:lumMod val="50000"/>
                  </a:schemeClr>
                </a:solidFill>
              </a:rPr>
              <a:t>plán cca (</a:t>
            </a:r>
            <a:r>
              <a:rPr lang="cs-CZ" sz="2300" dirty="0">
                <a:solidFill>
                  <a:srgbClr val="FF0000"/>
                </a:solidFill>
              </a:rPr>
              <a:t>2 000 000 Kč ze ZK+ alokace MPO</a:t>
            </a:r>
            <a:r>
              <a:rPr lang="cs-CZ" sz="23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cs-CZ" sz="2300" b="1" dirty="0">
                <a:solidFill>
                  <a:schemeClr val="bg1">
                    <a:lumMod val="50000"/>
                  </a:schemeClr>
                </a:solidFill>
              </a:rPr>
              <a:t>Příjem žádostí: 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</a:rPr>
              <a:t>listopad 2024 – leden 2025 (bude záviset na výzvě MPO)</a:t>
            </a:r>
            <a:endParaRPr lang="cs-CZ" sz="2500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cs-CZ" sz="25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</p:spPr>
        <p:txBody>
          <a:bodyPr>
            <a:normAutofit fontScale="90000"/>
          </a:bodyPr>
          <a:lstStyle/>
          <a:p>
            <a:r>
              <a:rPr lang="cs-CZ" sz="4000" spc="-100" dirty="0"/>
              <a:t>ROZVOJOVÉ PROGRAMY A KRIZOVÉ ŘÍZENÍ</a:t>
            </a:r>
            <a:br>
              <a:rPr lang="cs-CZ" spc="-100" dirty="0"/>
            </a:br>
            <a:endParaRPr lang="cs-CZ" spc="-100" dirty="0"/>
          </a:p>
        </p:txBody>
      </p:sp>
      <p:sp>
        <p:nvSpPr>
          <p:cNvPr id="6" name="Zástupný symbol pro číslo snímku 2">
            <a:extLst>
              <a:ext uri="{FF2B5EF4-FFF2-40B4-BE49-F238E27FC236}">
                <a16:creationId xmlns:a16="http://schemas.microsoft.com/office/drawing/2014/main" id="{E0634AE9-3369-4E3F-E17E-17C39E995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29655"/>
            <a:ext cx="540000" cy="540000"/>
          </a:xfrm>
          <a:solidFill>
            <a:schemeClr val="tx1"/>
          </a:solidFill>
        </p:spPr>
        <p:txBody>
          <a:bodyPr anchor="ctr" anchorCtr="0"/>
          <a:lstStyle/>
          <a:p>
            <a:pPr algn="ctr"/>
            <a:fld id="{157D43A2-98E4-B24E-9228-7624BE346F8E}" type="slidenum">
              <a:rPr lang="cs-CZ" sz="2500" b="1" smtClean="0">
                <a:solidFill>
                  <a:schemeClr val="bg1"/>
                </a:solidFill>
              </a:rPr>
              <a:pPr algn="ctr"/>
              <a:t>15</a:t>
            </a:fld>
            <a:endParaRPr lang="cs-CZ" sz="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55474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2000"/>
            <a:ext cx="12204000" cy="5544000"/>
          </a:xfrm>
        </p:spPr>
        <p:txBody>
          <a:bodyPr lIns="360000" rIns="18000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3100" b="1" dirty="0">
                <a:solidFill>
                  <a:schemeClr val="bg1"/>
                </a:solidFill>
                <a:highlight>
                  <a:srgbClr val="000000"/>
                </a:highlight>
              </a:rPr>
              <a:t>RP22-25 </a:t>
            </a:r>
            <a:r>
              <a:rPr lang="pl-PL" sz="3100" b="1" dirty="0">
                <a:solidFill>
                  <a:schemeClr val="bg1"/>
                </a:solidFill>
                <a:highlight>
                  <a:srgbClr val="000000"/>
                </a:highlight>
              </a:rPr>
              <a:t>Program podpory malých prodejen na venkově "OBCHŮDEK 2021+”</a:t>
            </a:r>
            <a:endParaRPr lang="cs-CZ" sz="3100" b="1" spc="-30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2300" b="1" dirty="0"/>
              <a:t>Aktivity:</a:t>
            </a:r>
          </a:p>
          <a:p>
            <a:pPr lvl="1" algn="just"/>
            <a:r>
              <a:rPr lang="cs-CZ" sz="2300" dirty="0"/>
              <a:t>Provoz maloobchodu v obcích do 1000 ob., na jejichž území se nachází maximálně jedna maloobchodní prodejna s převahou potravin, nápojů a tabákových výrobků.</a:t>
            </a:r>
          </a:p>
          <a:p>
            <a:pPr marL="0" indent="0">
              <a:buNone/>
            </a:pPr>
            <a:r>
              <a:rPr lang="cs-CZ" sz="2300" b="1" dirty="0"/>
              <a:t>Příjemci podpory:</a:t>
            </a:r>
            <a:endParaRPr lang="cs-CZ" sz="2300" dirty="0"/>
          </a:p>
          <a:p>
            <a:pPr lvl="1"/>
            <a:r>
              <a:rPr lang="cs-CZ" sz="2300" dirty="0">
                <a:solidFill>
                  <a:srgbClr val="0070C0"/>
                </a:solidFill>
              </a:rPr>
              <a:t>Obec</a:t>
            </a:r>
            <a:r>
              <a:rPr lang="cs-CZ" sz="2300" dirty="0"/>
              <a:t> nebo podnikatelský subjekt, provozující maloobchod s převahou potravin, nápojů a tabákových výrobků v prodejnách v obcích do 1000 obyvatel.</a:t>
            </a:r>
          </a:p>
          <a:p>
            <a:pPr marL="0" indent="0">
              <a:buNone/>
            </a:pPr>
            <a:r>
              <a:rPr lang="cs-CZ" sz="2300" b="1" dirty="0"/>
              <a:t>Finanční alokace: </a:t>
            </a:r>
            <a:r>
              <a:rPr lang="cs-CZ" sz="2300" dirty="0"/>
              <a:t>plán cca </a:t>
            </a:r>
            <a:r>
              <a:rPr lang="cs-CZ" sz="2300" dirty="0">
                <a:solidFill>
                  <a:srgbClr val="FF0000"/>
                </a:solidFill>
              </a:rPr>
              <a:t>2 000 000 Kč ze ZK+ alokace MPO</a:t>
            </a:r>
            <a:endParaRPr lang="cs-CZ" sz="2300" dirty="0"/>
          </a:p>
          <a:p>
            <a:pPr marL="0" lvl="1" indent="0">
              <a:spcBef>
                <a:spcPts val="1000"/>
              </a:spcBef>
              <a:buNone/>
            </a:pPr>
            <a:r>
              <a:rPr lang="cs-CZ" sz="2300" b="1" dirty="0"/>
              <a:t>Příjem žádostí: </a:t>
            </a:r>
            <a:r>
              <a:rPr lang="pl-PL" sz="2000" dirty="0"/>
              <a:t>prosinec 2025 – leden 2026 (bude záviset na výzvě MPO)</a:t>
            </a:r>
            <a:endParaRPr lang="cs-CZ" sz="2500" dirty="0"/>
          </a:p>
          <a:p>
            <a:pPr marL="457200" lvl="1" indent="0">
              <a:buNone/>
            </a:pPr>
            <a:endParaRPr lang="cs-CZ" sz="25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</p:spPr>
        <p:txBody>
          <a:bodyPr>
            <a:normAutofit fontScale="90000"/>
          </a:bodyPr>
          <a:lstStyle/>
          <a:p>
            <a:r>
              <a:rPr lang="cs-CZ" sz="4000" spc="-100" dirty="0"/>
              <a:t>ROZVOJOVÉ PROGRAMY A KRIZOVÉ ŘÍZENÍ</a:t>
            </a:r>
            <a:br>
              <a:rPr lang="cs-CZ" spc="-100" dirty="0"/>
            </a:br>
            <a:endParaRPr lang="cs-CZ" spc="-100" dirty="0"/>
          </a:p>
        </p:txBody>
      </p:sp>
      <p:sp>
        <p:nvSpPr>
          <p:cNvPr id="6" name="Zástupný symbol pro číslo snímku 2">
            <a:extLst>
              <a:ext uri="{FF2B5EF4-FFF2-40B4-BE49-F238E27FC236}">
                <a16:creationId xmlns:a16="http://schemas.microsoft.com/office/drawing/2014/main" id="{E0634AE9-3369-4E3F-E17E-17C39E995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29655"/>
            <a:ext cx="540000" cy="540000"/>
          </a:xfrm>
          <a:solidFill>
            <a:schemeClr val="tx1"/>
          </a:solidFill>
        </p:spPr>
        <p:txBody>
          <a:bodyPr anchor="ctr" anchorCtr="0"/>
          <a:lstStyle/>
          <a:p>
            <a:pPr algn="ctr"/>
            <a:fld id="{157D43A2-98E4-B24E-9228-7624BE346F8E}" type="slidenum">
              <a:rPr lang="cs-CZ" sz="2500" b="1" smtClean="0">
                <a:solidFill>
                  <a:schemeClr val="bg1"/>
                </a:solidFill>
              </a:rPr>
              <a:pPr algn="ctr"/>
              <a:t>16</a:t>
            </a:fld>
            <a:endParaRPr lang="cs-CZ" sz="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90495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2000"/>
            <a:ext cx="12204000" cy="5544000"/>
          </a:xfrm>
        </p:spPr>
        <p:txBody>
          <a:bodyPr lIns="360000" rIns="18000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3100" b="1" spc="-30" dirty="0">
                <a:solidFill>
                  <a:schemeClr val="bg1">
                    <a:lumMod val="85000"/>
                  </a:schemeClr>
                </a:solidFill>
                <a:highlight>
                  <a:srgbClr val="000000"/>
                </a:highlight>
              </a:rPr>
              <a:t>RP23-22 Zachování dostupnosti primární péče a dětských psychiatrů ve Zlínském kraji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300" b="1" dirty="0">
                <a:solidFill>
                  <a:schemeClr val="bg1">
                    <a:lumMod val="50000"/>
                  </a:schemeClr>
                </a:solidFill>
              </a:rPr>
              <a:t>Opatření:</a:t>
            </a:r>
          </a:p>
          <a:p>
            <a:pPr marL="914400" lvl="1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cs-CZ" sz="2300" dirty="0">
                <a:solidFill>
                  <a:schemeClr val="bg1">
                    <a:lumMod val="50000"/>
                  </a:schemeClr>
                </a:solidFill>
              </a:rPr>
              <a:t>Podpora vybavení ambulance praktického lékaře (všeobecný praktický lékař a praktický lékař pro děti a dorost/pediatr)</a:t>
            </a:r>
          </a:p>
          <a:p>
            <a:pPr marL="914400" lvl="1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cs-CZ" sz="2300" dirty="0">
                <a:solidFill>
                  <a:schemeClr val="bg1">
                    <a:lumMod val="50000"/>
                  </a:schemeClr>
                </a:solidFill>
              </a:rPr>
              <a:t>Podpora vybavení ambulance zubního lékaře</a:t>
            </a:r>
          </a:p>
          <a:p>
            <a:pPr marL="914400" lvl="1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cs-CZ" sz="2300" dirty="0">
                <a:solidFill>
                  <a:schemeClr val="bg1">
                    <a:lumMod val="50000"/>
                  </a:schemeClr>
                </a:solidFill>
              </a:rPr>
              <a:t>Podpora vybavení ambulance dětského psychiatra</a:t>
            </a:r>
          </a:p>
          <a:p>
            <a:pPr marL="0" indent="0">
              <a:buNone/>
            </a:pPr>
            <a:r>
              <a:rPr lang="cs-CZ" sz="2300" b="1" dirty="0">
                <a:solidFill>
                  <a:schemeClr val="bg1">
                    <a:lumMod val="50000"/>
                  </a:schemeClr>
                </a:solidFill>
              </a:rPr>
              <a:t>Příjemci podpory:</a:t>
            </a:r>
            <a:endParaRPr lang="cs-CZ" sz="230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lnSpc>
                <a:spcPct val="80000"/>
              </a:lnSpc>
              <a:tabLst>
                <a:tab pos="6370638" algn="l"/>
                <a:tab pos="6642100" algn="l"/>
              </a:tabLst>
            </a:pPr>
            <a:r>
              <a:rPr lang="cs-CZ" sz="2300" dirty="0">
                <a:solidFill>
                  <a:schemeClr val="bg1">
                    <a:lumMod val="50000"/>
                  </a:schemeClr>
                </a:solidFill>
              </a:rPr>
              <a:t>Poskytovatelé zdravotních služeb v oboru:	•	všeobecný praktický lékař,</a:t>
            </a:r>
          </a:p>
          <a:p>
            <a:pPr marL="457200" lvl="1" indent="0">
              <a:lnSpc>
                <a:spcPct val="80000"/>
              </a:lnSpc>
              <a:buNone/>
              <a:tabLst>
                <a:tab pos="6370638" algn="l"/>
                <a:tab pos="6642100" algn="l"/>
              </a:tabLst>
            </a:pPr>
            <a:r>
              <a:rPr lang="cs-CZ" sz="2300" dirty="0">
                <a:solidFill>
                  <a:schemeClr val="bg1">
                    <a:lumMod val="50000"/>
                  </a:schemeClr>
                </a:solidFill>
              </a:rPr>
              <a:t>	•	praktický lékař pro děti a dorost,</a:t>
            </a:r>
          </a:p>
          <a:p>
            <a:pPr marL="457200" lvl="1" indent="0">
              <a:lnSpc>
                <a:spcPct val="80000"/>
              </a:lnSpc>
              <a:buNone/>
              <a:tabLst>
                <a:tab pos="6370638" algn="l"/>
                <a:tab pos="6642100" algn="l"/>
              </a:tabLst>
            </a:pPr>
            <a:r>
              <a:rPr lang="cs-CZ" sz="2300" dirty="0">
                <a:solidFill>
                  <a:schemeClr val="bg1">
                    <a:lumMod val="50000"/>
                  </a:schemeClr>
                </a:solidFill>
              </a:rPr>
              <a:t>	•	zubní lékař,</a:t>
            </a:r>
          </a:p>
          <a:p>
            <a:pPr marL="457200" lvl="1" indent="0">
              <a:lnSpc>
                <a:spcPct val="80000"/>
              </a:lnSpc>
              <a:buNone/>
              <a:tabLst>
                <a:tab pos="6370638" algn="l"/>
                <a:tab pos="6642100" algn="l"/>
              </a:tabLst>
            </a:pPr>
            <a:r>
              <a:rPr lang="cs-CZ" sz="2300" dirty="0">
                <a:solidFill>
                  <a:schemeClr val="bg1">
                    <a:lumMod val="50000"/>
                  </a:schemeClr>
                </a:solidFill>
              </a:rPr>
              <a:t>	•	dětská psychiatrie</a:t>
            </a:r>
          </a:p>
          <a:p>
            <a:pPr marL="0" indent="0">
              <a:buNone/>
            </a:pPr>
            <a:r>
              <a:rPr lang="cs-CZ" sz="2300" b="1" dirty="0">
                <a:solidFill>
                  <a:schemeClr val="bg1">
                    <a:lumMod val="50000"/>
                  </a:schemeClr>
                </a:solidFill>
              </a:rPr>
              <a:t>Finanční alokace: </a:t>
            </a:r>
            <a:r>
              <a:rPr lang="cs-CZ" sz="2300" dirty="0">
                <a:solidFill>
                  <a:srgbClr val="FF0000"/>
                </a:solidFill>
              </a:rPr>
              <a:t>5 700 000 Kč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cs-CZ" sz="2300" b="1" dirty="0">
                <a:solidFill>
                  <a:schemeClr val="bg1">
                    <a:lumMod val="50000"/>
                  </a:schemeClr>
                </a:solidFill>
              </a:rPr>
              <a:t>Příjem žádostí: 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</a:rPr>
              <a:t>21.11.2022 - 31.8.2026, nebo do vyčerpání fin. alokace Programu</a:t>
            </a:r>
          </a:p>
          <a:p>
            <a:pPr marL="0" lvl="1" indent="0">
              <a:spcBef>
                <a:spcPts val="1000"/>
              </a:spcBef>
              <a:buNone/>
            </a:pPr>
            <a:endParaRPr lang="cs-CZ" sz="2500" dirty="0"/>
          </a:p>
          <a:p>
            <a:pPr marL="457200" lvl="1" indent="0">
              <a:buNone/>
            </a:pPr>
            <a:endParaRPr lang="cs-CZ" sz="25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</p:spPr>
        <p:txBody>
          <a:bodyPr>
            <a:normAutofit fontScale="90000"/>
          </a:bodyPr>
          <a:lstStyle/>
          <a:p>
            <a:r>
              <a:rPr lang="cs-CZ" sz="4000" spc="-100" dirty="0"/>
              <a:t>ROZVOJOVÉ PROGRAMY A KRIZOVÉ ŘÍZENÍ</a:t>
            </a:r>
            <a:br>
              <a:rPr lang="cs-CZ" spc="-100" dirty="0"/>
            </a:br>
            <a:endParaRPr lang="cs-CZ" spc="-100" dirty="0"/>
          </a:p>
        </p:txBody>
      </p:sp>
      <p:sp>
        <p:nvSpPr>
          <p:cNvPr id="6" name="Zástupný symbol pro číslo snímku 2">
            <a:extLst>
              <a:ext uri="{FF2B5EF4-FFF2-40B4-BE49-F238E27FC236}">
                <a16:creationId xmlns:a16="http://schemas.microsoft.com/office/drawing/2014/main" id="{E0634AE9-3369-4E3F-E17E-17C39E995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29655"/>
            <a:ext cx="540000" cy="540000"/>
          </a:xfrm>
          <a:solidFill>
            <a:schemeClr val="tx1"/>
          </a:solidFill>
        </p:spPr>
        <p:txBody>
          <a:bodyPr anchor="ctr" anchorCtr="0"/>
          <a:lstStyle/>
          <a:p>
            <a:pPr algn="ctr"/>
            <a:fld id="{157D43A2-98E4-B24E-9228-7624BE346F8E}" type="slidenum">
              <a:rPr lang="cs-CZ" sz="2500" b="1" smtClean="0">
                <a:solidFill>
                  <a:schemeClr val="bg1"/>
                </a:solidFill>
              </a:rPr>
              <a:pPr algn="ctr"/>
              <a:t>17</a:t>
            </a:fld>
            <a:endParaRPr lang="cs-CZ" sz="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87704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2000"/>
            <a:ext cx="12204000" cy="5544000"/>
          </a:xfrm>
        </p:spPr>
        <p:txBody>
          <a:bodyPr lIns="360000" rIns="18000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3100" b="1" spc="-30" dirty="0">
                <a:solidFill>
                  <a:schemeClr val="bg1"/>
                </a:solidFill>
                <a:highlight>
                  <a:srgbClr val="000000"/>
                </a:highlight>
              </a:rPr>
              <a:t>RP24-25 Podpora cestovního ruchu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300" b="1" dirty="0"/>
              <a:t>Opatření:</a:t>
            </a:r>
          </a:p>
          <a:p>
            <a:pPr marL="803275" lvl="1" indent="-350838" algn="just">
              <a:lnSpc>
                <a:spcPct val="85000"/>
              </a:lnSpc>
              <a:buFont typeface="+mj-lt"/>
              <a:buAutoNum type="arabicPeriod"/>
            </a:pPr>
            <a:r>
              <a:rPr lang="cs-CZ" sz="2300" dirty="0"/>
              <a:t>Vybudování karavanového stání („</a:t>
            </a:r>
            <a:r>
              <a:rPr lang="cs-CZ" sz="2300" dirty="0" err="1"/>
              <a:t>stellplatz</a:t>
            </a:r>
            <a:r>
              <a:rPr lang="cs-CZ" sz="2300" dirty="0"/>
              <a:t>“), které je určeno pro poskytování krátkodobého parkování (24 – 72 hodin) pro obytné automobily nebo soběstačné obytné přívěsy (zpoplatněné/bezplatné). </a:t>
            </a:r>
          </a:p>
          <a:p>
            <a:pPr marL="803275" lvl="1" indent="-350838" algn="just">
              <a:lnSpc>
                <a:spcPct val="85000"/>
              </a:lnSpc>
              <a:buFont typeface="+mj-lt"/>
              <a:buAutoNum type="arabicPeriod"/>
            </a:pPr>
            <a:r>
              <a:rPr lang="cs-CZ" sz="2300" dirty="0"/>
              <a:t>Vybudování samostatné servisní stanice, která je určena pouze pro servis obytných vozidel (není určena pro parkování).</a:t>
            </a:r>
          </a:p>
          <a:p>
            <a:pPr marL="803275" lvl="1" indent="-350838" algn="just">
              <a:lnSpc>
                <a:spcPct val="85000"/>
              </a:lnSpc>
              <a:buFont typeface="+mj-lt"/>
              <a:buAutoNum type="arabicPeriod"/>
            </a:pPr>
            <a:r>
              <a:rPr lang="cs-CZ" sz="2300" dirty="0"/>
              <a:t>Sociální zařízení u turistických atraktivit.</a:t>
            </a:r>
          </a:p>
          <a:p>
            <a:pPr marL="803275" lvl="1" indent="-350838" algn="just">
              <a:lnSpc>
                <a:spcPct val="85000"/>
              </a:lnSpc>
              <a:buFont typeface="+mj-lt"/>
              <a:buAutoNum type="arabicPeriod"/>
            </a:pPr>
            <a:r>
              <a:rPr lang="cs-CZ" sz="2300" dirty="0"/>
              <a:t>Rozvoj veřejné infrastruktury kempů.</a:t>
            </a:r>
          </a:p>
          <a:p>
            <a:pPr marL="803275" lvl="1" indent="-350838" algn="just">
              <a:lnSpc>
                <a:spcPct val="85000"/>
              </a:lnSpc>
              <a:buFont typeface="+mj-lt"/>
              <a:buAutoNum type="arabicPeriod"/>
            </a:pPr>
            <a:r>
              <a:rPr lang="cs-CZ" sz="2300" dirty="0"/>
              <a:t>Vybudování plovoucích </a:t>
            </a:r>
            <a:r>
              <a:rPr lang="cs-CZ" sz="2300" dirty="0" err="1"/>
              <a:t>vývazišť</a:t>
            </a:r>
            <a:r>
              <a:rPr lang="cs-CZ" sz="2300" dirty="0"/>
              <a:t> a modernizace břehových částí přístavišť/</a:t>
            </a:r>
            <a:r>
              <a:rPr lang="cs-CZ" sz="2300" dirty="0" err="1"/>
              <a:t>vývazišť</a:t>
            </a:r>
            <a:r>
              <a:rPr lang="cs-CZ" sz="2300" dirty="0"/>
              <a:t>.</a:t>
            </a:r>
          </a:p>
          <a:p>
            <a:pPr marL="0" indent="0">
              <a:buNone/>
            </a:pPr>
            <a:r>
              <a:rPr lang="cs-CZ" sz="2300" b="1" dirty="0"/>
              <a:t>Příjemci podpory:</a:t>
            </a:r>
            <a:endParaRPr lang="cs-CZ" sz="2300" dirty="0"/>
          </a:p>
          <a:p>
            <a:pPr lvl="1"/>
            <a:r>
              <a:rPr lang="pl-PL" sz="2300" dirty="0"/>
              <a:t>FO podnikající / PO</a:t>
            </a:r>
            <a:endParaRPr lang="cs-CZ" sz="2300" dirty="0"/>
          </a:p>
          <a:p>
            <a:pPr marL="0" indent="0">
              <a:buNone/>
            </a:pPr>
            <a:r>
              <a:rPr lang="cs-CZ" sz="2300" b="1" dirty="0"/>
              <a:t>Finanční alokace: </a:t>
            </a:r>
            <a:r>
              <a:rPr lang="cs-CZ" sz="2300" dirty="0"/>
              <a:t>plán cca 10 000 000 Kč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cs-CZ" sz="2300" b="1" dirty="0"/>
              <a:t>Příjem žádostí: </a:t>
            </a:r>
            <a:r>
              <a:rPr lang="pl-PL" sz="2300" dirty="0"/>
              <a:t>Závisí na podmínkách programu MMR (pravděpodobně duben)</a:t>
            </a:r>
            <a:endParaRPr lang="cs-CZ" sz="2300" dirty="0"/>
          </a:p>
          <a:p>
            <a:pPr marL="457200" lvl="1" indent="0">
              <a:buNone/>
            </a:pPr>
            <a:endParaRPr lang="cs-CZ" sz="25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</p:spPr>
        <p:txBody>
          <a:bodyPr>
            <a:normAutofit fontScale="90000"/>
          </a:bodyPr>
          <a:lstStyle/>
          <a:p>
            <a:r>
              <a:rPr lang="cs-CZ" sz="4000" spc="-100" dirty="0"/>
              <a:t>ROZVOJOVÉ PROGRAMY A KRIZOVÉ ŘÍZENÍ</a:t>
            </a:r>
            <a:br>
              <a:rPr lang="cs-CZ" spc="-100" dirty="0"/>
            </a:br>
            <a:endParaRPr lang="cs-CZ" spc="-100" dirty="0"/>
          </a:p>
        </p:txBody>
      </p:sp>
      <p:sp>
        <p:nvSpPr>
          <p:cNvPr id="6" name="Zástupný symbol pro číslo snímku 2">
            <a:extLst>
              <a:ext uri="{FF2B5EF4-FFF2-40B4-BE49-F238E27FC236}">
                <a16:creationId xmlns:a16="http://schemas.microsoft.com/office/drawing/2014/main" id="{E0634AE9-3369-4E3F-E17E-17C39E995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29655"/>
            <a:ext cx="540000" cy="540000"/>
          </a:xfrm>
          <a:solidFill>
            <a:schemeClr val="tx1"/>
          </a:solidFill>
        </p:spPr>
        <p:txBody>
          <a:bodyPr anchor="ctr" anchorCtr="0"/>
          <a:lstStyle/>
          <a:p>
            <a:pPr algn="ctr"/>
            <a:fld id="{157D43A2-98E4-B24E-9228-7624BE346F8E}" type="slidenum">
              <a:rPr lang="cs-CZ" sz="2500" b="1" smtClean="0">
                <a:solidFill>
                  <a:schemeClr val="bg1"/>
                </a:solidFill>
              </a:rPr>
              <a:pPr algn="ctr"/>
              <a:t>18</a:t>
            </a:fld>
            <a:endParaRPr lang="cs-CZ" sz="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08615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2000"/>
            <a:ext cx="12204000" cy="5544000"/>
          </a:xfrm>
        </p:spPr>
        <p:txBody>
          <a:bodyPr lIns="360000" rIns="18000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3100" b="1" spc="-30" dirty="0">
                <a:solidFill>
                  <a:schemeClr val="bg1"/>
                </a:solidFill>
                <a:highlight>
                  <a:srgbClr val="000000"/>
                </a:highlight>
              </a:rPr>
              <a:t>RP25-25 Obědy do škol ve ZK VII pro školní rok 2025/2026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300" b="1" dirty="0"/>
              <a:t>Aktivity:</a:t>
            </a:r>
          </a:p>
          <a:p>
            <a:pPr lvl="1" algn="just">
              <a:lnSpc>
                <a:spcPct val="85000"/>
              </a:lnSpc>
            </a:pPr>
            <a:r>
              <a:rPr lang="cs-CZ" sz="2300" dirty="0"/>
              <a:t>Poskytování školního stravování dětem v době jejich pobytu v mateřských školách</a:t>
            </a:r>
          </a:p>
          <a:p>
            <a:pPr lvl="1" algn="just">
              <a:lnSpc>
                <a:spcPct val="85000"/>
              </a:lnSpc>
            </a:pPr>
            <a:r>
              <a:rPr lang="cs-CZ" sz="2300" dirty="0"/>
              <a:t>Poskytování školního stravování žákům</a:t>
            </a:r>
          </a:p>
          <a:p>
            <a:pPr marL="0" indent="0">
              <a:buNone/>
            </a:pPr>
            <a:r>
              <a:rPr lang="cs-CZ" sz="2300" b="1" dirty="0"/>
              <a:t>Příjemci podpory:</a:t>
            </a:r>
            <a:endParaRPr lang="cs-CZ" sz="2300" dirty="0"/>
          </a:p>
          <a:p>
            <a:pPr lvl="1">
              <a:lnSpc>
                <a:spcPct val="85000"/>
              </a:lnSpc>
            </a:pPr>
            <a:r>
              <a:rPr lang="cs-CZ" sz="2300" dirty="0"/>
              <a:t>PO zapsané v rejstříku škol a školských zařízení (dle školského zákona), které poskytují školní stravování na území ZK</a:t>
            </a:r>
          </a:p>
          <a:p>
            <a:pPr marL="0" indent="0">
              <a:buNone/>
            </a:pPr>
            <a:r>
              <a:rPr lang="cs-CZ" sz="2300" b="1" dirty="0"/>
              <a:t>Finanční alokace: </a:t>
            </a:r>
            <a:r>
              <a:rPr lang="cs-CZ" sz="2300" dirty="0">
                <a:solidFill>
                  <a:srgbClr val="FF0000"/>
                </a:solidFill>
              </a:rPr>
              <a:t>9 000 000 Kč</a:t>
            </a:r>
            <a:endParaRPr lang="cs-CZ" sz="2300" dirty="0"/>
          </a:p>
          <a:p>
            <a:pPr marL="0" lvl="1" indent="0">
              <a:spcBef>
                <a:spcPts val="1000"/>
              </a:spcBef>
              <a:buNone/>
            </a:pPr>
            <a:r>
              <a:rPr lang="cs-CZ" sz="2300" b="1" dirty="0"/>
              <a:t>Příjem žádostí: </a:t>
            </a:r>
            <a:r>
              <a:rPr lang="pl-PL" sz="2300" dirty="0"/>
              <a:t>Závislé na výzvě MPSV č. 03_25_081</a:t>
            </a:r>
            <a:endParaRPr lang="cs-CZ" sz="23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</p:spPr>
        <p:txBody>
          <a:bodyPr>
            <a:normAutofit fontScale="90000"/>
          </a:bodyPr>
          <a:lstStyle/>
          <a:p>
            <a:r>
              <a:rPr lang="cs-CZ" sz="4000" spc="-100" dirty="0"/>
              <a:t>ROZVOJOVÉ PROGRAMY A KRIZOVÉ ŘÍZENÍ</a:t>
            </a:r>
            <a:br>
              <a:rPr lang="cs-CZ" spc="-100" dirty="0"/>
            </a:br>
            <a:endParaRPr lang="cs-CZ" spc="-100" dirty="0"/>
          </a:p>
        </p:txBody>
      </p:sp>
      <p:sp>
        <p:nvSpPr>
          <p:cNvPr id="6" name="Zástupný symbol pro číslo snímku 2">
            <a:extLst>
              <a:ext uri="{FF2B5EF4-FFF2-40B4-BE49-F238E27FC236}">
                <a16:creationId xmlns:a16="http://schemas.microsoft.com/office/drawing/2014/main" id="{E0634AE9-3369-4E3F-E17E-17C39E995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29655"/>
            <a:ext cx="540000" cy="540000"/>
          </a:xfrm>
          <a:solidFill>
            <a:schemeClr val="tx1"/>
          </a:solidFill>
        </p:spPr>
        <p:txBody>
          <a:bodyPr anchor="ctr" anchorCtr="0"/>
          <a:lstStyle/>
          <a:p>
            <a:pPr algn="ctr"/>
            <a:fld id="{157D43A2-98E4-B24E-9228-7624BE346F8E}" type="slidenum">
              <a:rPr lang="cs-CZ" sz="2500" b="1" smtClean="0">
                <a:solidFill>
                  <a:schemeClr val="bg1"/>
                </a:solidFill>
              </a:rPr>
              <a:pPr algn="ctr"/>
              <a:t>19</a:t>
            </a:fld>
            <a:endParaRPr lang="cs-CZ" sz="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67847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D21DD6-1D19-C646-8A9D-40DF9E8A5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392" y="1340768"/>
            <a:ext cx="5040016" cy="720000"/>
          </a:xfrm>
        </p:spPr>
        <p:txBody>
          <a:bodyPr lIns="144000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3000"/>
              </a:spcAft>
            </a:pPr>
            <a:r>
              <a:rPr lang="cs-CZ" sz="5000" b="0" dirty="0">
                <a:latin typeface="Arial Nova Light" panose="020F0502020204030204" pitchFamily="34" charset="0"/>
              </a:rPr>
              <a:t>Sekce</a:t>
            </a:r>
            <a:endParaRPr lang="cs-CZ" sz="5000" dirty="0">
              <a:latin typeface="Arial Nova Light" panose="020F050202020403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1246D476-AD87-5122-0FA1-F71EA1A5779B}"/>
              </a:ext>
            </a:extLst>
          </p:cNvPr>
          <p:cNvSpPr/>
          <p:nvPr/>
        </p:nvSpPr>
        <p:spPr>
          <a:xfrm>
            <a:off x="623392" y="2060848"/>
            <a:ext cx="5040560" cy="9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 anchorCtr="0"/>
          <a:lstStyle/>
          <a:p>
            <a:pPr algn="r"/>
            <a:r>
              <a:rPr lang="pl-PL" sz="6000" b="1" spc="-50" dirty="0">
                <a:latin typeface="Arial" panose="020B0604020202020204" pitchFamily="34" charset="0"/>
                <a:cs typeface="Arial" panose="020B0604020202020204" pitchFamily="34" charset="0"/>
              </a:rPr>
              <a:t>ROZVOJOVÉ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51748E5-CC2E-BB7E-50BE-9167FF1AD9BA}"/>
              </a:ext>
            </a:extLst>
          </p:cNvPr>
          <p:cNvSpPr/>
          <p:nvPr/>
        </p:nvSpPr>
        <p:spPr>
          <a:xfrm>
            <a:off x="911424" y="2952000"/>
            <a:ext cx="4752528" cy="9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 anchorCtr="0"/>
          <a:lstStyle/>
          <a:p>
            <a:pPr algn="r"/>
            <a:r>
              <a:rPr lang="pl-PL" sz="6000" b="1" spc="-50" dirty="0">
                <a:latin typeface="Arial" panose="020B0604020202020204" pitchFamily="34" charset="0"/>
                <a:cs typeface="Arial" panose="020B0604020202020204" pitchFamily="34" charset="0"/>
              </a:rPr>
              <a:t>PROGRAMY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2F57C48-CF35-2DF2-5000-E22124C57F4E}"/>
              </a:ext>
            </a:extLst>
          </p:cNvPr>
          <p:cNvSpPr/>
          <p:nvPr/>
        </p:nvSpPr>
        <p:spPr>
          <a:xfrm>
            <a:off x="1199456" y="3888000"/>
            <a:ext cx="4464496" cy="9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 anchorCtr="0"/>
          <a:lstStyle/>
          <a:p>
            <a:pPr algn="r"/>
            <a:r>
              <a:rPr lang="pl-PL" sz="6000" b="1" spc="-50" dirty="0">
                <a:latin typeface="Arial" panose="020B0604020202020204" pitchFamily="34" charset="0"/>
                <a:cs typeface="Arial" panose="020B0604020202020204" pitchFamily="34" charset="0"/>
              </a:rPr>
              <a:t>A KRIZOVÉ 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990BA090-C81F-F751-B7EC-C76357F10EFF}"/>
              </a:ext>
            </a:extLst>
          </p:cNvPr>
          <p:cNvSpPr/>
          <p:nvPr/>
        </p:nvSpPr>
        <p:spPr>
          <a:xfrm>
            <a:off x="2855640" y="4824000"/>
            <a:ext cx="2808312" cy="9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 anchorCtr="0"/>
          <a:lstStyle/>
          <a:p>
            <a:pPr algn="r"/>
            <a:r>
              <a:rPr lang="pl-PL" sz="6000" b="1" spc="-50" dirty="0">
                <a:latin typeface="Arial" panose="020B0604020202020204" pitchFamily="34" charset="0"/>
                <a:cs typeface="Arial" panose="020B0604020202020204" pitchFamily="34" charset="0"/>
              </a:rPr>
              <a:t>ŘÍZENÍ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2000" y="406800"/>
            <a:ext cx="6044400" cy="6044400"/>
          </a:xfrm>
          <a:prstGeom prst="rect">
            <a:avLst/>
          </a:prstGeom>
          <a:ln w="3175">
            <a:solidFill>
              <a:srgbClr val="FFD911"/>
            </a:solidFill>
          </a:ln>
        </p:spPr>
      </p:pic>
    </p:spTree>
    <p:extLst>
      <p:ext uri="{BB962C8B-B14F-4D97-AF65-F5344CB8AC3E}">
        <p14:creationId xmlns:p14="http://schemas.microsoft.com/office/powerpoint/2010/main" val="887504266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2000"/>
            <a:ext cx="12204000" cy="5544000"/>
          </a:xfrm>
        </p:spPr>
        <p:txBody>
          <a:bodyPr lIns="360000" rIns="18000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3100" b="1" spc="-30" dirty="0">
                <a:solidFill>
                  <a:schemeClr val="bg1"/>
                </a:solidFill>
                <a:highlight>
                  <a:srgbClr val="000000"/>
                </a:highlight>
              </a:rPr>
              <a:t>RP27-25 Podpora regionální zemědělské, potravinářské a vinařské produkce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b="1" dirty="0"/>
              <a:t>Aktivity:</a:t>
            </a:r>
          </a:p>
          <a:p>
            <a:pPr lvl="1" algn="just">
              <a:lnSpc>
                <a:spcPct val="75000"/>
              </a:lnSpc>
            </a:pPr>
            <a:r>
              <a:rPr lang="cs-CZ" sz="2000" dirty="0"/>
              <a:t>Osvětové/edukativní/</a:t>
            </a:r>
            <a:r>
              <a:rPr lang="cs-CZ" sz="2000" dirty="0" err="1"/>
              <a:t>info</a:t>
            </a:r>
            <a:r>
              <a:rPr lang="cs-CZ" sz="2000" dirty="0"/>
              <a:t>. akce s ukázkami prvovýroby </a:t>
            </a:r>
            <a:r>
              <a:rPr lang="cs-CZ" sz="2000" dirty="0" err="1"/>
              <a:t>zeměděl</a:t>
            </a:r>
            <a:r>
              <a:rPr lang="cs-CZ" sz="2000" dirty="0"/>
              <a:t>. aktivit, vč. vinařství, tradiční potravinářské výroby ve ZK </a:t>
            </a:r>
            <a:r>
              <a:rPr lang="cs-CZ" sz="2000" dirty="0" err="1"/>
              <a:t>zvyšjící</a:t>
            </a:r>
            <a:r>
              <a:rPr lang="cs-CZ" sz="2000" dirty="0"/>
              <a:t> povědomí o výrobě region. produktů.</a:t>
            </a:r>
          </a:p>
          <a:p>
            <a:pPr lvl="1" algn="just">
              <a:lnSpc>
                <a:spcPct val="75000"/>
              </a:lnSpc>
            </a:pPr>
            <a:r>
              <a:rPr lang="cs-CZ" sz="2000" dirty="0"/>
              <a:t>Propagace </a:t>
            </a:r>
            <a:r>
              <a:rPr lang="cs-CZ" sz="2000" dirty="0" err="1"/>
              <a:t>zeměděl</a:t>
            </a:r>
            <a:r>
              <a:rPr lang="cs-CZ" sz="2000" dirty="0"/>
              <a:t>. hospodaření a potravin. výroby ve ZK, tradičních způsobů hospodaření a výroby (např. publikace, výukové materiály, </a:t>
            </a:r>
            <a:r>
              <a:rPr lang="cs-CZ" sz="2000" dirty="0" err="1"/>
              <a:t>videospoty</a:t>
            </a:r>
            <a:r>
              <a:rPr lang="cs-CZ" sz="2000" dirty="0"/>
              <a:t> apod.).</a:t>
            </a:r>
          </a:p>
          <a:p>
            <a:pPr lvl="1" algn="just">
              <a:lnSpc>
                <a:spcPct val="75000"/>
              </a:lnSpc>
            </a:pPr>
            <a:r>
              <a:rPr lang="cs-CZ" sz="2000" dirty="0"/>
              <a:t>Vytvoření systému uplatnění/využití region. potravin pro zásobování škol a zdrav. a sociálních zařízení ve ZK a dalších gastronomických provozů.</a:t>
            </a:r>
          </a:p>
          <a:p>
            <a:pPr lvl="1" algn="just">
              <a:lnSpc>
                <a:spcPct val="75000"/>
              </a:lnSpc>
            </a:pPr>
            <a:r>
              <a:rPr lang="cs-CZ" sz="2000" dirty="0"/>
              <a:t>Podpora propagace práce v oblasti </a:t>
            </a:r>
            <a:r>
              <a:rPr lang="cs-CZ" sz="2000" dirty="0" err="1"/>
              <a:t>regio</a:t>
            </a:r>
            <a:r>
              <a:rPr lang="cs-CZ" sz="2000" dirty="0"/>
              <a:t>. zemědělství, a potravin. výroby na školách příp. dalších organizacích a institucích ve ZK.</a:t>
            </a:r>
          </a:p>
          <a:p>
            <a:pPr lvl="1" algn="just">
              <a:lnSpc>
                <a:spcPct val="75000"/>
              </a:lnSpc>
            </a:pPr>
            <a:r>
              <a:rPr lang="cs-CZ" sz="2000" dirty="0"/>
              <a:t>Podpora osvěty, výměny zkušeností mezi zem. prvovýrobci a </a:t>
            </a:r>
            <a:r>
              <a:rPr lang="cs-CZ" sz="2000" dirty="0" err="1"/>
              <a:t>regio</a:t>
            </a:r>
            <a:r>
              <a:rPr lang="cs-CZ" sz="2000" dirty="0"/>
              <a:t>. potravin. subjekty a vinaři, vzájemné spolupráce a kooperace.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300" b="1" dirty="0"/>
              <a:t>Příjemci podpory:</a:t>
            </a:r>
          </a:p>
          <a:p>
            <a:pPr lvl="1">
              <a:lnSpc>
                <a:spcPct val="75000"/>
              </a:lnSpc>
            </a:pPr>
            <a:r>
              <a:rPr lang="cs-CZ" sz="2300" spc="-30" dirty="0"/>
              <a:t>PO a FO podnikající – v zem., vinařství a potravinářství s méně než 250 zaměstnanci</a:t>
            </a:r>
          </a:p>
          <a:p>
            <a:pPr lvl="1">
              <a:lnSpc>
                <a:spcPct val="75000"/>
              </a:lnSpc>
            </a:pPr>
            <a:r>
              <a:rPr lang="cs-CZ" sz="2300" dirty="0"/>
              <a:t>komory, obce/svazky obcí ZK, </a:t>
            </a:r>
            <a:r>
              <a:rPr lang="cs-CZ" sz="2300" dirty="0" err="1"/>
              <a:t>o.p.s</a:t>
            </a:r>
            <a:r>
              <a:rPr lang="cs-CZ" sz="2300" dirty="0"/>
              <a:t>, spolky, ústavy, školy a školská zařízení </a:t>
            </a:r>
          </a:p>
          <a:p>
            <a:pPr marL="0" indent="0">
              <a:buNone/>
            </a:pPr>
            <a:r>
              <a:rPr lang="cs-CZ" sz="2300" b="1" dirty="0"/>
              <a:t>Finanční alokace: </a:t>
            </a:r>
            <a:r>
              <a:rPr lang="cs-CZ" sz="2300" dirty="0"/>
              <a:t>zatím rozpočtově nekryto, plán cca 5 000 000 Kč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</p:spPr>
        <p:txBody>
          <a:bodyPr>
            <a:normAutofit fontScale="90000"/>
          </a:bodyPr>
          <a:lstStyle/>
          <a:p>
            <a:r>
              <a:rPr lang="cs-CZ" sz="4000" spc="-100" dirty="0"/>
              <a:t>ROZVOJOVÉ PROGRAMY A KRIZOVÉ ŘÍZENÍ</a:t>
            </a:r>
            <a:br>
              <a:rPr lang="cs-CZ" spc="-100" dirty="0"/>
            </a:br>
            <a:endParaRPr lang="cs-CZ" spc="-100" dirty="0"/>
          </a:p>
        </p:txBody>
      </p:sp>
      <p:sp>
        <p:nvSpPr>
          <p:cNvPr id="6" name="Zástupný symbol pro číslo snímku 2">
            <a:extLst>
              <a:ext uri="{FF2B5EF4-FFF2-40B4-BE49-F238E27FC236}">
                <a16:creationId xmlns:a16="http://schemas.microsoft.com/office/drawing/2014/main" id="{E0634AE9-3369-4E3F-E17E-17C39E995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29655"/>
            <a:ext cx="540000" cy="540000"/>
          </a:xfrm>
          <a:solidFill>
            <a:schemeClr val="tx1"/>
          </a:solidFill>
        </p:spPr>
        <p:txBody>
          <a:bodyPr anchor="ctr" anchorCtr="0"/>
          <a:lstStyle/>
          <a:p>
            <a:pPr algn="ctr"/>
            <a:fld id="{157D43A2-98E4-B24E-9228-7624BE346F8E}" type="slidenum">
              <a:rPr lang="cs-CZ" sz="2500" b="1" smtClean="0">
                <a:solidFill>
                  <a:schemeClr val="bg1"/>
                </a:solidFill>
              </a:rPr>
              <a:pPr algn="ctr"/>
              <a:t>20</a:t>
            </a:fld>
            <a:endParaRPr lang="cs-CZ" sz="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982269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2000"/>
            <a:ext cx="12204000" cy="5544000"/>
          </a:xfrm>
        </p:spPr>
        <p:txBody>
          <a:bodyPr lIns="360000" rIns="18000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3200" b="1" dirty="0">
                <a:solidFill>
                  <a:schemeClr val="bg1"/>
                </a:solidFill>
                <a:highlight>
                  <a:srgbClr val="000000"/>
                </a:highlight>
              </a:rPr>
              <a:t>RP28-25 Podpora turistických informačních center ve ZK</a:t>
            </a:r>
            <a:endParaRPr lang="cs-CZ" sz="3100" b="1" spc="-30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2300" b="1" dirty="0"/>
              <a:t>Aktivity:</a:t>
            </a:r>
          </a:p>
          <a:p>
            <a:pPr lvl="1" algn="just">
              <a:lnSpc>
                <a:spcPct val="80000"/>
              </a:lnSpc>
            </a:pPr>
            <a:r>
              <a:rPr lang="cs-CZ" sz="2300" dirty="0"/>
              <a:t>Poskytování informací návštěvníkům kraje,</a:t>
            </a:r>
          </a:p>
          <a:p>
            <a:pPr lvl="1" algn="just">
              <a:lnSpc>
                <a:spcPct val="80000"/>
              </a:lnSpc>
            </a:pPr>
            <a:r>
              <a:rPr lang="cs-CZ" sz="2300" dirty="0"/>
              <a:t>Tvorba turistických produktů,</a:t>
            </a:r>
          </a:p>
          <a:p>
            <a:pPr lvl="1" algn="just">
              <a:lnSpc>
                <a:spcPct val="80000"/>
              </a:lnSpc>
            </a:pPr>
            <a:r>
              <a:rPr lang="cs-CZ" sz="2300" dirty="0"/>
              <a:t>Propagace kraje,</a:t>
            </a:r>
          </a:p>
          <a:p>
            <a:pPr lvl="1" algn="just">
              <a:lnSpc>
                <a:spcPct val="80000"/>
              </a:lnSpc>
            </a:pPr>
            <a:r>
              <a:rPr lang="cs-CZ" sz="2300" dirty="0"/>
              <a:t>Realizace kulturních či společenských akcí ve vazbě na cestovní ruch,</a:t>
            </a:r>
          </a:p>
          <a:p>
            <a:pPr lvl="1" algn="just">
              <a:lnSpc>
                <a:spcPct val="80000"/>
              </a:lnSpc>
            </a:pPr>
            <a:r>
              <a:rPr lang="cs-CZ" sz="2300" dirty="0"/>
              <a:t>Sběr dat o návštěvnosti území/TIC,</a:t>
            </a:r>
          </a:p>
          <a:p>
            <a:pPr lvl="1" algn="just">
              <a:lnSpc>
                <a:spcPct val="80000"/>
              </a:lnSpc>
            </a:pPr>
            <a:r>
              <a:rPr lang="cs-CZ" sz="2300" dirty="0"/>
              <a:t>Placené služby související s cestovním ruchem.</a:t>
            </a:r>
          </a:p>
          <a:p>
            <a:pPr marL="0" indent="0">
              <a:buNone/>
            </a:pPr>
            <a:r>
              <a:rPr lang="cs-CZ" sz="2300" b="1" dirty="0"/>
              <a:t>Příjemci podpory:</a:t>
            </a:r>
            <a:endParaRPr lang="cs-CZ" sz="2300" dirty="0"/>
          </a:p>
          <a:p>
            <a:pPr lvl="1"/>
            <a:r>
              <a:rPr lang="cs-CZ" sz="2300" dirty="0"/>
              <a:t>PO (</a:t>
            </a:r>
            <a:r>
              <a:rPr lang="cs-CZ" sz="2300" dirty="0">
                <a:solidFill>
                  <a:srgbClr val="0070C0"/>
                </a:solidFill>
              </a:rPr>
              <a:t>obec</a:t>
            </a:r>
            <a:r>
              <a:rPr lang="cs-CZ" sz="2300" dirty="0"/>
              <a:t>, církev, podnikatelský subjekt), která zřizuje, zakládá nebo provozuje turistické informační centrum ve ZK</a:t>
            </a:r>
            <a:endParaRPr lang="cs-CZ" sz="2300" b="1" dirty="0"/>
          </a:p>
          <a:p>
            <a:pPr marL="0" lvl="1" indent="0">
              <a:spcBef>
                <a:spcPts val="1000"/>
              </a:spcBef>
              <a:buNone/>
            </a:pPr>
            <a:r>
              <a:rPr lang="cs-CZ" sz="2300" b="1" dirty="0"/>
              <a:t>Finanční alokace: </a:t>
            </a:r>
            <a:r>
              <a:rPr lang="cs-CZ" sz="2300" dirty="0">
                <a:solidFill>
                  <a:srgbClr val="FF0000"/>
                </a:solidFill>
              </a:rPr>
              <a:t>5 000 000 Kč</a:t>
            </a:r>
            <a:endParaRPr lang="cs-CZ" sz="2300" dirty="0"/>
          </a:p>
          <a:p>
            <a:pPr marL="0" lvl="1" indent="0">
              <a:spcBef>
                <a:spcPts val="1000"/>
              </a:spcBef>
              <a:buNone/>
            </a:pPr>
            <a:r>
              <a:rPr lang="cs-CZ" sz="2300" b="1" dirty="0"/>
              <a:t>Příjem žádostí: </a:t>
            </a:r>
            <a:r>
              <a:rPr lang="pl-PL" sz="2300" dirty="0"/>
              <a:t>leden - únor</a:t>
            </a:r>
            <a:endParaRPr lang="cs-CZ" sz="2300" dirty="0"/>
          </a:p>
          <a:p>
            <a:pPr marL="457200" lvl="1" indent="0">
              <a:buNone/>
            </a:pPr>
            <a:endParaRPr lang="cs-CZ" sz="25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</p:spPr>
        <p:txBody>
          <a:bodyPr>
            <a:normAutofit fontScale="90000"/>
          </a:bodyPr>
          <a:lstStyle/>
          <a:p>
            <a:r>
              <a:rPr lang="cs-CZ" sz="4000" spc="-100" dirty="0"/>
              <a:t>ROZVOJOVÉ PROGRAMY A KRIZOVÉ ŘÍZENÍ</a:t>
            </a:r>
            <a:br>
              <a:rPr lang="cs-CZ" spc="-100" dirty="0"/>
            </a:br>
            <a:endParaRPr lang="cs-CZ" spc="-100" dirty="0"/>
          </a:p>
        </p:txBody>
      </p:sp>
      <p:sp>
        <p:nvSpPr>
          <p:cNvPr id="6" name="Zástupný symbol pro číslo snímku 2">
            <a:extLst>
              <a:ext uri="{FF2B5EF4-FFF2-40B4-BE49-F238E27FC236}">
                <a16:creationId xmlns:a16="http://schemas.microsoft.com/office/drawing/2014/main" id="{E0634AE9-3369-4E3F-E17E-17C39E995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29655"/>
            <a:ext cx="540000" cy="540000"/>
          </a:xfrm>
          <a:solidFill>
            <a:schemeClr val="tx1"/>
          </a:solidFill>
        </p:spPr>
        <p:txBody>
          <a:bodyPr anchor="ctr" anchorCtr="0"/>
          <a:lstStyle/>
          <a:p>
            <a:pPr algn="ctr"/>
            <a:fld id="{157D43A2-98E4-B24E-9228-7624BE346F8E}" type="slidenum">
              <a:rPr lang="cs-CZ" sz="2500" b="1" smtClean="0">
                <a:solidFill>
                  <a:schemeClr val="bg1"/>
                </a:solidFill>
              </a:rPr>
              <a:pPr algn="ctr"/>
              <a:t>21</a:t>
            </a:fld>
            <a:endParaRPr lang="cs-CZ" sz="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195929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2000"/>
            <a:ext cx="12204000" cy="5544000"/>
          </a:xfrm>
        </p:spPr>
        <p:txBody>
          <a:bodyPr lIns="360000" rIns="18000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3100" b="1" spc="-30" dirty="0">
                <a:solidFill>
                  <a:schemeClr val="bg1"/>
                </a:solidFill>
                <a:highlight>
                  <a:srgbClr val="000000"/>
                </a:highlight>
              </a:rPr>
              <a:t>RP29-25 Rozvoj paliativní péče a ošetřovatelství</a:t>
            </a:r>
          </a:p>
          <a:p>
            <a:pPr marL="0" indent="0">
              <a:lnSpc>
                <a:spcPct val="75000"/>
              </a:lnSpc>
              <a:spcBef>
                <a:spcPts val="1800"/>
              </a:spcBef>
              <a:buNone/>
            </a:pPr>
            <a:r>
              <a:rPr lang="pt-BR" sz="2300" b="1" dirty="0">
                <a:highlight>
                  <a:srgbClr val="FFD900"/>
                </a:highlight>
              </a:rPr>
              <a:t>Dotační titul 1: Podpora paliativní péč</a:t>
            </a:r>
            <a:r>
              <a:rPr lang="cs-CZ" sz="2300" b="1" dirty="0">
                <a:highlight>
                  <a:srgbClr val="FFD900"/>
                </a:highlight>
              </a:rPr>
              <a:t>e</a:t>
            </a:r>
            <a:endParaRPr lang="cs-CZ" sz="2300" b="1" dirty="0">
              <a:highlight>
                <a:srgbClr val="FFD911"/>
              </a:highlight>
            </a:endParaRPr>
          </a:p>
          <a:p>
            <a:pPr marL="0" indent="0">
              <a:buNone/>
            </a:pPr>
            <a:r>
              <a:rPr lang="cs-CZ" sz="2300" b="1" dirty="0"/>
              <a:t>Příjemci podpory:</a:t>
            </a:r>
            <a:endParaRPr lang="cs-CZ" sz="2300" dirty="0"/>
          </a:p>
          <a:p>
            <a:pPr lvl="1"/>
            <a:r>
              <a:rPr lang="cs-CZ" sz="2300" dirty="0"/>
              <a:t>Poskytovatelé pobytové a ambulantní paliativní péče</a:t>
            </a:r>
          </a:p>
          <a:p>
            <a:pPr marL="0" indent="0">
              <a:lnSpc>
                <a:spcPct val="75000"/>
              </a:lnSpc>
              <a:spcBef>
                <a:spcPts val="1800"/>
              </a:spcBef>
              <a:buNone/>
            </a:pPr>
            <a:r>
              <a:rPr lang="pt-BR" sz="2300" b="1" dirty="0">
                <a:highlight>
                  <a:srgbClr val="FFD900"/>
                </a:highlight>
              </a:rPr>
              <a:t>Dotační titul 2: Podpora vzdělávání v ošetřovatelství a paliativní péči pro poskytovatele pobytových sociálních služe</a:t>
            </a:r>
            <a:r>
              <a:rPr lang="cs-CZ" sz="2300" b="1" dirty="0">
                <a:highlight>
                  <a:srgbClr val="FFD900"/>
                </a:highlight>
              </a:rPr>
              <a:t>b</a:t>
            </a:r>
            <a:endParaRPr lang="cs-CZ" sz="2300" b="1" dirty="0">
              <a:highlight>
                <a:srgbClr val="FFD911"/>
              </a:highlight>
            </a:endParaRPr>
          </a:p>
          <a:p>
            <a:pPr marL="0" indent="0">
              <a:buNone/>
            </a:pPr>
            <a:r>
              <a:rPr lang="cs-CZ" sz="2300" b="1" dirty="0"/>
              <a:t>Příjemci podpory:</a:t>
            </a:r>
            <a:endParaRPr lang="cs-CZ" sz="2300" dirty="0"/>
          </a:p>
          <a:p>
            <a:pPr lvl="1"/>
            <a:r>
              <a:rPr lang="cs-CZ" sz="2300" dirty="0"/>
              <a:t>Poskytovatelé pobytových sociálních služeb</a:t>
            </a:r>
          </a:p>
          <a:p>
            <a:pPr marL="0" indent="0">
              <a:buNone/>
            </a:pPr>
            <a:r>
              <a:rPr lang="cs-CZ" sz="2300" b="1" dirty="0"/>
              <a:t>Finanční alokace: </a:t>
            </a:r>
            <a:r>
              <a:rPr lang="cs-CZ" sz="2300" dirty="0">
                <a:solidFill>
                  <a:srgbClr val="FF0000"/>
                </a:solidFill>
              </a:rPr>
              <a:t>4 600 000 Kč</a:t>
            </a:r>
            <a:endParaRPr lang="cs-CZ" sz="2300" dirty="0"/>
          </a:p>
          <a:p>
            <a:pPr marL="0" lvl="1" indent="0">
              <a:spcBef>
                <a:spcPts val="1000"/>
              </a:spcBef>
              <a:buNone/>
            </a:pPr>
            <a:r>
              <a:rPr lang="cs-CZ" sz="2300" b="1" dirty="0"/>
              <a:t>Příjem žádostí: </a:t>
            </a:r>
            <a:r>
              <a:rPr lang="cs-CZ" sz="2300" dirty="0">
                <a:latin typeface="+mj-lt"/>
              </a:rPr>
              <a:t>duben - květen</a:t>
            </a:r>
            <a:endParaRPr lang="cs-CZ" sz="2300" dirty="0"/>
          </a:p>
          <a:p>
            <a:pPr marL="457200" lvl="1" indent="0">
              <a:buNone/>
            </a:pPr>
            <a:endParaRPr lang="cs-CZ" sz="25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</p:spPr>
        <p:txBody>
          <a:bodyPr>
            <a:normAutofit fontScale="90000"/>
          </a:bodyPr>
          <a:lstStyle/>
          <a:p>
            <a:r>
              <a:rPr lang="cs-CZ" sz="4000" spc="-100" dirty="0"/>
              <a:t>ROZVOJOVÉ PROGRAMY A KRIZOVÉ ŘÍZENÍ</a:t>
            </a:r>
            <a:br>
              <a:rPr lang="cs-CZ" spc="-100" dirty="0"/>
            </a:br>
            <a:endParaRPr lang="cs-CZ" spc="-100" dirty="0"/>
          </a:p>
        </p:txBody>
      </p:sp>
      <p:sp>
        <p:nvSpPr>
          <p:cNvPr id="6" name="Zástupný symbol pro číslo snímku 2">
            <a:extLst>
              <a:ext uri="{FF2B5EF4-FFF2-40B4-BE49-F238E27FC236}">
                <a16:creationId xmlns:a16="http://schemas.microsoft.com/office/drawing/2014/main" id="{E0634AE9-3369-4E3F-E17E-17C39E995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29655"/>
            <a:ext cx="540000" cy="540000"/>
          </a:xfrm>
          <a:solidFill>
            <a:schemeClr val="tx1"/>
          </a:solidFill>
        </p:spPr>
        <p:txBody>
          <a:bodyPr anchor="ctr" anchorCtr="0"/>
          <a:lstStyle/>
          <a:p>
            <a:pPr algn="ctr"/>
            <a:fld id="{157D43A2-98E4-B24E-9228-7624BE346F8E}" type="slidenum">
              <a:rPr lang="cs-CZ" sz="2500" b="1" smtClean="0">
                <a:solidFill>
                  <a:schemeClr val="bg1"/>
                </a:solidFill>
              </a:rPr>
              <a:pPr algn="ctr"/>
              <a:t>22</a:t>
            </a:fld>
            <a:endParaRPr lang="cs-CZ" sz="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924702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98FB545E-388F-4836-209F-91F43B57DBC7}"/>
              </a:ext>
            </a:extLst>
          </p:cNvPr>
          <p:cNvSpPr txBox="1">
            <a:spLocks/>
          </p:cNvSpPr>
          <p:nvPr/>
        </p:nvSpPr>
        <p:spPr>
          <a:xfrm>
            <a:off x="1703512" y="2232000"/>
            <a:ext cx="3959896" cy="720000"/>
          </a:xfrm>
          <a:prstGeom prst="rect">
            <a:avLst/>
          </a:prstGeom>
        </p:spPr>
        <p:txBody>
          <a:bodyPr vert="horz" lIns="14400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b="1" i="0" kern="1200" spc="5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3000"/>
              </a:spcAft>
            </a:pPr>
            <a:r>
              <a:rPr lang="cs-CZ" sz="5000" b="0" dirty="0">
                <a:latin typeface="Arial Nova Light" panose="020F0502020204030204" pitchFamily="34" charset="0"/>
              </a:rPr>
              <a:t>Sekce</a:t>
            </a:r>
            <a:endParaRPr lang="cs-CZ" sz="5000" dirty="0">
              <a:latin typeface="Arial Nova Light" panose="020F0502020204030204" pitchFamily="34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DF147E14-37B7-AA9B-7F0C-743996DC340F}"/>
              </a:ext>
            </a:extLst>
          </p:cNvPr>
          <p:cNvSpPr/>
          <p:nvPr/>
        </p:nvSpPr>
        <p:spPr>
          <a:xfrm>
            <a:off x="1775520" y="2952000"/>
            <a:ext cx="3888432" cy="9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 anchorCtr="0"/>
          <a:lstStyle/>
          <a:p>
            <a:pPr algn="r"/>
            <a:r>
              <a:rPr lang="pl-PL" sz="6000" b="1" spc="-50" dirty="0">
                <a:latin typeface="Arial" panose="020B0604020202020204" pitchFamily="34" charset="0"/>
                <a:cs typeface="Arial" panose="020B0604020202020204" pitchFamily="34" charset="0"/>
              </a:rPr>
              <a:t>KULTURA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000" y="406400"/>
            <a:ext cx="6053713" cy="6044400"/>
          </a:xfrm>
          <a:prstGeom prst="rect">
            <a:avLst/>
          </a:prstGeom>
          <a:ln w="3175">
            <a:solidFill>
              <a:srgbClr val="FFD911"/>
            </a:solidFill>
          </a:ln>
        </p:spPr>
      </p:pic>
    </p:spTree>
    <p:extLst>
      <p:ext uri="{BB962C8B-B14F-4D97-AF65-F5344CB8AC3E}">
        <p14:creationId xmlns:p14="http://schemas.microsoft.com/office/powerpoint/2010/main" val="3502948675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1">
            <a:extLst>
              <a:ext uri="{FF2B5EF4-FFF2-40B4-BE49-F238E27FC236}">
                <a16:creationId xmlns:a16="http://schemas.microsoft.com/office/drawing/2014/main" id="{36989AF4-07F5-39C5-D446-46B1708C9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351114"/>
            <a:ext cx="11377264" cy="5678286"/>
          </a:xfrm>
        </p:spPr>
        <p:txBody>
          <a:bodyPr>
            <a:normAutofit/>
          </a:bodyPr>
          <a:lstStyle/>
          <a:p>
            <a:pPr marL="285750" lvl="1" indent="-285750">
              <a:spcBef>
                <a:spcPts val="1500"/>
              </a:spcBef>
              <a:buFont typeface="Arial" panose="020B0604020202020204" pitchFamily="34" charset="0"/>
              <a:buChar char="•"/>
              <a:tabLst>
                <a:tab pos="1706563" algn="l"/>
              </a:tabLst>
            </a:pPr>
            <a:r>
              <a:rPr lang="cs-CZ" dirty="0">
                <a:cs typeface="Arial" panose="020B0604020202020204" pitchFamily="34" charset="0"/>
              </a:rPr>
              <a:t>KUL01   – Program na podporu klubové scény, kulturních aktivit a akcí</a:t>
            </a:r>
            <a:br>
              <a:rPr lang="cs-CZ" dirty="0">
                <a:cs typeface="Arial" panose="020B0604020202020204" pitchFamily="34" charset="0"/>
              </a:rPr>
            </a:br>
            <a:r>
              <a:rPr lang="cs-CZ" dirty="0">
                <a:cs typeface="Arial" panose="020B0604020202020204" pitchFamily="34" charset="0"/>
              </a:rPr>
              <a:t>	regionálního významu</a:t>
            </a:r>
          </a:p>
          <a:p>
            <a:pPr marL="285750" lvl="1" indent="-285750">
              <a:spcBef>
                <a:spcPts val="1500"/>
              </a:spcBef>
              <a:buFont typeface="Arial" panose="020B0604020202020204" pitchFamily="34" charset="0"/>
              <a:buChar char="•"/>
              <a:tabLst>
                <a:tab pos="1706563" algn="l"/>
              </a:tabLst>
            </a:pPr>
            <a:r>
              <a:rPr lang="cs-CZ" dirty="0">
                <a:cs typeface="Arial" panose="020B0604020202020204" pitchFamily="34" charset="0"/>
              </a:rPr>
              <a:t>KUL03   – Podpora stavební obnovy a restaurování kulturních památek a 		památek místního významu</a:t>
            </a:r>
          </a:p>
          <a:p>
            <a:pPr marL="285750" lvl="1" indent="-28575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cs-CZ" dirty="0">
                <a:cs typeface="Arial" panose="020B0604020202020204" pitchFamily="34" charset="0"/>
              </a:rPr>
              <a:t>KUL05   – Program Otevřené brány</a:t>
            </a:r>
          </a:p>
          <a:p>
            <a:pPr marL="285750" lvl="1" indent="-28575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cs-CZ" dirty="0">
                <a:cs typeface="Arial" panose="020B0604020202020204" pitchFamily="34" charset="0"/>
              </a:rPr>
              <a:t>KUL06   – </a:t>
            </a:r>
            <a:r>
              <a:rPr lang="cs-CZ" spc="-30" dirty="0">
                <a:cs typeface="Arial" panose="020B0604020202020204" pitchFamily="34" charset="0"/>
              </a:rPr>
              <a:t>Program na podporu kulturních aktivit a akcí nadregionálního význam</a:t>
            </a:r>
            <a:r>
              <a:rPr lang="cs-CZ" dirty="0">
                <a:cs typeface="Arial" panose="020B0604020202020204" pitchFamily="34" charset="0"/>
              </a:rPr>
              <a:t>u</a:t>
            </a:r>
          </a:p>
          <a:p>
            <a:pPr marL="285750" lvl="1" indent="-28575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cs-CZ" dirty="0">
                <a:cs typeface="Arial" panose="020B0604020202020204" pitchFamily="34" charset="0"/>
              </a:rPr>
              <a:t>KUL07   – Program na podporu odborné činnosti v památkové péči </a:t>
            </a:r>
          </a:p>
        </p:txBody>
      </p:sp>
      <p:sp>
        <p:nvSpPr>
          <p:cNvPr id="11" name="Nadpis 3">
            <a:extLst>
              <a:ext uri="{FF2B5EF4-FFF2-40B4-BE49-F238E27FC236}">
                <a16:creationId xmlns:a16="http://schemas.microsoft.com/office/drawing/2014/main" id="{C062E42C-B122-31DC-B408-9AE5A155D7E8}"/>
              </a:ext>
            </a:extLst>
          </p:cNvPr>
          <p:cNvSpPr txBox="1">
            <a:spLocks/>
          </p:cNvSpPr>
          <p:nvPr/>
        </p:nvSpPr>
        <p:spPr>
          <a:xfrm>
            <a:off x="574426" y="519788"/>
            <a:ext cx="11264900" cy="9313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cs-CZ" sz="4000" spc="-100" dirty="0"/>
              <a:t>KULTURA</a:t>
            </a:r>
            <a:br>
              <a:rPr lang="cs-CZ" spc="-100" dirty="0"/>
            </a:br>
            <a:endParaRPr lang="cs-CZ" spc="-100" dirty="0"/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D5F2A966-70BF-66D2-4002-5EB336C89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29655"/>
            <a:ext cx="540000" cy="540000"/>
          </a:xfrm>
          <a:solidFill>
            <a:schemeClr val="tx1"/>
          </a:solidFill>
        </p:spPr>
        <p:txBody>
          <a:bodyPr anchor="ctr" anchorCtr="0"/>
          <a:lstStyle/>
          <a:p>
            <a:pPr algn="ctr"/>
            <a:fld id="{157D43A2-98E4-B24E-9228-7624BE346F8E}" type="slidenum">
              <a:rPr lang="cs-CZ" sz="2500" b="1" smtClean="0">
                <a:solidFill>
                  <a:schemeClr val="bg1"/>
                </a:solidFill>
              </a:rPr>
              <a:pPr algn="ctr"/>
              <a:t>24</a:t>
            </a:fld>
            <a:endParaRPr lang="cs-CZ" sz="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4382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2000"/>
            <a:ext cx="12204000" cy="5544000"/>
          </a:xfrm>
        </p:spPr>
        <p:txBody>
          <a:bodyPr lIns="360000" rIns="18000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3100" b="1" spc="-30" dirty="0">
                <a:solidFill>
                  <a:schemeClr val="bg1"/>
                </a:solidFill>
                <a:highlight>
                  <a:srgbClr val="000000"/>
                </a:highlight>
              </a:rPr>
              <a:t>KUL01-25  PROGRAM NA PODPORU KLUBOVÉ SCÉNY, KULTURNÍCH AKTIVIT A  AKCÍ REGIONÁLNÍHO VÝZNAMU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300" b="1" dirty="0"/>
              <a:t>Aktivity:</a:t>
            </a:r>
          </a:p>
          <a:p>
            <a:pPr lvl="1" algn="just">
              <a:lnSpc>
                <a:spcPct val="75000"/>
              </a:lnSpc>
            </a:pPr>
            <a:r>
              <a:rPr lang="cs-CZ" sz="1800" dirty="0"/>
              <a:t>Akce regionálního významu </a:t>
            </a:r>
          </a:p>
          <a:p>
            <a:pPr lvl="1" algn="just">
              <a:lnSpc>
                <a:spcPct val="75000"/>
              </a:lnSpc>
            </a:pPr>
            <a:r>
              <a:rPr lang="cs-CZ" sz="1800" dirty="0"/>
              <a:t>rozvoj neprofesionální kultury, zájmové umělecké činnosti,</a:t>
            </a:r>
          </a:p>
          <a:p>
            <a:pPr lvl="1" algn="just">
              <a:lnSpc>
                <a:spcPct val="75000"/>
              </a:lnSpc>
            </a:pPr>
            <a:r>
              <a:rPr lang="cs-CZ" sz="1800" dirty="0"/>
              <a:t>podpora profesionálních kulturních aktivit,</a:t>
            </a:r>
          </a:p>
          <a:p>
            <a:pPr lvl="1" algn="just">
              <a:lnSpc>
                <a:spcPct val="75000"/>
              </a:lnSpc>
            </a:pPr>
            <a:r>
              <a:rPr lang="cs-CZ" sz="1800" dirty="0"/>
              <a:t>podpora řemesel - s účastí min. 5 osob - držitelů ocenění (Mistr tradiční rukodělné výroby ZK, Nositel tradice lidového řemesla, Cena Vladimíra Boučka) či jiných registrovaných ochranných známek,</a:t>
            </a:r>
          </a:p>
          <a:p>
            <a:pPr lvl="1" algn="just">
              <a:lnSpc>
                <a:spcPct val="75000"/>
              </a:lnSpc>
            </a:pPr>
            <a:r>
              <a:rPr lang="cs-CZ" sz="1800" dirty="0"/>
              <a:t>podpora výstav umění, </a:t>
            </a:r>
          </a:p>
          <a:p>
            <a:pPr lvl="1" algn="just">
              <a:lnSpc>
                <a:spcPct val="75000"/>
              </a:lnSpc>
            </a:pPr>
            <a:r>
              <a:rPr lang="cs-CZ" sz="1800" dirty="0"/>
              <a:t>podpora nekomerční klubové scény pro konání kulturních aktivit </a:t>
            </a:r>
            <a:r>
              <a:rPr lang="cs-CZ" sz="1800" dirty="0" err="1"/>
              <a:t>regionál</a:t>
            </a:r>
            <a:r>
              <a:rPr lang="cs-CZ" sz="1800" dirty="0"/>
              <a:t>. významu</a:t>
            </a:r>
          </a:p>
          <a:p>
            <a:pPr lvl="1" algn="just">
              <a:lnSpc>
                <a:spcPct val="75000"/>
              </a:lnSpc>
            </a:pPr>
            <a:r>
              <a:rPr lang="cs-CZ" sz="1800" dirty="0"/>
              <a:t>podpora nekomerčních festivalů a přehlídek - folklorní, divadelní, výtvarné, hudební a filmové v návaznosti na </a:t>
            </a:r>
            <a:r>
              <a:rPr lang="cs-CZ" sz="1800" dirty="0" err="1"/>
              <a:t>regionál</a:t>
            </a:r>
            <a:r>
              <a:rPr lang="cs-CZ" sz="1800" dirty="0"/>
              <a:t>./krajská/celorepubliková kola soutěží a přehlídek.</a:t>
            </a:r>
          </a:p>
          <a:p>
            <a:pPr marL="0" indent="0">
              <a:buNone/>
            </a:pPr>
            <a:r>
              <a:rPr lang="cs-CZ" sz="2300" b="1" dirty="0"/>
              <a:t>Příjemci podpory:</a:t>
            </a:r>
            <a:endParaRPr lang="cs-CZ" sz="2300" dirty="0"/>
          </a:p>
          <a:p>
            <a:pPr lvl="1"/>
            <a:r>
              <a:rPr lang="cs-CZ" sz="2000" spc="-10" dirty="0">
                <a:solidFill>
                  <a:srgbClr val="0070C0"/>
                </a:solidFill>
              </a:rPr>
              <a:t>Obce</a:t>
            </a:r>
            <a:r>
              <a:rPr lang="cs-CZ" sz="2000" spc="-10" dirty="0"/>
              <a:t>, FO a PO zabývající se činnostmi s kulturním obsahem / zachování kulturního dědictví ve ZK</a:t>
            </a:r>
          </a:p>
          <a:p>
            <a:pPr marL="0" indent="0">
              <a:buNone/>
            </a:pPr>
            <a:r>
              <a:rPr lang="cs-CZ" sz="2300" b="1" dirty="0"/>
              <a:t>Finanční alokace: </a:t>
            </a:r>
            <a:r>
              <a:rPr lang="cs-CZ" sz="2000" dirty="0">
                <a:solidFill>
                  <a:srgbClr val="FF0000"/>
                </a:solidFill>
              </a:rPr>
              <a:t>8 000 000 Kč</a:t>
            </a:r>
            <a:endParaRPr lang="cs-CZ" sz="2000" dirty="0"/>
          </a:p>
          <a:p>
            <a:pPr marL="0" lvl="1" indent="0">
              <a:spcBef>
                <a:spcPts val="1000"/>
              </a:spcBef>
              <a:buNone/>
            </a:pPr>
            <a:r>
              <a:rPr lang="cs-CZ" sz="2300" b="1" dirty="0"/>
              <a:t>Příjem žádostí: </a:t>
            </a:r>
            <a:r>
              <a:rPr lang="nl-NL" sz="2000" dirty="0"/>
              <a:t>1. kolo</a:t>
            </a:r>
            <a:r>
              <a:rPr lang="cs-CZ" sz="2000" dirty="0"/>
              <a:t>:</a:t>
            </a:r>
            <a:r>
              <a:rPr lang="nl-NL" sz="2000" dirty="0"/>
              <a:t> </a:t>
            </a:r>
            <a:r>
              <a:rPr lang="cs-CZ" sz="2000" dirty="0"/>
              <a:t>l</a:t>
            </a:r>
            <a:r>
              <a:rPr lang="nl-NL" sz="2000" dirty="0"/>
              <a:t>eden</a:t>
            </a:r>
            <a:r>
              <a:rPr lang="cs-CZ" sz="2000" dirty="0"/>
              <a:t>;</a:t>
            </a:r>
            <a:r>
              <a:rPr lang="nl-NL" sz="2000" dirty="0"/>
              <a:t> 2. kolo</a:t>
            </a:r>
            <a:r>
              <a:rPr lang="cs-CZ" sz="2000" dirty="0"/>
              <a:t>:</a:t>
            </a:r>
            <a:r>
              <a:rPr lang="nl-NL" sz="2000" dirty="0"/>
              <a:t> </a:t>
            </a:r>
            <a:r>
              <a:rPr lang="cs-CZ" sz="2000" dirty="0"/>
              <a:t>d</a:t>
            </a:r>
            <a:r>
              <a:rPr lang="nl-NL" sz="2000" dirty="0"/>
              <a:t>uben</a:t>
            </a:r>
          </a:p>
          <a:p>
            <a:pPr marL="0" lvl="1" indent="0">
              <a:spcBef>
                <a:spcPts val="1000"/>
              </a:spcBef>
              <a:buNone/>
            </a:pPr>
            <a:endParaRPr lang="cs-CZ" sz="2500" dirty="0"/>
          </a:p>
          <a:p>
            <a:pPr marL="457200" lvl="1" indent="0">
              <a:buNone/>
            </a:pPr>
            <a:endParaRPr lang="cs-CZ" sz="25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</p:spPr>
        <p:txBody>
          <a:bodyPr>
            <a:normAutofit fontScale="90000"/>
          </a:bodyPr>
          <a:lstStyle/>
          <a:p>
            <a:r>
              <a:rPr lang="cs-CZ" sz="4000" spc="-100" dirty="0"/>
              <a:t>KULTURA</a:t>
            </a:r>
            <a:br>
              <a:rPr lang="cs-CZ" spc="-100" dirty="0"/>
            </a:br>
            <a:endParaRPr lang="cs-CZ" spc="-100" dirty="0"/>
          </a:p>
        </p:txBody>
      </p:sp>
      <p:sp>
        <p:nvSpPr>
          <p:cNvPr id="6" name="Zástupný symbol pro číslo snímku 2">
            <a:extLst>
              <a:ext uri="{FF2B5EF4-FFF2-40B4-BE49-F238E27FC236}">
                <a16:creationId xmlns:a16="http://schemas.microsoft.com/office/drawing/2014/main" id="{E0634AE9-3369-4E3F-E17E-17C39E995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29655"/>
            <a:ext cx="540000" cy="540000"/>
          </a:xfrm>
          <a:solidFill>
            <a:schemeClr val="tx1"/>
          </a:solidFill>
        </p:spPr>
        <p:txBody>
          <a:bodyPr anchor="ctr" anchorCtr="0"/>
          <a:lstStyle/>
          <a:p>
            <a:pPr algn="ctr"/>
            <a:fld id="{157D43A2-98E4-B24E-9228-7624BE346F8E}" type="slidenum">
              <a:rPr lang="cs-CZ" sz="2500" b="1" smtClean="0">
                <a:solidFill>
                  <a:schemeClr val="bg1"/>
                </a:solidFill>
              </a:rPr>
              <a:pPr algn="ctr"/>
              <a:t>25</a:t>
            </a:fld>
            <a:endParaRPr lang="cs-CZ" sz="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734936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2000"/>
            <a:ext cx="12204000" cy="5544000"/>
          </a:xfrm>
        </p:spPr>
        <p:txBody>
          <a:bodyPr lIns="360000" rIns="18000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3100" b="1" spc="-30" dirty="0">
                <a:solidFill>
                  <a:schemeClr val="bg1"/>
                </a:solidFill>
                <a:highlight>
                  <a:srgbClr val="000000"/>
                </a:highlight>
              </a:rPr>
              <a:t>KUL03-25 PROGRAM NA PODPORU STAVEBNÍ OBNOVY A RESTAUROVÁNÍ KULTURNÍCH PAMÁTEK A PAMÁTEK MÍSTNÍHO VÝZNAMU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300" b="1" dirty="0"/>
              <a:t>Aktivity:</a:t>
            </a:r>
          </a:p>
          <a:p>
            <a:pPr lvl="1" algn="just"/>
            <a:r>
              <a:rPr lang="cs-CZ" sz="2300" dirty="0"/>
              <a:t>Stavební obnova a restaurování kulturních památek / památek místního významu</a:t>
            </a:r>
          </a:p>
          <a:p>
            <a:pPr marL="0" indent="0">
              <a:buNone/>
            </a:pPr>
            <a:r>
              <a:rPr lang="cs-CZ" sz="2300" b="1" dirty="0"/>
              <a:t>Příjemci podpory:</a:t>
            </a:r>
            <a:endParaRPr lang="cs-CZ" sz="2300" dirty="0"/>
          </a:p>
          <a:p>
            <a:pPr lvl="1"/>
            <a:r>
              <a:rPr lang="pl-PL" sz="2300" spc="-60" dirty="0">
                <a:cs typeface="Arial" panose="020B0604020202020204" pitchFamily="34" charset="0"/>
              </a:rPr>
              <a:t>FO / PO – (spolu)vlastníci kulturní památky / památky místního významu na území ZK</a:t>
            </a:r>
            <a:endParaRPr lang="cs-CZ" sz="2300" spc="-60" dirty="0"/>
          </a:p>
          <a:p>
            <a:pPr marL="0" indent="0">
              <a:buNone/>
            </a:pPr>
            <a:r>
              <a:rPr lang="cs-CZ" sz="2300" b="1" dirty="0"/>
              <a:t>Finanční alokace: </a:t>
            </a:r>
            <a:r>
              <a:rPr lang="cs-CZ" sz="2300" dirty="0">
                <a:solidFill>
                  <a:srgbClr val="FF0000"/>
                </a:solidFill>
              </a:rPr>
              <a:t>7 000 000 Kč</a:t>
            </a:r>
            <a:endParaRPr lang="cs-CZ" sz="2300" dirty="0"/>
          </a:p>
          <a:p>
            <a:pPr marL="0" lvl="1" indent="0">
              <a:spcBef>
                <a:spcPts val="1000"/>
              </a:spcBef>
              <a:buNone/>
            </a:pPr>
            <a:r>
              <a:rPr lang="cs-CZ" sz="2300" b="1" dirty="0"/>
              <a:t>Příjem žádostí: </a:t>
            </a:r>
            <a:r>
              <a:rPr lang="pl-PL" sz="2300" dirty="0"/>
              <a:t>leden - únor</a:t>
            </a:r>
            <a:endParaRPr lang="cs-CZ" sz="2300" dirty="0"/>
          </a:p>
          <a:p>
            <a:pPr marL="457200" lvl="1" indent="0">
              <a:buNone/>
            </a:pPr>
            <a:endParaRPr lang="cs-CZ" sz="25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</p:spPr>
        <p:txBody>
          <a:bodyPr>
            <a:normAutofit fontScale="90000"/>
          </a:bodyPr>
          <a:lstStyle/>
          <a:p>
            <a:r>
              <a:rPr lang="cs-CZ" sz="4000" spc="-100" dirty="0"/>
              <a:t>KULTURA</a:t>
            </a:r>
            <a:br>
              <a:rPr lang="cs-CZ" spc="-100" dirty="0"/>
            </a:br>
            <a:endParaRPr lang="cs-CZ" spc="-100" dirty="0"/>
          </a:p>
        </p:txBody>
      </p:sp>
      <p:sp>
        <p:nvSpPr>
          <p:cNvPr id="6" name="Zástupný symbol pro číslo snímku 2">
            <a:extLst>
              <a:ext uri="{FF2B5EF4-FFF2-40B4-BE49-F238E27FC236}">
                <a16:creationId xmlns:a16="http://schemas.microsoft.com/office/drawing/2014/main" id="{E0634AE9-3369-4E3F-E17E-17C39E995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29655"/>
            <a:ext cx="540000" cy="540000"/>
          </a:xfrm>
          <a:solidFill>
            <a:schemeClr val="tx1"/>
          </a:solidFill>
        </p:spPr>
        <p:txBody>
          <a:bodyPr anchor="ctr" anchorCtr="0"/>
          <a:lstStyle/>
          <a:p>
            <a:pPr algn="ctr"/>
            <a:fld id="{157D43A2-98E4-B24E-9228-7624BE346F8E}" type="slidenum">
              <a:rPr lang="cs-CZ" sz="2500" b="1" smtClean="0">
                <a:solidFill>
                  <a:schemeClr val="bg1"/>
                </a:solidFill>
              </a:rPr>
              <a:pPr algn="ctr"/>
              <a:t>26</a:t>
            </a:fld>
            <a:endParaRPr lang="cs-CZ" sz="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732828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2000"/>
            <a:ext cx="12204000" cy="5544000"/>
          </a:xfrm>
        </p:spPr>
        <p:txBody>
          <a:bodyPr lIns="360000" rIns="18000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3100" b="1" spc="-30" dirty="0">
                <a:solidFill>
                  <a:schemeClr val="bg1"/>
                </a:solidFill>
                <a:highlight>
                  <a:srgbClr val="000000"/>
                </a:highlight>
              </a:rPr>
              <a:t>KUL05-25 OTEVŘENÉ BRÁNY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300" b="1" dirty="0"/>
              <a:t>Opatření:</a:t>
            </a:r>
          </a:p>
          <a:p>
            <a:pPr lvl="1"/>
            <a:r>
              <a:rPr lang="cs-CZ" sz="2300" dirty="0">
                <a:cs typeface="Arial" panose="020B0604020202020204" pitchFamily="34" charset="0"/>
              </a:rPr>
              <a:t>Zajištění přístupnosti sakrálního objektu návštěvníkům v turistické sezoně v 05-09/ 2025-27 ve zvoleném návštěvnickém režimu (plný/víkendový) včetně zajištění bezplatných průvodcovských služeb návštěvníkům.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300" b="1" dirty="0"/>
              <a:t>Příjemci podpory:</a:t>
            </a:r>
          </a:p>
          <a:p>
            <a:pPr lvl="1"/>
            <a:r>
              <a:rPr lang="pl-PL" sz="2300" spc="-20" dirty="0">
                <a:cs typeface="Arial" panose="020B0604020202020204" pitchFamily="34" charset="0"/>
              </a:rPr>
              <a:t>FO / PO - vlastníci sakrálního objektu (chrám, bazilika, kostel, kaple) na území ZK.</a:t>
            </a:r>
            <a:endParaRPr lang="cs-CZ" sz="2300" spc="-20" dirty="0"/>
          </a:p>
          <a:p>
            <a:pPr marL="0" indent="0">
              <a:buNone/>
            </a:pPr>
            <a:r>
              <a:rPr lang="cs-CZ" sz="2300" b="1" dirty="0"/>
              <a:t>Finanční alokace: </a:t>
            </a:r>
            <a:r>
              <a:rPr lang="cs-CZ" sz="2300" dirty="0">
                <a:solidFill>
                  <a:srgbClr val="FF0000"/>
                </a:solidFill>
              </a:rPr>
              <a:t>1 800 000 Kč</a:t>
            </a:r>
            <a:endParaRPr lang="cs-CZ" sz="2300" dirty="0"/>
          </a:p>
          <a:p>
            <a:pPr marL="0" lvl="1" indent="0">
              <a:spcBef>
                <a:spcPts val="1000"/>
              </a:spcBef>
              <a:buNone/>
            </a:pPr>
            <a:r>
              <a:rPr lang="cs-CZ" sz="2300" b="1" dirty="0"/>
              <a:t>Příjem žádostí: </a:t>
            </a:r>
            <a:r>
              <a:rPr lang="pl-PL" sz="2300" dirty="0"/>
              <a:t>Leden - Únor</a:t>
            </a:r>
            <a:endParaRPr lang="cs-CZ" sz="2300" dirty="0"/>
          </a:p>
          <a:p>
            <a:pPr marL="457200" lvl="1" indent="0">
              <a:buNone/>
            </a:pPr>
            <a:endParaRPr lang="cs-CZ" sz="25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</p:spPr>
        <p:txBody>
          <a:bodyPr>
            <a:normAutofit fontScale="90000"/>
          </a:bodyPr>
          <a:lstStyle/>
          <a:p>
            <a:r>
              <a:rPr lang="cs-CZ" sz="4000" spc="-100" dirty="0"/>
              <a:t>KULTURA</a:t>
            </a:r>
            <a:br>
              <a:rPr lang="cs-CZ" spc="-100" dirty="0"/>
            </a:br>
            <a:endParaRPr lang="cs-CZ" spc="-100" dirty="0"/>
          </a:p>
        </p:txBody>
      </p:sp>
      <p:sp>
        <p:nvSpPr>
          <p:cNvPr id="6" name="Zástupný symbol pro číslo snímku 2">
            <a:extLst>
              <a:ext uri="{FF2B5EF4-FFF2-40B4-BE49-F238E27FC236}">
                <a16:creationId xmlns:a16="http://schemas.microsoft.com/office/drawing/2014/main" id="{E0634AE9-3369-4E3F-E17E-17C39E995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29655"/>
            <a:ext cx="540000" cy="540000"/>
          </a:xfrm>
          <a:solidFill>
            <a:schemeClr val="tx1"/>
          </a:solidFill>
        </p:spPr>
        <p:txBody>
          <a:bodyPr anchor="ctr" anchorCtr="0"/>
          <a:lstStyle/>
          <a:p>
            <a:pPr algn="ctr"/>
            <a:fld id="{157D43A2-98E4-B24E-9228-7624BE346F8E}" type="slidenum">
              <a:rPr lang="cs-CZ" sz="2500" b="1" smtClean="0">
                <a:solidFill>
                  <a:schemeClr val="bg1"/>
                </a:solidFill>
              </a:rPr>
              <a:pPr algn="ctr"/>
              <a:t>27</a:t>
            </a:fld>
            <a:endParaRPr lang="cs-CZ" sz="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97200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2000"/>
            <a:ext cx="12204000" cy="5544000"/>
          </a:xfrm>
        </p:spPr>
        <p:txBody>
          <a:bodyPr lIns="360000" rIns="18000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3100" b="1" spc="-30" dirty="0">
                <a:solidFill>
                  <a:schemeClr val="bg1"/>
                </a:solidFill>
                <a:highlight>
                  <a:srgbClr val="000000"/>
                </a:highlight>
              </a:rPr>
              <a:t>KUL06-25 PROGRAM NA PODPORU KULTURNÍCH AKTIVIT A  AKCÍ NADREGIONÁLNÍHO VÝZNAMU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300" b="1" dirty="0"/>
              <a:t>Aktivity:</a:t>
            </a:r>
          </a:p>
          <a:p>
            <a:pPr lvl="1" algn="just"/>
            <a:r>
              <a:rPr lang="cs-CZ" sz="2300" dirty="0"/>
              <a:t>Akce nadregionálního významu</a:t>
            </a:r>
          </a:p>
          <a:p>
            <a:pPr marL="895350" lvl="1" indent="-180975">
              <a:buNone/>
            </a:pPr>
            <a:r>
              <a:rPr lang="cs-CZ" sz="2300" dirty="0">
                <a:cs typeface="Arial" panose="020B0604020202020204" pitchFamily="34" charset="0"/>
              </a:rPr>
              <a:t>-	</a:t>
            </a:r>
            <a:r>
              <a:rPr lang="cs-CZ" sz="2300" spc="-40" dirty="0">
                <a:cs typeface="Arial" panose="020B0604020202020204" pitchFamily="34" charset="0"/>
              </a:rPr>
              <a:t>jízdy králů (v Seznamu nemateriál. statků tradiční lidové kultury ČR, UNESCO),</a:t>
            </a:r>
            <a:endParaRPr lang="cs-CZ" sz="2300" dirty="0">
              <a:cs typeface="Arial" panose="020B0604020202020204" pitchFamily="34" charset="0"/>
            </a:endParaRPr>
          </a:p>
          <a:p>
            <a:pPr marL="895350" lvl="1" indent="-180975">
              <a:buNone/>
            </a:pPr>
            <a:r>
              <a:rPr lang="cs-CZ" sz="2300" dirty="0">
                <a:cs typeface="Arial" panose="020B0604020202020204" pitchFamily="34" charset="0"/>
              </a:rPr>
              <a:t>-	hudební akademie a letní školy vážné hudby / hudební cykly vážné hudby,</a:t>
            </a:r>
          </a:p>
          <a:p>
            <a:pPr marL="895350" lvl="1" indent="-180975">
              <a:buNone/>
            </a:pPr>
            <a:r>
              <a:rPr lang="cs-CZ" sz="2300" dirty="0">
                <a:cs typeface="Arial" panose="020B0604020202020204" pitchFamily="34" charset="0"/>
              </a:rPr>
              <a:t>-	festivaly, kulturní aktivity a akce nekomerčního </a:t>
            </a:r>
            <a:r>
              <a:rPr lang="cs-CZ" sz="2300" dirty="0" err="1">
                <a:cs typeface="Arial" panose="020B0604020202020204" pitchFamily="34" charset="0"/>
              </a:rPr>
              <a:t>nadregionál</a:t>
            </a:r>
            <a:r>
              <a:rPr lang="cs-CZ" sz="2300" dirty="0">
                <a:cs typeface="Arial" panose="020B0604020202020204" pitchFamily="34" charset="0"/>
              </a:rPr>
              <a:t>. charakteru, které zásadním způsobem ovlivňují a obohacují život regionu</a:t>
            </a:r>
          </a:p>
          <a:p>
            <a:pPr marL="0" indent="0">
              <a:buNone/>
            </a:pPr>
            <a:r>
              <a:rPr lang="cs-CZ" sz="2300" b="1" dirty="0"/>
              <a:t>Příjemci podpory:</a:t>
            </a:r>
            <a:endParaRPr lang="cs-CZ" sz="2300" dirty="0"/>
          </a:p>
          <a:p>
            <a:pPr lvl="1"/>
            <a:r>
              <a:rPr lang="pl-PL" sz="2300" dirty="0">
                <a:cs typeface="Arial" panose="020B0604020202020204" pitchFamily="34" charset="0"/>
              </a:rPr>
              <a:t>podnikající FO / PO zabývající se kulturními činnostmi s dopadem na rozvoj kultury</a:t>
            </a:r>
            <a:br>
              <a:rPr lang="pl-PL" sz="2300" dirty="0">
                <a:cs typeface="Arial" panose="020B0604020202020204" pitchFamily="34" charset="0"/>
              </a:rPr>
            </a:br>
            <a:r>
              <a:rPr lang="pl-PL" sz="2300" dirty="0">
                <a:cs typeface="Arial" panose="020B0604020202020204" pitchFamily="34" charset="0"/>
              </a:rPr>
              <a:t>a zachování kulturního dědictví ve ZK</a:t>
            </a:r>
            <a:endParaRPr lang="cs-CZ" sz="2300" dirty="0"/>
          </a:p>
          <a:p>
            <a:pPr marL="0" indent="0">
              <a:buNone/>
            </a:pPr>
            <a:r>
              <a:rPr lang="cs-CZ" sz="2300" b="1" dirty="0"/>
              <a:t>Finanční alokace: </a:t>
            </a:r>
            <a:r>
              <a:rPr lang="cs-CZ" sz="2300" dirty="0">
                <a:solidFill>
                  <a:srgbClr val="FF0000"/>
                </a:solidFill>
              </a:rPr>
              <a:t>3 500 000 Kč</a:t>
            </a:r>
            <a:endParaRPr lang="cs-CZ" sz="2300" dirty="0"/>
          </a:p>
          <a:p>
            <a:pPr marL="0" lvl="1" indent="0">
              <a:spcBef>
                <a:spcPts val="1000"/>
              </a:spcBef>
              <a:buNone/>
            </a:pPr>
            <a:r>
              <a:rPr lang="cs-CZ" sz="2300" b="1" dirty="0"/>
              <a:t>Příjem žádostí: </a:t>
            </a:r>
            <a:r>
              <a:rPr lang="pl-PL" sz="2300" dirty="0"/>
              <a:t>leden - únor</a:t>
            </a:r>
            <a:endParaRPr lang="cs-CZ" sz="2300" dirty="0"/>
          </a:p>
          <a:p>
            <a:pPr marL="457200" lvl="1" indent="0">
              <a:buNone/>
            </a:pPr>
            <a:endParaRPr lang="cs-CZ" sz="25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</p:spPr>
        <p:txBody>
          <a:bodyPr>
            <a:normAutofit fontScale="90000"/>
          </a:bodyPr>
          <a:lstStyle/>
          <a:p>
            <a:r>
              <a:rPr lang="cs-CZ" sz="4000" spc="-100" dirty="0"/>
              <a:t>KULTURA</a:t>
            </a:r>
            <a:br>
              <a:rPr lang="cs-CZ" spc="-100" dirty="0"/>
            </a:br>
            <a:endParaRPr lang="cs-CZ" spc="-100" dirty="0"/>
          </a:p>
        </p:txBody>
      </p:sp>
      <p:sp>
        <p:nvSpPr>
          <p:cNvPr id="6" name="Zástupný symbol pro číslo snímku 2">
            <a:extLst>
              <a:ext uri="{FF2B5EF4-FFF2-40B4-BE49-F238E27FC236}">
                <a16:creationId xmlns:a16="http://schemas.microsoft.com/office/drawing/2014/main" id="{E0634AE9-3369-4E3F-E17E-17C39E995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29655"/>
            <a:ext cx="540000" cy="540000"/>
          </a:xfrm>
          <a:solidFill>
            <a:schemeClr val="tx1"/>
          </a:solidFill>
        </p:spPr>
        <p:txBody>
          <a:bodyPr anchor="ctr" anchorCtr="0"/>
          <a:lstStyle/>
          <a:p>
            <a:pPr algn="ctr"/>
            <a:fld id="{157D43A2-98E4-B24E-9228-7624BE346F8E}" type="slidenum">
              <a:rPr lang="cs-CZ" sz="2500" b="1" smtClean="0">
                <a:solidFill>
                  <a:schemeClr val="bg1"/>
                </a:solidFill>
              </a:rPr>
              <a:pPr algn="ctr"/>
              <a:t>28</a:t>
            </a:fld>
            <a:endParaRPr lang="cs-CZ" sz="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229741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2000"/>
            <a:ext cx="12204000" cy="5544000"/>
          </a:xfrm>
        </p:spPr>
        <p:txBody>
          <a:bodyPr lIns="360000" rIns="18000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3100" b="1" spc="-30" dirty="0">
                <a:solidFill>
                  <a:schemeClr val="bg1"/>
                </a:solidFill>
                <a:highlight>
                  <a:srgbClr val="000000"/>
                </a:highlight>
              </a:rPr>
              <a:t>KUL07-25 PROGRAM NA PODPORU ODBORNÉ ČINNOSTI V PAMÁTKOVÉ PÉČI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300" b="1" dirty="0"/>
              <a:t>Aktivity:</a:t>
            </a:r>
          </a:p>
          <a:p>
            <a:pPr lvl="1" algn="just"/>
            <a:r>
              <a:rPr lang="cs-CZ" sz="2300" dirty="0"/>
              <a:t>Sborníky, periodika, konference, semináře, přednášky, výstavy, katalogy, dny otevřených památek, víkend památkových domků, dny lidové architektury, letní škola řemesel, </a:t>
            </a:r>
            <a:r>
              <a:rPr lang="cs-CZ" sz="2300" dirty="0" err="1"/>
              <a:t>stavebněhistorické</a:t>
            </a:r>
            <a:r>
              <a:rPr lang="cs-CZ" sz="2300" dirty="0"/>
              <a:t> průzkumy (SHP) a ostatní projekty zaměřené na památkovou péči. </a:t>
            </a:r>
            <a:r>
              <a:rPr lang="pl-PL" sz="2300" dirty="0"/>
              <a:t>Projekty musí mít vazbu na památky na území ZK.</a:t>
            </a:r>
            <a:endParaRPr lang="cs-CZ" sz="2300" dirty="0"/>
          </a:p>
          <a:p>
            <a:pPr marL="0" indent="0">
              <a:buNone/>
            </a:pPr>
            <a:r>
              <a:rPr lang="cs-CZ" sz="2300" b="1" dirty="0"/>
              <a:t>Příjemci podpory:</a:t>
            </a:r>
            <a:endParaRPr lang="cs-CZ" sz="2300" dirty="0"/>
          </a:p>
          <a:p>
            <a:pPr lvl="1"/>
            <a:r>
              <a:rPr lang="pl-PL" sz="2300" dirty="0">
                <a:cs typeface="Arial" panose="020B0604020202020204" pitchFamily="34" charset="0"/>
              </a:rPr>
              <a:t>zapsaný spolek, zapsaný ústav, o. p. s., a zájmová sdružení PO působící v oblasti památkové péče, </a:t>
            </a:r>
            <a:r>
              <a:rPr lang="pl-PL" sz="2300" dirty="0">
                <a:solidFill>
                  <a:schemeClr val="accent1"/>
                </a:solidFill>
                <a:cs typeface="Arial" panose="020B0604020202020204" pitchFamily="34" charset="0"/>
              </a:rPr>
              <a:t>obec</a:t>
            </a:r>
            <a:r>
              <a:rPr lang="pl-PL" sz="2300" dirty="0">
                <a:cs typeface="Arial" panose="020B0604020202020204" pitchFamily="34" charset="0"/>
              </a:rPr>
              <a:t>, vysoké školy či příspěvkové organizace obcí, u SHP FO/PO (vlastníci KP)</a:t>
            </a:r>
            <a:endParaRPr lang="cs-CZ" sz="2300" dirty="0"/>
          </a:p>
          <a:p>
            <a:pPr marL="0" indent="0">
              <a:buNone/>
            </a:pPr>
            <a:r>
              <a:rPr lang="cs-CZ" sz="2300" b="1" dirty="0"/>
              <a:t>Finanční alokace: </a:t>
            </a:r>
            <a:r>
              <a:rPr lang="cs-CZ" sz="2300" dirty="0">
                <a:solidFill>
                  <a:srgbClr val="FF0000"/>
                </a:solidFill>
              </a:rPr>
              <a:t>500 000 Kč</a:t>
            </a:r>
            <a:endParaRPr lang="cs-CZ" sz="2300" dirty="0"/>
          </a:p>
          <a:p>
            <a:pPr marL="0" lvl="1" indent="0">
              <a:spcBef>
                <a:spcPts val="1000"/>
              </a:spcBef>
              <a:buNone/>
            </a:pPr>
            <a:r>
              <a:rPr lang="cs-CZ" sz="2300" b="1" dirty="0"/>
              <a:t>Příjem žádostí: </a:t>
            </a:r>
            <a:r>
              <a:rPr lang="pl-PL" sz="2300" dirty="0"/>
              <a:t>leden - únor</a:t>
            </a:r>
            <a:endParaRPr lang="cs-CZ" sz="2300" dirty="0"/>
          </a:p>
          <a:p>
            <a:pPr marL="457200" lvl="1" indent="0">
              <a:buNone/>
            </a:pPr>
            <a:endParaRPr lang="cs-CZ" sz="25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</p:spPr>
        <p:txBody>
          <a:bodyPr>
            <a:normAutofit fontScale="90000"/>
          </a:bodyPr>
          <a:lstStyle/>
          <a:p>
            <a:r>
              <a:rPr lang="cs-CZ" sz="4000" spc="-100" dirty="0"/>
              <a:t>KULTURA</a:t>
            </a:r>
            <a:br>
              <a:rPr lang="cs-CZ" spc="-100" dirty="0"/>
            </a:br>
            <a:endParaRPr lang="cs-CZ" spc="-100" dirty="0"/>
          </a:p>
        </p:txBody>
      </p:sp>
      <p:sp>
        <p:nvSpPr>
          <p:cNvPr id="6" name="Zástupný symbol pro číslo snímku 2">
            <a:extLst>
              <a:ext uri="{FF2B5EF4-FFF2-40B4-BE49-F238E27FC236}">
                <a16:creationId xmlns:a16="http://schemas.microsoft.com/office/drawing/2014/main" id="{E0634AE9-3369-4E3F-E17E-17C39E995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29655"/>
            <a:ext cx="540000" cy="540000"/>
          </a:xfrm>
          <a:solidFill>
            <a:schemeClr val="tx1"/>
          </a:solidFill>
        </p:spPr>
        <p:txBody>
          <a:bodyPr anchor="ctr" anchorCtr="0"/>
          <a:lstStyle/>
          <a:p>
            <a:pPr algn="ctr"/>
            <a:fld id="{157D43A2-98E4-B24E-9228-7624BE346F8E}" type="slidenum">
              <a:rPr lang="cs-CZ" sz="2500" b="1" smtClean="0">
                <a:solidFill>
                  <a:schemeClr val="bg1"/>
                </a:solidFill>
              </a:rPr>
              <a:pPr algn="ctr"/>
              <a:t>29</a:t>
            </a:fld>
            <a:endParaRPr lang="cs-CZ" sz="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90011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79376" y="1351114"/>
            <a:ext cx="11881320" cy="5822302"/>
          </a:xfrm>
        </p:spPr>
        <p:txBody>
          <a:bodyPr>
            <a:noAutofit/>
          </a:bodyPr>
          <a:lstStyle/>
          <a:p>
            <a:pPr marL="285750" lvl="1" indent="-285750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985838" algn="l"/>
              </a:tabLst>
            </a:pPr>
            <a:r>
              <a:rPr lang="cs-CZ" sz="1950" b="1" dirty="0">
                <a:cs typeface="Arial" panose="020B0604020202020204" pitchFamily="34" charset="0"/>
              </a:rPr>
              <a:t>RP01</a:t>
            </a:r>
            <a:r>
              <a:rPr lang="cs-CZ" sz="1950" dirty="0">
                <a:cs typeface="Arial" panose="020B0604020202020204" pitchFamily="34" charset="0"/>
              </a:rPr>
              <a:t>	– Podpora vodohospodářské infrastruktury</a:t>
            </a:r>
          </a:p>
          <a:p>
            <a:pPr marL="285750" lvl="1" indent="-285750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985838" algn="l"/>
              </a:tabLst>
            </a:pPr>
            <a:r>
              <a:rPr lang="cs-CZ" sz="1950" b="1" dirty="0">
                <a:solidFill>
                  <a:schemeClr val="bg1">
                    <a:lumMod val="50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RP02</a:t>
            </a:r>
            <a:r>
              <a:rPr lang="cs-CZ" sz="1950" dirty="0">
                <a:solidFill>
                  <a:schemeClr val="bg1">
                    <a:lumMod val="50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	– Program na podporu obnovy venkova</a:t>
            </a:r>
          </a:p>
          <a:p>
            <a:pPr marL="285750" lvl="1" indent="-285750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985838" algn="l"/>
              </a:tabLst>
            </a:pPr>
            <a:r>
              <a:rPr lang="cs-CZ" sz="1950" b="1" dirty="0">
                <a:cs typeface="Arial" panose="020B0604020202020204" pitchFamily="34" charset="0"/>
              </a:rPr>
              <a:t>RP04</a:t>
            </a:r>
            <a:r>
              <a:rPr lang="cs-CZ" sz="1950" dirty="0">
                <a:cs typeface="Arial" panose="020B0604020202020204" pitchFamily="34" charset="0"/>
              </a:rPr>
              <a:t>	– Podpora ekologických aktivit v kraji</a:t>
            </a:r>
          </a:p>
          <a:p>
            <a:pPr marL="285750" lvl="1" indent="-285750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985838" algn="l"/>
              </a:tabLst>
            </a:pPr>
            <a:r>
              <a:rPr lang="cs-CZ" sz="1950" b="1" dirty="0">
                <a:cs typeface="Arial" panose="020B0604020202020204" pitchFamily="34" charset="0"/>
              </a:rPr>
              <a:t>RP06</a:t>
            </a:r>
            <a:r>
              <a:rPr lang="cs-CZ" sz="1950" dirty="0">
                <a:cs typeface="Arial" panose="020B0604020202020204" pitchFamily="34" charset="0"/>
              </a:rPr>
              <a:t>	– Program na podporu akreditovaného dobrovolnictví</a:t>
            </a:r>
          </a:p>
          <a:p>
            <a:pPr marL="285750" lvl="1" indent="-285750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985838" algn="l"/>
              </a:tabLst>
            </a:pPr>
            <a:r>
              <a:rPr lang="cs-CZ" sz="1950" b="1" dirty="0">
                <a:cs typeface="Arial" panose="020B0604020202020204" pitchFamily="34" charset="0"/>
              </a:rPr>
              <a:t>RP07</a:t>
            </a:r>
            <a:r>
              <a:rPr lang="cs-CZ" sz="1950" dirty="0">
                <a:cs typeface="Arial" panose="020B0604020202020204" pitchFamily="34" charset="0"/>
              </a:rPr>
              <a:t>	– </a:t>
            </a:r>
            <a:r>
              <a:rPr lang="cs-CZ" sz="1950" spc="-40" dirty="0">
                <a:cs typeface="Arial" panose="020B0604020202020204" pitchFamily="34" charset="0"/>
              </a:rPr>
              <a:t>Program na podporu nestátních neziskových organizací v oblasti prevence rizikových typů chování</a:t>
            </a:r>
          </a:p>
          <a:p>
            <a:pPr marL="285750" lvl="1" indent="-285750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985838" algn="l"/>
              </a:tabLst>
            </a:pPr>
            <a:r>
              <a:rPr lang="cs-CZ" sz="1950" b="1" dirty="0">
                <a:cs typeface="Arial" panose="020B0604020202020204" pitchFamily="34" charset="0"/>
              </a:rPr>
              <a:t>RP08</a:t>
            </a:r>
            <a:r>
              <a:rPr lang="cs-CZ" sz="1950" dirty="0">
                <a:cs typeface="Arial" panose="020B0604020202020204" pitchFamily="34" charset="0"/>
              </a:rPr>
              <a:t>	– Podpora včelařství ve Zlínském kraji</a:t>
            </a:r>
          </a:p>
          <a:p>
            <a:pPr marL="285750" lvl="1" indent="-285750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985838" algn="l"/>
              </a:tabLst>
            </a:pPr>
            <a:r>
              <a:rPr lang="cs-CZ" sz="1950" b="1" dirty="0">
                <a:cs typeface="Arial" panose="020B0604020202020204" pitchFamily="34" charset="0"/>
              </a:rPr>
              <a:t>RP11</a:t>
            </a:r>
            <a:r>
              <a:rPr lang="cs-CZ" sz="1950" dirty="0">
                <a:cs typeface="Arial" panose="020B0604020202020204" pitchFamily="34" charset="0"/>
              </a:rPr>
              <a:t>	– BESIP Zlínského kraje</a:t>
            </a:r>
          </a:p>
          <a:p>
            <a:pPr marL="285750" lvl="1" indent="-285750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985838" algn="l"/>
              </a:tabLst>
            </a:pPr>
            <a:r>
              <a:rPr lang="cs-CZ" sz="1950" b="1" dirty="0">
                <a:cs typeface="Arial" panose="020B0604020202020204" pitchFamily="34" charset="0"/>
              </a:rPr>
              <a:t>RP12</a:t>
            </a:r>
            <a:r>
              <a:rPr lang="cs-CZ" sz="1950" dirty="0">
                <a:cs typeface="Arial" panose="020B0604020202020204" pitchFamily="34" charset="0"/>
              </a:rPr>
              <a:t>	– Dotace pro jednotky sboru dobrovolných hasičů obcí zlínského kraje</a:t>
            </a:r>
          </a:p>
          <a:p>
            <a:pPr marL="285750" lvl="1" indent="-285750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985838" algn="l"/>
              </a:tabLst>
            </a:pPr>
            <a:r>
              <a:rPr lang="cs-CZ" sz="1950" b="1" dirty="0">
                <a:cs typeface="Arial" panose="020B0604020202020204" pitchFamily="34" charset="0"/>
              </a:rPr>
              <a:t>RP16</a:t>
            </a:r>
            <a:r>
              <a:rPr lang="cs-CZ" sz="1950" dirty="0">
                <a:cs typeface="Arial" panose="020B0604020202020204" pitchFamily="34" charset="0"/>
              </a:rPr>
              <a:t>	– Stipendijní program pro zdravotnické obory</a:t>
            </a:r>
          </a:p>
          <a:p>
            <a:pPr marL="285750" lvl="1" indent="-285750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985838" algn="l"/>
              </a:tabLst>
            </a:pPr>
            <a:r>
              <a:rPr lang="cs-CZ" sz="1950" b="1" dirty="0">
                <a:cs typeface="Arial" panose="020B0604020202020204" pitchFamily="34" charset="0"/>
              </a:rPr>
              <a:t>RP17</a:t>
            </a:r>
            <a:r>
              <a:rPr lang="cs-CZ" sz="1950" dirty="0">
                <a:cs typeface="Arial" panose="020B0604020202020204" pitchFamily="34" charset="0"/>
              </a:rPr>
              <a:t>	– Podpora zmírnění následků sucha v lesích</a:t>
            </a:r>
          </a:p>
          <a:p>
            <a:pPr marL="285750" lvl="1" indent="-285750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985838" algn="l"/>
              </a:tabLst>
            </a:pPr>
            <a:r>
              <a:rPr lang="cs-CZ" sz="1950" b="1" dirty="0">
                <a:cs typeface="Arial" panose="020B0604020202020204" pitchFamily="34" charset="0"/>
              </a:rPr>
              <a:t>RP18</a:t>
            </a:r>
            <a:r>
              <a:rPr lang="cs-CZ" sz="1950" dirty="0">
                <a:cs typeface="Arial" panose="020B0604020202020204" pitchFamily="34" charset="0"/>
              </a:rPr>
              <a:t>	– Program na úpravu lyžařských běžeckých tras ve Zlínském kraji</a:t>
            </a:r>
          </a:p>
          <a:p>
            <a:pPr marL="285750" lvl="1" indent="-285750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985838" algn="l"/>
              </a:tabLst>
            </a:pPr>
            <a:r>
              <a:rPr lang="cs-CZ" sz="1950" b="1" dirty="0">
                <a:cs typeface="Arial" panose="020B0604020202020204" pitchFamily="34" charset="0"/>
              </a:rPr>
              <a:t>RP19</a:t>
            </a:r>
            <a:r>
              <a:rPr lang="cs-CZ" sz="1950" dirty="0">
                <a:cs typeface="Arial" panose="020B0604020202020204" pitchFamily="34" charset="0"/>
              </a:rPr>
              <a:t>	– Program na podporu škol a školských zařízení v oblasti prevence a rizik. situací</a:t>
            </a:r>
          </a:p>
          <a:p>
            <a:pPr marL="285750" lvl="1" indent="-285750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985838" algn="l"/>
              </a:tabLst>
            </a:pPr>
            <a:r>
              <a:rPr lang="cs-CZ" sz="1950" b="1" dirty="0">
                <a:cs typeface="Arial" panose="020B0604020202020204" pitchFamily="34" charset="0"/>
              </a:rPr>
              <a:t>RP22</a:t>
            </a:r>
            <a:r>
              <a:rPr lang="cs-CZ" sz="1950" dirty="0">
                <a:cs typeface="Arial" panose="020B0604020202020204" pitchFamily="34" charset="0"/>
              </a:rPr>
              <a:t>	– </a:t>
            </a:r>
            <a:r>
              <a:rPr lang="pl-PL" sz="1950" dirty="0">
                <a:cs typeface="Arial" panose="020B0604020202020204" pitchFamily="34" charset="0"/>
              </a:rPr>
              <a:t>Program podpory malých prodejen na venkově "OBCHŮDEK 2021+„</a:t>
            </a:r>
          </a:p>
          <a:p>
            <a:pPr marL="285750" lvl="1" indent="-285750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985838" algn="l"/>
              </a:tabLst>
            </a:pPr>
            <a:r>
              <a:rPr lang="pl-PL" sz="1950" b="1" dirty="0">
                <a:cs typeface="Arial" panose="020B0604020202020204" pitchFamily="34" charset="0"/>
              </a:rPr>
              <a:t>RP24</a:t>
            </a:r>
            <a:r>
              <a:rPr lang="pl-PL" sz="1950" dirty="0">
                <a:cs typeface="Arial" panose="020B0604020202020204" pitchFamily="34" charset="0"/>
              </a:rPr>
              <a:t>	</a:t>
            </a:r>
            <a:r>
              <a:rPr lang="cs-CZ" sz="1950" dirty="0">
                <a:cs typeface="Arial" panose="020B0604020202020204" pitchFamily="34" charset="0"/>
              </a:rPr>
              <a:t>– Podpora cestovního ruchu </a:t>
            </a:r>
            <a:endParaRPr lang="pl-PL" sz="1950" dirty="0">
              <a:cs typeface="Arial" panose="020B0604020202020204" pitchFamily="34" charset="0"/>
            </a:endParaRPr>
          </a:p>
          <a:p>
            <a:pPr marL="285750" lvl="1" indent="-285750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985838" algn="l"/>
              </a:tabLst>
            </a:pPr>
            <a:r>
              <a:rPr lang="pl-PL" sz="1950" b="1" dirty="0">
                <a:cs typeface="Arial" panose="020B0604020202020204" pitchFamily="34" charset="0"/>
              </a:rPr>
              <a:t>RP25</a:t>
            </a:r>
            <a:r>
              <a:rPr lang="pl-PL" sz="1950" dirty="0">
                <a:cs typeface="Arial" panose="020B0604020202020204" pitchFamily="34" charset="0"/>
              </a:rPr>
              <a:t>	</a:t>
            </a:r>
            <a:r>
              <a:rPr lang="cs-CZ" sz="1950" dirty="0">
                <a:cs typeface="Arial" panose="020B0604020202020204" pitchFamily="34" charset="0"/>
              </a:rPr>
              <a:t>– Obědy do škol ve Zlínském kraji VII pro školní rok 2025/2026</a:t>
            </a:r>
          </a:p>
          <a:p>
            <a:pPr marL="285750" lvl="1" indent="-285750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985838" algn="l"/>
              </a:tabLst>
            </a:pPr>
            <a:r>
              <a:rPr lang="pl-PL" sz="1950" b="1" dirty="0">
                <a:solidFill>
                  <a:schemeClr val="bg1">
                    <a:lumMod val="50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RP26</a:t>
            </a:r>
            <a:r>
              <a:rPr lang="pl-PL" sz="1950" dirty="0">
                <a:solidFill>
                  <a:schemeClr val="bg1">
                    <a:lumMod val="50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	</a:t>
            </a:r>
            <a:r>
              <a:rPr lang="cs-CZ" sz="1950" dirty="0">
                <a:solidFill>
                  <a:schemeClr val="bg1">
                    <a:lumMod val="50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– Program na podporu rozvoje obcí nad 5 000 obyvatel</a:t>
            </a:r>
          </a:p>
          <a:p>
            <a:pPr marL="285750" lvl="1" indent="-285750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985838" algn="l"/>
              </a:tabLst>
            </a:pPr>
            <a:r>
              <a:rPr lang="cs-CZ" sz="1950" b="1" dirty="0">
                <a:cs typeface="Arial" panose="020B0604020202020204" pitchFamily="34" charset="0"/>
              </a:rPr>
              <a:t>RP27</a:t>
            </a:r>
            <a:r>
              <a:rPr lang="cs-CZ" sz="1950" dirty="0">
                <a:cs typeface="Arial" panose="020B0604020202020204" pitchFamily="34" charset="0"/>
              </a:rPr>
              <a:t>	– Podpora regionální zemědělské, potravinářské a vinařské produkce</a:t>
            </a:r>
          </a:p>
          <a:p>
            <a:pPr marL="285750" lvl="1" indent="-285750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985838" algn="l"/>
              </a:tabLst>
            </a:pPr>
            <a:r>
              <a:rPr lang="cs-CZ" sz="1950" b="1" dirty="0">
                <a:cs typeface="Arial" panose="020B0604020202020204" pitchFamily="34" charset="0"/>
              </a:rPr>
              <a:t>RP28</a:t>
            </a:r>
            <a:r>
              <a:rPr lang="cs-CZ" sz="1950" dirty="0">
                <a:cs typeface="Arial" panose="020B0604020202020204" pitchFamily="34" charset="0"/>
              </a:rPr>
              <a:t>	– </a:t>
            </a:r>
            <a:r>
              <a:rPr lang="sv-SE" sz="1950" dirty="0">
                <a:cs typeface="Arial" panose="020B0604020202020204" pitchFamily="34" charset="0"/>
              </a:rPr>
              <a:t>Podpora turistických informačních center ve Zlínském kraji </a:t>
            </a:r>
            <a:endParaRPr lang="cs-CZ" sz="1950" dirty="0">
              <a:cs typeface="Arial" panose="020B0604020202020204" pitchFamily="34" charset="0"/>
            </a:endParaRPr>
          </a:p>
          <a:p>
            <a:pPr marL="285750" lvl="1" indent="-285750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985838" algn="l"/>
              </a:tabLst>
            </a:pPr>
            <a:r>
              <a:rPr lang="cs-CZ" sz="1950" b="1" dirty="0">
                <a:cs typeface="Arial" panose="020B0604020202020204" pitchFamily="34" charset="0"/>
              </a:rPr>
              <a:t>RP29</a:t>
            </a:r>
            <a:r>
              <a:rPr lang="cs-CZ" sz="1950" dirty="0">
                <a:cs typeface="Arial" panose="020B0604020202020204" pitchFamily="34" charset="0"/>
              </a:rPr>
              <a:t>	– Rozvoj paliativní péče a ošetřovatelství</a:t>
            </a:r>
          </a:p>
          <a:p>
            <a:pPr marL="285750" lvl="1" indent="-285750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985838" algn="l"/>
              </a:tabLst>
            </a:pPr>
            <a:r>
              <a:rPr lang="cs-CZ" sz="1950" b="1" dirty="0">
                <a:solidFill>
                  <a:schemeClr val="bg1">
                    <a:lumMod val="50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RP30</a:t>
            </a:r>
            <a:r>
              <a:rPr lang="cs-CZ" sz="1950" dirty="0">
                <a:solidFill>
                  <a:schemeClr val="bg1">
                    <a:lumMod val="50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	– </a:t>
            </a:r>
            <a:r>
              <a:rPr lang="pl-PL" sz="1950" dirty="0">
                <a:solidFill>
                  <a:schemeClr val="bg1">
                    <a:lumMod val="50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Program na podporu rozvoje obcí 2000 - 5000 obyvatel</a:t>
            </a:r>
            <a:endParaRPr lang="cs-CZ" sz="1950" dirty="0">
              <a:solidFill>
                <a:schemeClr val="bg1">
                  <a:lumMod val="50000"/>
                </a:schemeClr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985838" algn="l"/>
              </a:tabLst>
            </a:pPr>
            <a:r>
              <a:rPr lang="cs-CZ" sz="1950" b="1" dirty="0">
                <a:solidFill>
                  <a:schemeClr val="bg1">
                    <a:lumMod val="50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RP31</a:t>
            </a:r>
            <a:r>
              <a:rPr lang="cs-CZ" sz="1950" dirty="0">
                <a:solidFill>
                  <a:schemeClr val="bg1">
                    <a:lumMod val="50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	– Podpora nájemního bydlení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spc="-100" dirty="0"/>
              <a:t>ROZVOJOVÉ PROGRAMY A KRIZOVÉ ŘÍZENÍ</a:t>
            </a:r>
            <a:br>
              <a:rPr lang="cs-CZ" spc="-100" dirty="0"/>
            </a:br>
            <a:endParaRPr lang="cs-CZ" spc="-10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3DFD4E9-8603-22DA-A5FF-EE0D6748C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29655"/>
            <a:ext cx="540000" cy="540000"/>
          </a:xfrm>
          <a:solidFill>
            <a:schemeClr val="tx1"/>
          </a:solidFill>
        </p:spPr>
        <p:txBody>
          <a:bodyPr anchor="ctr" anchorCtr="0"/>
          <a:lstStyle/>
          <a:p>
            <a:pPr algn="ctr"/>
            <a:fld id="{157D43A2-98E4-B24E-9228-7624BE346F8E}" type="slidenum">
              <a:rPr lang="cs-CZ" sz="2500" b="1" smtClean="0">
                <a:solidFill>
                  <a:schemeClr val="bg1"/>
                </a:solidFill>
              </a:rPr>
              <a:pPr algn="ctr"/>
              <a:t>3</a:t>
            </a:fld>
            <a:endParaRPr lang="cs-CZ" sz="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159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06B723D8-71DC-E418-A981-0F856B376482}"/>
              </a:ext>
            </a:extLst>
          </p:cNvPr>
          <p:cNvSpPr txBox="1">
            <a:spLocks/>
          </p:cNvSpPr>
          <p:nvPr/>
        </p:nvSpPr>
        <p:spPr>
          <a:xfrm>
            <a:off x="1703512" y="2232000"/>
            <a:ext cx="3959896" cy="720000"/>
          </a:xfrm>
          <a:prstGeom prst="rect">
            <a:avLst/>
          </a:prstGeom>
        </p:spPr>
        <p:txBody>
          <a:bodyPr vert="horz" lIns="14400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b="1" i="0" kern="1200" spc="5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3000"/>
              </a:spcAft>
            </a:pPr>
            <a:r>
              <a:rPr lang="cs-CZ" sz="5000" b="0" dirty="0">
                <a:latin typeface="Arial Nova Light" panose="020F0502020204030204" pitchFamily="34" charset="0"/>
              </a:rPr>
              <a:t>Sekce</a:t>
            </a:r>
            <a:endParaRPr lang="cs-CZ" sz="5000" dirty="0">
              <a:latin typeface="Arial Nova Light" panose="020F0502020204030204" pitchFamily="34" charset="0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6490AA49-B9CC-B919-BD13-AA2736CE61E6}"/>
              </a:ext>
            </a:extLst>
          </p:cNvPr>
          <p:cNvSpPr/>
          <p:nvPr/>
        </p:nvSpPr>
        <p:spPr>
          <a:xfrm>
            <a:off x="1800000" y="2996952"/>
            <a:ext cx="5832648" cy="9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 anchorCtr="0"/>
          <a:lstStyle/>
          <a:p>
            <a:pPr algn="r"/>
            <a:r>
              <a:rPr lang="pl-PL" sz="6000" b="1" spc="-50" dirty="0">
                <a:latin typeface="Arial" panose="020B0604020202020204" pitchFamily="34" charset="0"/>
                <a:cs typeface="Arial" panose="020B0604020202020204" pitchFamily="34" charset="0"/>
              </a:rPr>
              <a:t>SOCIÁLNÍ VĚCI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2705D74-0E80-6578-97E4-1EABD0CCE664}"/>
              </a:ext>
            </a:extLst>
          </p:cNvPr>
          <p:cNvSpPr/>
          <p:nvPr/>
        </p:nvSpPr>
        <p:spPr>
          <a:xfrm>
            <a:off x="3503712" y="3888000"/>
            <a:ext cx="2160240" cy="9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 anchorCtr="0"/>
          <a:lstStyle/>
          <a:p>
            <a:pPr algn="r"/>
            <a:r>
              <a:rPr lang="pl-PL" sz="6000" b="1" spc="-50" dirty="0">
                <a:latin typeface="Arial" panose="020B0604020202020204" pitchFamily="34" charset="0"/>
                <a:cs typeface="Arial" panose="020B0604020202020204" pitchFamily="34" charset="0"/>
              </a:rPr>
              <a:t>VĚCI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000" y="406400"/>
            <a:ext cx="6044400" cy="6044400"/>
          </a:xfrm>
          <a:prstGeom prst="rect">
            <a:avLst/>
          </a:prstGeom>
          <a:ln w="3175">
            <a:solidFill>
              <a:srgbClr val="FFD911"/>
            </a:solidFill>
          </a:ln>
        </p:spPr>
      </p:pic>
    </p:spTree>
    <p:extLst>
      <p:ext uri="{BB962C8B-B14F-4D97-AF65-F5344CB8AC3E}">
        <p14:creationId xmlns:p14="http://schemas.microsoft.com/office/powerpoint/2010/main" val="1262090964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1">
            <a:extLst>
              <a:ext uri="{FF2B5EF4-FFF2-40B4-BE49-F238E27FC236}">
                <a16:creationId xmlns:a16="http://schemas.microsoft.com/office/drawing/2014/main" id="{36989AF4-07F5-39C5-D446-46B1708C9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351114"/>
            <a:ext cx="11189646" cy="5678286"/>
          </a:xfrm>
        </p:spPr>
        <p:txBody>
          <a:bodyPr>
            <a:normAutofit/>
          </a:bodyPr>
          <a:lstStyle/>
          <a:p>
            <a:pPr marL="285750" lvl="1" indent="-285750">
              <a:spcBef>
                <a:spcPts val="1500"/>
              </a:spcBef>
              <a:buFont typeface="Arial" panose="020B0604020202020204" pitchFamily="34" charset="0"/>
              <a:buChar char="•"/>
              <a:tabLst>
                <a:tab pos="1431925" algn="l"/>
              </a:tabLst>
            </a:pPr>
            <a:r>
              <a:rPr lang="cs-CZ" b="1" dirty="0">
                <a:cs typeface="Arial" panose="020B0604020202020204" pitchFamily="34" charset="0"/>
              </a:rPr>
              <a:t>SOC01	</a:t>
            </a:r>
            <a:r>
              <a:rPr lang="cs-CZ" dirty="0">
                <a:cs typeface="Arial" panose="020B0604020202020204" pitchFamily="34" charset="0"/>
              </a:rPr>
              <a:t>– Podpora sociálně zdravotních aktivit</a:t>
            </a:r>
          </a:p>
          <a:p>
            <a:pPr marL="285750" lvl="1" indent="-285750">
              <a:spcBef>
                <a:spcPts val="1500"/>
              </a:spcBef>
              <a:buFont typeface="Arial" panose="020B0604020202020204" pitchFamily="34" charset="0"/>
              <a:buChar char="•"/>
              <a:tabLst>
                <a:tab pos="1431925" algn="l"/>
                <a:tab pos="1706563" algn="l"/>
                <a:tab pos="1798638" algn="l"/>
              </a:tabLst>
            </a:pPr>
            <a:r>
              <a:rPr lang="cs-CZ" b="1" dirty="0">
                <a:cs typeface="Arial" panose="020B0604020202020204" pitchFamily="34" charset="0"/>
              </a:rPr>
              <a:t>SOC02	</a:t>
            </a:r>
            <a:r>
              <a:rPr lang="cs-CZ" dirty="0">
                <a:cs typeface="Arial" panose="020B0604020202020204" pitchFamily="34" charset="0"/>
              </a:rPr>
              <a:t>– Zkvalitnění materiálně technického zázemí pobytových sociálních 			služeb ve Zlínském kraji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BA2B0EC5-C517-C248-3E3C-35F14540F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</p:spPr>
        <p:txBody>
          <a:bodyPr>
            <a:normAutofit fontScale="90000"/>
          </a:bodyPr>
          <a:lstStyle/>
          <a:p>
            <a:r>
              <a:rPr lang="cs-CZ" sz="4000" spc="-100" dirty="0"/>
              <a:t>SOCIÁLNÍ VĚCI</a:t>
            </a:r>
            <a:br>
              <a:rPr lang="cs-CZ" spc="-100" dirty="0"/>
            </a:br>
            <a:endParaRPr lang="cs-CZ" spc="-100" dirty="0"/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CA4F3EA2-7E73-03B6-0CFC-78F632139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29655"/>
            <a:ext cx="540000" cy="540000"/>
          </a:xfrm>
          <a:solidFill>
            <a:schemeClr val="tx1"/>
          </a:solidFill>
        </p:spPr>
        <p:txBody>
          <a:bodyPr anchor="ctr" anchorCtr="0"/>
          <a:lstStyle/>
          <a:p>
            <a:pPr algn="ctr"/>
            <a:fld id="{157D43A2-98E4-B24E-9228-7624BE346F8E}" type="slidenum">
              <a:rPr lang="cs-CZ" sz="2500" b="1" smtClean="0">
                <a:solidFill>
                  <a:schemeClr val="bg1"/>
                </a:solidFill>
              </a:rPr>
              <a:pPr algn="ctr"/>
              <a:t>31</a:t>
            </a:fld>
            <a:endParaRPr lang="cs-CZ" sz="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30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2000"/>
            <a:ext cx="12204000" cy="5544000"/>
          </a:xfrm>
        </p:spPr>
        <p:txBody>
          <a:bodyPr lIns="360000" rIns="18000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3200" b="1" dirty="0">
                <a:solidFill>
                  <a:schemeClr val="bg1"/>
                </a:solidFill>
                <a:highlight>
                  <a:srgbClr val="000000"/>
                </a:highlight>
              </a:rPr>
              <a:t>SOC01-25 </a:t>
            </a:r>
            <a:r>
              <a:rPr lang="pl-PL" sz="3200" b="1" dirty="0">
                <a:solidFill>
                  <a:schemeClr val="bg1"/>
                </a:solidFill>
                <a:highlight>
                  <a:srgbClr val="000000"/>
                </a:highlight>
              </a:rPr>
              <a:t>PROGRAM NA PODPORU SOCIÁLNĚ ZDRAVOTNÍCH AKTIVIT</a:t>
            </a:r>
            <a:endParaRPr lang="cs-CZ" sz="3100" b="1" spc="-30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300" b="1" dirty="0">
                <a:highlight>
                  <a:srgbClr val="FFD911"/>
                </a:highlight>
              </a:rPr>
              <a:t>Dotační titul 1 Senioři a osoby se zdravotním postižením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300" b="1" dirty="0">
                <a:highlight>
                  <a:srgbClr val="FFD911"/>
                </a:highlight>
              </a:rPr>
              <a:t>Dotační titul 2 Rodiny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300" b="1" dirty="0">
                <a:highlight>
                  <a:srgbClr val="FFD911"/>
                </a:highlight>
              </a:rPr>
              <a:t>Dotační titul 3 Dárci krve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300" b="1" dirty="0">
                <a:highlight>
                  <a:srgbClr val="FFD911"/>
                </a:highlight>
              </a:rPr>
              <a:t>Dotační titul 4 Posuzování zabezpečení bezbariérového užívání staveb </a:t>
            </a:r>
          </a:p>
          <a:p>
            <a:pPr marL="0" indent="0">
              <a:buNone/>
            </a:pPr>
            <a:r>
              <a:rPr lang="cs-CZ" sz="2300" b="1" dirty="0"/>
              <a:t>Příjemci podpory:</a:t>
            </a:r>
            <a:endParaRPr lang="cs-CZ" sz="2300" dirty="0"/>
          </a:p>
          <a:p>
            <a:pPr lvl="1">
              <a:lnSpc>
                <a:spcPct val="80000"/>
              </a:lnSpc>
            </a:pPr>
            <a:r>
              <a:rPr lang="pl-PL" sz="2000" dirty="0"/>
              <a:t>PO aktivně působící v oblasti soc. nebo zdrav. (mimo PO zřiz. nebo zakl. ZK)</a:t>
            </a:r>
          </a:p>
          <a:p>
            <a:pPr lvl="1">
              <a:lnSpc>
                <a:spcPct val="80000"/>
              </a:lnSpc>
            </a:pPr>
            <a:r>
              <a:rPr lang="pl-PL" sz="2000" dirty="0"/>
              <a:t>FO podnikající působící v oblasti sociální nebo zdravotní</a:t>
            </a:r>
          </a:p>
          <a:p>
            <a:pPr lvl="1">
              <a:lnSpc>
                <a:spcPct val="80000"/>
              </a:lnSpc>
            </a:pPr>
            <a:r>
              <a:rPr lang="pl-PL" sz="2000" dirty="0"/>
              <a:t>FO</a:t>
            </a:r>
          </a:p>
          <a:p>
            <a:pPr marL="0" indent="0">
              <a:buNone/>
            </a:pPr>
            <a:r>
              <a:rPr lang="cs-CZ" sz="2300" b="1" dirty="0"/>
              <a:t>Finanční alokace: </a:t>
            </a:r>
            <a:r>
              <a:rPr lang="cs-CZ" sz="2300" dirty="0">
                <a:solidFill>
                  <a:srgbClr val="FF0000"/>
                </a:solidFill>
              </a:rPr>
              <a:t>3 800 000 Kč</a:t>
            </a:r>
            <a:endParaRPr lang="cs-CZ" sz="2300" dirty="0"/>
          </a:p>
          <a:p>
            <a:pPr marL="0" lvl="1" indent="0">
              <a:spcBef>
                <a:spcPts val="1000"/>
              </a:spcBef>
              <a:buNone/>
            </a:pPr>
            <a:r>
              <a:rPr lang="cs-CZ" sz="2300" b="1" dirty="0"/>
              <a:t>Příjem žádostí: </a:t>
            </a:r>
            <a:r>
              <a:rPr lang="pl-PL" sz="2000" dirty="0"/>
              <a:t>leden - únor</a:t>
            </a:r>
            <a:endParaRPr lang="cs-CZ" sz="2500" dirty="0"/>
          </a:p>
          <a:p>
            <a:pPr marL="457200" lvl="1" indent="0">
              <a:buNone/>
            </a:pPr>
            <a:endParaRPr lang="cs-CZ" sz="25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</p:spPr>
        <p:txBody>
          <a:bodyPr>
            <a:normAutofit fontScale="90000"/>
          </a:bodyPr>
          <a:lstStyle/>
          <a:p>
            <a:r>
              <a:rPr lang="cs-CZ" sz="4000" spc="-100" dirty="0"/>
              <a:t>SOCIÁLNÍ VĚCI</a:t>
            </a:r>
            <a:br>
              <a:rPr lang="cs-CZ" spc="-100" dirty="0"/>
            </a:br>
            <a:endParaRPr lang="cs-CZ" spc="-100" dirty="0"/>
          </a:p>
        </p:txBody>
      </p:sp>
      <p:sp>
        <p:nvSpPr>
          <p:cNvPr id="6" name="Zástupný symbol pro číslo snímku 2">
            <a:extLst>
              <a:ext uri="{FF2B5EF4-FFF2-40B4-BE49-F238E27FC236}">
                <a16:creationId xmlns:a16="http://schemas.microsoft.com/office/drawing/2014/main" id="{E0634AE9-3369-4E3F-E17E-17C39E995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29655"/>
            <a:ext cx="540000" cy="540000"/>
          </a:xfrm>
          <a:solidFill>
            <a:schemeClr val="tx1"/>
          </a:solidFill>
        </p:spPr>
        <p:txBody>
          <a:bodyPr anchor="ctr" anchorCtr="0"/>
          <a:lstStyle/>
          <a:p>
            <a:pPr algn="ctr"/>
            <a:fld id="{157D43A2-98E4-B24E-9228-7624BE346F8E}" type="slidenum">
              <a:rPr lang="cs-CZ" sz="2500" b="1" smtClean="0">
                <a:solidFill>
                  <a:schemeClr val="bg1"/>
                </a:solidFill>
              </a:rPr>
              <a:pPr algn="ctr"/>
              <a:t>32</a:t>
            </a:fld>
            <a:endParaRPr lang="cs-CZ" sz="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544483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2000"/>
            <a:ext cx="12204000" cy="5544000"/>
          </a:xfrm>
        </p:spPr>
        <p:txBody>
          <a:bodyPr lIns="360000" rIns="18000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3200" b="1" dirty="0">
                <a:solidFill>
                  <a:schemeClr val="bg1"/>
                </a:solidFill>
                <a:highlight>
                  <a:srgbClr val="000000"/>
                </a:highlight>
              </a:rPr>
              <a:t>SOC02-25 Zkvalitnění materiálně technického zázemí pobytových sociálních služeb ve Zlínském kraji</a:t>
            </a:r>
            <a:endParaRPr lang="cs-CZ" sz="3100" b="1" spc="-30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2300" b="1" dirty="0"/>
              <a:t>Aktivity:</a:t>
            </a:r>
          </a:p>
          <a:p>
            <a:pPr lvl="1" algn="just"/>
            <a:r>
              <a:rPr lang="cs-CZ" sz="2300" dirty="0"/>
              <a:t>Pořízení zdravotnické techniky v pobytových zařízeních poskytujících registrované sociální služby zahrnuté ve  Střednědobém plánu rozvoje sociálních služeb ve Zlínském kraji</a:t>
            </a:r>
          </a:p>
          <a:p>
            <a:pPr marL="0" indent="0">
              <a:buNone/>
            </a:pPr>
            <a:r>
              <a:rPr lang="cs-CZ" sz="2300" b="1" dirty="0"/>
              <a:t>Příjemci podpory:</a:t>
            </a:r>
            <a:endParaRPr lang="cs-CZ" sz="2300" dirty="0"/>
          </a:p>
          <a:p>
            <a:pPr lvl="1"/>
            <a:r>
              <a:rPr lang="cs-CZ" sz="2300" dirty="0"/>
              <a:t>organizace poskytující sociální služby dle zákona č. 108/2006, o sociálních službách, které jsou součástí Základní sítě sociálních služeb ZK</a:t>
            </a:r>
          </a:p>
          <a:p>
            <a:pPr marL="0" indent="0">
              <a:buNone/>
            </a:pPr>
            <a:r>
              <a:rPr lang="cs-CZ" sz="2300" b="1" dirty="0"/>
              <a:t>Finanční alokace: </a:t>
            </a:r>
            <a:r>
              <a:rPr lang="cs-CZ" sz="2300" dirty="0">
                <a:solidFill>
                  <a:srgbClr val="FF0000"/>
                </a:solidFill>
              </a:rPr>
              <a:t>4 000 000 Kč</a:t>
            </a:r>
            <a:endParaRPr lang="cs-CZ" sz="2300" dirty="0"/>
          </a:p>
          <a:p>
            <a:pPr marL="0" lvl="1" indent="0">
              <a:spcBef>
                <a:spcPts val="1000"/>
              </a:spcBef>
              <a:buNone/>
            </a:pPr>
            <a:r>
              <a:rPr lang="cs-CZ" sz="2300" b="1" dirty="0"/>
              <a:t>Příjem žádostí:</a:t>
            </a:r>
            <a:r>
              <a:rPr lang="cs-CZ" sz="2300" dirty="0"/>
              <a:t> </a:t>
            </a:r>
            <a:r>
              <a:rPr lang="pl-PL" sz="2000" dirty="0"/>
              <a:t>únor - březen</a:t>
            </a:r>
            <a:endParaRPr lang="cs-CZ" sz="2500" dirty="0"/>
          </a:p>
          <a:p>
            <a:pPr marL="457200" lvl="1" indent="0">
              <a:buNone/>
            </a:pPr>
            <a:endParaRPr lang="cs-CZ" sz="25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</p:spPr>
        <p:txBody>
          <a:bodyPr>
            <a:normAutofit fontScale="90000"/>
          </a:bodyPr>
          <a:lstStyle/>
          <a:p>
            <a:r>
              <a:rPr lang="cs-CZ" sz="4000" spc="-100" dirty="0"/>
              <a:t>SOCIÁLNÍ VĚCI</a:t>
            </a:r>
            <a:br>
              <a:rPr lang="cs-CZ" spc="-100" dirty="0"/>
            </a:br>
            <a:endParaRPr lang="cs-CZ" spc="-100" dirty="0"/>
          </a:p>
        </p:txBody>
      </p:sp>
      <p:sp>
        <p:nvSpPr>
          <p:cNvPr id="6" name="Zástupný symbol pro číslo snímku 2">
            <a:extLst>
              <a:ext uri="{FF2B5EF4-FFF2-40B4-BE49-F238E27FC236}">
                <a16:creationId xmlns:a16="http://schemas.microsoft.com/office/drawing/2014/main" id="{E0634AE9-3369-4E3F-E17E-17C39E995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29655"/>
            <a:ext cx="540000" cy="540000"/>
          </a:xfrm>
          <a:solidFill>
            <a:schemeClr val="tx1"/>
          </a:solidFill>
        </p:spPr>
        <p:txBody>
          <a:bodyPr anchor="ctr" anchorCtr="0"/>
          <a:lstStyle/>
          <a:p>
            <a:pPr algn="ctr"/>
            <a:fld id="{157D43A2-98E4-B24E-9228-7624BE346F8E}" type="slidenum">
              <a:rPr lang="cs-CZ" sz="2500" b="1" smtClean="0">
                <a:solidFill>
                  <a:schemeClr val="bg1"/>
                </a:solidFill>
              </a:rPr>
              <a:pPr algn="ctr"/>
              <a:t>33</a:t>
            </a:fld>
            <a:endParaRPr lang="cs-CZ" sz="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476505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FD481024-E731-34E1-46A7-09E18F2FA3C0}"/>
              </a:ext>
            </a:extLst>
          </p:cNvPr>
          <p:cNvSpPr txBox="1">
            <a:spLocks/>
          </p:cNvSpPr>
          <p:nvPr/>
        </p:nvSpPr>
        <p:spPr>
          <a:xfrm>
            <a:off x="1415480" y="2232000"/>
            <a:ext cx="4247928" cy="720000"/>
          </a:xfrm>
          <a:prstGeom prst="rect">
            <a:avLst/>
          </a:prstGeom>
        </p:spPr>
        <p:txBody>
          <a:bodyPr vert="horz" lIns="14400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b="1" i="0" kern="1200" spc="5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3000"/>
              </a:spcAft>
            </a:pPr>
            <a:r>
              <a:rPr lang="cs-CZ" sz="5000" b="0" dirty="0">
                <a:latin typeface="Arial Nova Light" panose="020F0502020204030204" pitchFamily="34" charset="0"/>
              </a:rPr>
              <a:t>Sekce</a:t>
            </a:r>
            <a:endParaRPr lang="cs-CZ" sz="5000" dirty="0">
              <a:latin typeface="Arial Nova Light" panose="020F0502020204030204" pitchFamily="34" charset="0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37BDD24-B181-20D0-B26C-36DCC5BBD91A}"/>
              </a:ext>
            </a:extLst>
          </p:cNvPr>
          <p:cNvSpPr/>
          <p:nvPr/>
        </p:nvSpPr>
        <p:spPr>
          <a:xfrm>
            <a:off x="1487488" y="2952000"/>
            <a:ext cx="4176464" cy="9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 anchorCtr="0"/>
          <a:lstStyle/>
          <a:p>
            <a:pPr algn="r"/>
            <a:r>
              <a:rPr lang="pl-PL" sz="6000" b="1" spc="-50" dirty="0">
                <a:latin typeface="Arial" panose="020B0604020202020204" pitchFamily="34" charset="0"/>
                <a:cs typeface="Arial" panose="020B0604020202020204" pitchFamily="34" charset="0"/>
              </a:rPr>
              <a:t>MLÁDEŽ A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23CBC3A9-C27B-93F4-5F5A-E3EC22BCD817}"/>
              </a:ext>
            </a:extLst>
          </p:cNvPr>
          <p:cNvSpPr/>
          <p:nvPr/>
        </p:nvSpPr>
        <p:spPr>
          <a:xfrm>
            <a:off x="2711624" y="3888000"/>
            <a:ext cx="2952328" cy="9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 anchorCtr="0"/>
          <a:lstStyle/>
          <a:p>
            <a:pPr algn="r"/>
            <a:r>
              <a:rPr lang="pl-PL" sz="6000" b="1" spc="-50" dirty="0">
                <a:latin typeface="Arial" panose="020B0604020202020204" pitchFamily="34" charset="0"/>
                <a:cs typeface="Arial" panose="020B0604020202020204" pitchFamily="34" charset="0"/>
              </a:rPr>
              <a:t>SPORT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000" y="406800"/>
            <a:ext cx="6044400" cy="6044400"/>
          </a:xfrm>
          <a:prstGeom prst="rect">
            <a:avLst/>
          </a:prstGeom>
          <a:ln w="3175">
            <a:solidFill>
              <a:srgbClr val="FFD911"/>
            </a:solidFill>
          </a:ln>
        </p:spPr>
      </p:pic>
    </p:spTree>
    <p:extLst>
      <p:ext uri="{BB962C8B-B14F-4D97-AF65-F5344CB8AC3E}">
        <p14:creationId xmlns:p14="http://schemas.microsoft.com/office/powerpoint/2010/main" val="1475639212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1">
            <a:extLst>
              <a:ext uri="{FF2B5EF4-FFF2-40B4-BE49-F238E27FC236}">
                <a16:creationId xmlns:a16="http://schemas.microsoft.com/office/drawing/2014/main" id="{36989AF4-07F5-39C5-D446-46B1708C9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351114"/>
            <a:ext cx="11189646" cy="5678286"/>
          </a:xfrm>
        </p:spPr>
        <p:txBody>
          <a:bodyPr>
            <a:normAutofit/>
          </a:bodyPr>
          <a:lstStyle/>
          <a:p>
            <a:pPr marL="285750" lvl="1" indent="-285750">
              <a:spcBef>
                <a:spcPts val="1500"/>
              </a:spcBef>
              <a:buFont typeface="Arial" panose="020B0604020202020204" pitchFamily="34" charset="0"/>
              <a:buChar char="•"/>
              <a:tabLst>
                <a:tab pos="1431925" algn="l"/>
              </a:tabLst>
            </a:pPr>
            <a:r>
              <a:rPr lang="cs-CZ" b="1" dirty="0">
                <a:cs typeface="Arial" panose="020B0604020202020204" pitchFamily="34" charset="0"/>
              </a:rPr>
              <a:t>MaS01</a:t>
            </a:r>
            <a:r>
              <a:rPr lang="cs-CZ" dirty="0">
                <a:cs typeface="Arial" panose="020B0604020202020204" pitchFamily="34" charset="0"/>
              </a:rPr>
              <a:t>	– Podpora jednorázových akcí v oblasti mládeže a sportu</a:t>
            </a:r>
          </a:p>
          <a:p>
            <a:pPr marL="285750" lvl="1" indent="-285750">
              <a:spcBef>
                <a:spcPts val="1500"/>
              </a:spcBef>
              <a:buFont typeface="Arial" panose="020B0604020202020204" pitchFamily="34" charset="0"/>
              <a:buChar char="•"/>
              <a:tabLst>
                <a:tab pos="1431925" algn="l"/>
              </a:tabLst>
            </a:pPr>
            <a:r>
              <a:rPr lang="cs-CZ" b="1" dirty="0">
                <a:cs typeface="Arial" panose="020B0604020202020204" pitchFamily="34" charset="0"/>
              </a:rPr>
              <a:t>MaS02</a:t>
            </a:r>
            <a:r>
              <a:rPr lang="cs-CZ" dirty="0">
                <a:cs typeface="Arial" panose="020B0604020202020204" pitchFamily="34" charset="0"/>
              </a:rPr>
              <a:t>	– Podpora sportu v obcích do 3000 obyvatel</a:t>
            </a:r>
          </a:p>
          <a:p>
            <a:pPr marL="285750" lvl="1" indent="-285750">
              <a:spcBef>
                <a:spcPts val="1500"/>
              </a:spcBef>
              <a:buFont typeface="Arial" panose="020B0604020202020204" pitchFamily="34" charset="0"/>
              <a:buChar char="•"/>
              <a:tabLst>
                <a:tab pos="1431925" algn="l"/>
              </a:tabLst>
            </a:pPr>
            <a:r>
              <a:rPr lang="cs-CZ" b="1" dirty="0">
                <a:cs typeface="Arial" panose="020B0604020202020204" pitchFamily="34" charset="0"/>
              </a:rPr>
              <a:t>MaS03</a:t>
            </a:r>
            <a:r>
              <a:rPr lang="cs-CZ" dirty="0">
                <a:cs typeface="Arial" panose="020B0604020202020204" pitchFamily="34" charset="0"/>
              </a:rPr>
              <a:t>	– Podpora činnosti a rozvoje mládežnického sportu</a:t>
            </a:r>
          </a:p>
          <a:p>
            <a:pPr marL="285750" lvl="1" indent="-285750">
              <a:spcBef>
                <a:spcPts val="1500"/>
              </a:spcBef>
              <a:buFont typeface="Arial" panose="020B0604020202020204" pitchFamily="34" charset="0"/>
              <a:buChar char="•"/>
              <a:tabLst>
                <a:tab pos="1431925" algn="l"/>
              </a:tabLst>
            </a:pPr>
            <a:r>
              <a:rPr lang="cs-CZ" b="1" dirty="0">
                <a:cs typeface="Arial" panose="020B0604020202020204" pitchFamily="34" charset="0"/>
              </a:rPr>
              <a:t>MaS07</a:t>
            </a:r>
            <a:r>
              <a:rPr lang="cs-CZ" dirty="0">
                <a:cs typeface="Arial" panose="020B0604020202020204" pitchFamily="34" charset="0"/>
              </a:rPr>
              <a:t>	– Podpora sportovní </a:t>
            </a:r>
            <a:r>
              <a:rPr lang="pl-PL" dirty="0">
                <a:cs typeface="Arial" panose="020B0604020202020204" pitchFamily="34" charset="0"/>
              </a:rPr>
              <a:t>infrastruktury na území Zlínského kraje</a:t>
            </a:r>
            <a:endParaRPr lang="cs-CZ" dirty="0">
              <a:cs typeface="Arial" panose="020B0604020202020204" pitchFamily="34" charset="0"/>
            </a:endParaRPr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24A27113-F336-1253-92C2-9EBFC21F8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</p:spPr>
        <p:txBody>
          <a:bodyPr>
            <a:normAutofit/>
          </a:bodyPr>
          <a:lstStyle/>
          <a:p>
            <a:r>
              <a:rPr lang="cs-CZ" sz="4000" spc="-100" dirty="0"/>
              <a:t>MLÁDEŽ A SPORT</a:t>
            </a:r>
            <a:endParaRPr lang="cs-CZ" spc="-100" dirty="0"/>
          </a:p>
        </p:txBody>
      </p:sp>
      <p:sp>
        <p:nvSpPr>
          <p:cNvPr id="2" name="Zástupný symbol pro číslo snímku 2">
            <a:extLst>
              <a:ext uri="{FF2B5EF4-FFF2-40B4-BE49-F238E27FC236}">
                <a16:creationId xmlns:a16="http://schemas.microsoft.com/office/drawing/2014/main" id="{FE3E39E1-E73F-2059-6FBF-92CFCF413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29655"/>
            <a:ext cx="540000" cy="540000"/>
          </a:xfrm>
          <a:solidFill>
            <a:schemeClr val="tx1"/>
          </a:solidFill>
        </p:spPr>
        <p:txBody>
          <a:bodyPr anchor="ctr" anchorCtr="0"/>
          <a:lstStyle/>
          <a:p>
            <a:pPr algn="ctr"/>
            <a:fld id="{157D43A2-98E4-B24E-9228-7624BE346F8E}" type="slidenum">
              <a:rPr lang="cs-CZ" sz="2500" b="1" smtClean="0">
                <a:solidFill>
                  <a:schemeClr val="bg1"/>
                </a:solidFill>
              </a:rPr>
              <a:pPr algn="ctr"/>
              <a:t>35</a:t>
            </a:fld>
            <a:endParaRPr lang="cs-CZ" sz="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083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2000"/>
            <a:ext cx="12204000" cy="5544000"/>
          </a:xfrm>
        </p:spPr>
        <p:txBody>
          <a:bodyPr lIns="360000" rIns="18000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sz="3100" b="1" spc="-30" dirty="0">
                <a:solidFill>
                  <a:schemeClr val="bg1"/>
                </a:solidFill>
                <a:highlight>
                  <a:srgbClr val="000000"/>
                </a:highlight>
              </a:rPr>
              <a:t>MaS01-25 JEDNORÁZOVÉ PROJEKTY V OBLASTI MLÁDEŽE A SPORTU</a:t>
            </a:r>
            <a:endParaRPr lang="cs-CZ" sz="3100" b="1" spc="-30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2300" b="1" dirty="0"/>
              <a:t>Aktivity: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2300" dirty="0">
                <a:cs typeface="Arial" panose="020B0604020202020204" pitchFamily="34" charset="0"/>
              </a:rPr>
              <a:t>Realizace sportovních republikových a mezinárodních projektů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2300" dirty="0">
                <a:cs typeface="Arial" panose="020B0604020202020204" pitchFamily="34" charset="0"/>
              </a:rPr>
              <a:t>Realizace sportovních nadregionálních projektů 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2300" dirty="0">
                <a:cs typeface="Arial" panose="020B0604020202020204" pitchFamily="34" charset="0"/>
              </a:rPr>
              <a:t>Realizace sportovních regionálních projektů</a:t>
            </a:r>
            <a:endParaRPr lang="cs-CZ" sz="2300" dirty="0"/>
          </a:p>
          <a:p>
            <a:pPr marL="0" indent="0">
              <a:buNone/>
            </a:pPr>
            <a:r>
              <a:rPr lang="cs-CZ" sz="2300" b="1" dirty="0"/>
              <a:t>Příjemci podpory:</a:t>
            </a:r>
            <a:endParaRPr lang="cs-CZ" sz="2300" dirty="0"/>
          </a:p>
          <a:p>
            <a:pPr lvl="1"/>
            <a:r>
              <a:rPr lang="cs-CZ" sz="2300" dirty="0"/>
              <a:t>PO, vyjma obcí a svazku obcí a organizací zřizovaných ZK</a:t>
            </a:r>
          </a:p>
          <a:p>
            <a:pPr marL="0" indent="0">
              <a:buNone/>
            </a:pPr>
            <a:r>
              <a:rPr lang="cs-CZ" sz="2300" b="1" dirty="0"/>
              <a:t>Finanční alokace: </a:t>
            </a:r>
            <a:r>
              <a:rPr lang="cs-CZ" sz="2300" dirty="0">
                <a:solidFill>
                  <a:srgbClr val="FF0000"/>
                </a:solidFill>
              </a:rPr>
              <a:t>6 000 000 Kč</a:t>
            </a:r>
            <a:endParaRPr lang="cs-CZ" sz="2300" dirty="0"/>
          </a:p>
          <a:p>
            <a:pPr marL="0" lvl="1" indent="0">
              <a:spcBef>
                <a:spcPts val="1000"/>
              </a:spcBef>
              <a:buNone/>
              <a:tabLst>
                <a:tab pos="2146300" algn="l"/>
              </a:tabLst>
            </a:pPr>
            <a:r>
              <a:rPr lang="cs-CZ" sz="2300" b="1" dirty="0"/>
              <a:t>Příjem žádostí: </a:t>
            </a:r>
            <a:r>
              <a:rPr lang="cs-CZ" sz="2300" dirty="0"/>
              <a:t>1</a:t>
            </a:r>
            <a:r>
              <a:rPr lang="pl-PL" sz="2300" dirty="0"/>
              <a:t>. kolo: leden – únor; 2. kolo: květen – červen;</a:t>
            </a:r>
            <a:br>
              <a:rPr lang="pl-PL" sz="2300" dirty="0"/>
            </a:br>
            <a:r>
              <a:rPr lang="pl-PL" sz="2300" dirty="0"/>
              <a:t>	</a:t>
            </a:r>
            <a:r>
              <a:rPr lang="pl-PL" sz="2300" spc="-30" dirty="0"/>
              <a:t>průběžná výzva na účast na vrcholných mezinárodních sportovních akcích</a:t>
            </a:r>
            <a:endParaRPr lang="cs-CZ" sz="2300" spc="-30" dirty="0"/>
          </a:p>
          <a:p>
            <a:pPr marL="457200" lvl="1" indent="0">
              <a:buNone/>
            </a:pPr>
            <a:endParaRPr lang="cs-CZ" sz="25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</p:spPr>
        <p:txBody>
          <a:bodyPr>
            <a:normAutofit fontScale="90000"/>
          </a:bodyPr>
          <a:lstStyle/>
          <a:p>
            <a:r>
              <a:rPr lang="cs-CZ" sz="4000" spc="-100" dirty="0"/>
              <a:t>MLÁDEŽ A SPORT</a:t>
            </a:r>
            <a:br>
              <a:rPr lang="cs-CZ" spc="-100" dirty="0"/>
            </a:br>
            <a:endParaRPr lang="cs-CZ" spc="-100" dirty="0"/>
          </a:p>
        </p:txBody>
      </p:sp>
      <p:sp>
        <p:nvSpPr>
          <p:cNvPr id="6" name="Zástupný symbol pro číslo snímku 2">
            <a:extLst>
              <a:ext uri="{FF2B5EF4-FFF2-40B4-BE49-F238E27FC236}">
                <a16:creationId xmlns:a16="http://schemas.microsoft.com/office/drawing/2014/main" id="{E0634AE9-3369-4E3F-E17E-17C39E995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29655"/>
            <a:ext cx="540000" cy="540000"/>
          </a:xfrm>
          <a:solidFill>
            <a:schemeClr val="tx1"/>
          </a:solidFill>
        </p:spPr>
        <p:txBody>
          <a:bodyPr anchor="ctr" anchorCtr="0"/>
          <a:lstStyle/>
          <a:p>
            <a:pPr algn="ctr"/>
            <a:fld id="{157D43A2-98E4-B24E-9228-7624BE346F8E}" type="slidenum">
              <a:rPr lang="cs-CZ" sz="2500" b="1" smtClean="0">
                <a:solidFill>
                  <a:schemeClr val="bg1"/>
                </a:solidFill>
              </a:rPr>
              <a:pPr algn="ctr"/>
              <a:t>36</a:t>
            </a:fld>
            <a:endParaRPr lang="cs-CZ" sz="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93975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2000"/>
            <a:ext cx="12204000" cy="5544000"/>
          </a:xfrm>
        </p:spPr>
        <p:txBody>
          <a:bodyPr lIns="360000" rIns="18000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sz="3100" b="1" spc="-30" dirty="0">
                <a:solidFill>
                  <a:schemeClr val="bg1"/>
                </a:solidFill>
                <a:highlight>
                  <a:srgbClr val="000000"/>
                </a:highlight>
              </a:rPr>
              <a:t>MaS02-25 PODPORA SPORTU V OBCÍCH DO 3 000 OBYVATEL</a:t>
            </a:r>
            <a:endParaRPr lang="cs-CZ" sz="3100" b="1" spc="-30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2300" b="1" dirty="0"/>
              <a:t>Opatření:</a:t>
            </a:r>
          </a:p>
          <a:p>
            <a:pPr lvl="1" algn="just"/>
            <a:r>
              <a:rPr lang="cs-CZ" sz="2300" dirty="0"/>
              <a:t>Podpora spolkové sport. činnosti na malých obcích - podpora trenérů dětí a mládeže a materiál. tech. základny pro jejich činnost</a:t>
            </a:r>
          </a:p>
          <a:p>
            <a:pPr marL="0" indent="0">
              <a:buNone/>
            </a:pPr>
            <a:r>
              <a:rPr lang="cs-CZ" sz="2300" b="1" dirty="0"/>
              <a:t>Příjemci podpory:</a:t>
            </a:r>
            <a:endParaRPr lang="cs-CZ" sz="2300" dirty="0"/>
          </a:p>
          <a:p>
            <a:pPr lvl="1"/>
            <a:r>
              <a:rPr lang="cs-CZ" sz="2300" dirty="0"/>
              <a:t>Zapsaný spolek působící v obci, která má maximálně 3 000 trvale žijících obyvatel a jejich členská základna do 18 let čítá minimálně 10 osob</a:t>
            </a:r>
          </a:p>
          <a:p>
            <a:pPr marL="0" indent="0">
              <a:buNone/>
            </a:pPr>
            <a:r>
              <a:rPr lang="cs-CZ" sz="2300" b="1" dirty="0"/>
              <a:t>Finanční alokace: </a:t>
            </a:r>
            <a:r>
              <a:rPr lang="cs-CZ" sz="2300" dirty="0">
                <a:solidFill>
                  <a:srgbClr val="FF0000"/>
                </a:solidFill>
              </a:rPr>
              <a:t>6 000 000 Kč</a:t>
            </a:r>
            <a:endParaRPr lang="cs-CZ" sz="2300" dirty="0"/>
          </a:p>
          <a:p>
            <a:pPr marL="0" lvl="1" indent="0">
              <a:spcBef>
                <a:spcPts val="1000"/>
              </a:spcBef>
              <a:buNone/>
            </a:pPr>
            <a:r>
              <a:rPr lang="cs-CZ" sz="2300" b="1" dirty="0"/>
              <a:t>Příjem žádostí: </a:t>
            </a:r>
            <a:r>
              <a:rPr lang="pl-PL" sz="2300" dirty="0"/>
              <a:t>leden - únor</a:t>
            </a:r>
            <a:endParaRPr lang="cs-CZ" sz="2300" dirty="0"/>
          </a:p>
          <a:p>
            <a:pPr marL="457200" lvl="1" indent="0">
              <a:buNone/>
            </a:pPr>
            <a:endParaRPr lang="cs-CZ" sz="25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</p:spPr>
        <p:txBody>
          <a:bodyPr>
            <a:normAutofit fontScale="90000"/>
          </a:bodyPr>
          <a:lstStyle/>
          <a:p>
            <a:r>
              <a:rPr lang="cs-CZ" sz="4000" spc="-100" dirty="0"/>
              <a:t>MLÁDEŽ A SPORT</a:t>
            </a:r>
            <a:br>
              <a:rPr lang="cs-CZ" spc="-100" dirty="0"/>
            </a:br>
            <a:endParaRPr lang="cs-CZ" spc="-100" dirty="0"/>
          </a:p>
        </p:txBody>
      </p:sp>
      <p:sp>
        <p:nvSpPr>
          <p:cNvPr id="6" name="Zástupný symbol pro číslo snímku 2">
            <a:extLst>
              <a:ext uri="{FF2B5EF4-FFF2-40B4-BE49-F238E27FC236}">
                <a16:creationId xmlns:a16="http://schemas.microsoft.com/office/drawing/2014/main" id="{E0634AE9-3369-4E3F-E17E-17C39E995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29655"/>
            <a:ext cx="540000" cy="540000"/>
          </a:xfrm>
          <a:solidFill>
            <a:schemeClr val="tx1"/>
          </a:solidFill>
        </p:spPr>
        <p:txBody>
          <a:bodyPr anchor="ctr" anchorCtr="0"/>
          <a:lstStyle/>
          <a:p>
            <a:pPr algn="ctr"/>
            <a:fld id="{157D43A2-98E4-B24E-9228-7624BE346F8E}" type="slidenum">
              <a:rPr lang="cs-CZ" sz="2500" b="1" smtClean="0">
                <a:solidFill>
                  <a:schemeClr val="bg1"/>
                </a:solidFill>
              </a:rPr>
              <a:pPr algn="ctr"/>
              <a:t>37</a:t>
            </a:fld>
            <a:endParaRPr lang="cs-CZ" sz="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4915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2000"/>
            <a:ext cx="12204000" cy="5544000"/>
          </a:xfrm>
        </p:spPr>
        <p:txBody>
          <a:bodyPr lIns="360000" rIns="18000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3200" b="1" dirty="0">
                <a:solidFill>
                  <a:schemeClr val="bg1"/>
                </a:solidFill>
                <a:highlight>
                  <a:srgbClr val="000000"/>
                </a:highlight>
              </a:rPr>
              <a:t>MaS03-25 </a:t>
            </a:r>
            <a:r>
              <a:rPr lang="pl-PL" sz="3200" b="1" dirty="0">
                <a:solidFill>
                  <a:schemeClr val="bg1"/>
                </a:solidFill>
                <a:highlight>
                  <a:srgbClr val="000000"/>
                </a:highlight>
              </a:rPr>
              <a:t>ČINNOST A ROZVOJ MLÁDEŽNICKÉHO SPORTU</a:t>
            </a:r>
            <a:endParaRPr lang="cs-CZ" sz="3100" b="1" spc="-30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2300" b="1" dirty="0"/>
              <a:t>Opatření: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2300" dirty="0">
                <a:cs typeface="Arial" panose="020B0604020202020204" pitchFamily="34" charset="0"/>
              </a:rPr>
              <a:t>Individuální sportovní odvětví 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2300" dirty="0">
                <a:cs typeface="Arial" panose="020B0604020202020204" pitchFamily="34" charset="0"/>
              </a:rPr>
              <a:t>Kolektivní sportovní odvětví 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2300" dirty="0">
                <a:cs typeface="Arial" panose="020B0604020202020204" pitchFamily="34" charset="0"/>
              </a:rPr>
              <a:t>Vrcholové sportovní odvětví 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2300" dirty="0">
                <a:cs typeface="Arial" panose="020B0604020202020204" pitchFamily="34" charset="0"/>
              </a:rPr>
              <a:t>Krajské sportovní mládežnické akademie</a:t>
            </a:r>
          </a:p>
          <a:p>
            <a:pPr marL="0" indent="0">
              <a:buNone/>
            </a:pPr>
            <a:r>
              <a:rPr lang="cs-CZ" sz="2300" b="1" dirty="0"/>
              <a:t>Příjemci podpory:</a:t>
            </a:r>
            <a:endParaRPr lang="cs-CZ" sz="2300" dirty="0"/>
          </a:p>
          <a:p>
            <a:pPr lvl="1"/>
            <a:r>
              <a:rPr lang="cs-CZ" sz="2300" dirty="0"/>
              <a:t>Spolek a pobočný spolek</a:t>
            </a:r>
          </a:p>
          <a:p>
            <a:pPr marL="0" indent="0">
              <a:buNone/>
            </a:pPr>
            <a:r>
              <a:rPr lang="cs-CZ" sz="2300" b="1" dirty="0"/>
              <a:t>Finanční alokace: </a:t>
            </a:r>
            <a:r>
              <a:rPr lang="cs-CZ" sz="2300" dirty="0">
                <a:solidFill>
                  <a:srgbClr val="FF0000"/>
                </a:solidFill>
              </a:rPr>
              <a:t>50 000 000 Kč</a:t>
            </a:r>
            <a:endParaRPr lang="cs-CZ" sz="2300" dirty="0"/>
          </a:p>
          <a:p>
            <a:pPr marL="0" lvl="1" indent="0">
              <a:spcBef>
                <a:spcPts val="1000"/>
              </a:spcBef>
              <a:buNone/>
            </a:pPr>
            <a:r>
              <a:rPr lang="cs-CZ" sz="2300" b="1" dirty="0"/>
              <a:t>Příjem žádostí: </a:t>
            </a:r>
            <a:r>
              <a:rPr lang="pl-PL" sz="2300" dirty="0"/>
              <a:t>leden - únor</a:t>
            </a:r>
            <a:endParaRPr lang="cs-CZ" sz="2300" dirty="0"/>
          </a:p>
          <a:p>
            <a:pPr marL="457200" lvl="1" indent="0">
              <a:buNone/>
            </a:pPr>
            <a:endParaRPr lang="cs-CZ" sz="25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</p:spPr>
        <p:txBody>
          <a:bodyPr>
            <a:normAutofit fontScale="90000"/>
          </a:bodyPr>
          <a:lstStyle/>
          <a:p>
            <a:r>
              <a:rPr lang="cs-CZ" sz="4000" spc="-100" dirty="0"/>
              <a:t>MLÁDEŽ A SPORT</a:t>
            </a:r>
            <a:br>
              <a:rPr lang="cs-CZ" spc="-100" dirty="0"/>
            </a:br>
            <a:endParaRPr lang="cs-CZ" spc="-100" dirty="0"/>
          </a:p>
        </p:txBody>
      </p:sp>
      <p:sp>
        <p:nvSpPr>
          <p:cNvPr id="6" name="Zástupný symbol pro číslo snímku 2">
            <a:extLst>
              <a:ext uri="{FF2B5EF4-FFF2-40B4-BE49-F238E27FC236}">
                <a16:creationId xmlns:a16="http://schemas.microsoft.com/office/drawing/2014/main" id="{E0634AE9-3369-4E3F-E17E-17C39E995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29655"/>
            <a:ext cx="540000" cy="540000"/>
          </a:xfrm>
          <a:solidFill>
            <a:schemeClr val="tx1"/>
          </a:solidFill>
        </p:spPr>
        <p:txBody>
          <a:bodyPr anchor="ctr" anchorCtr="0"/>
          <a:lstStyle/>
          <a:p>
            <a:pPr algn="ctr"/>
            <a:fld id="{157D43A2-98E4-B24E-9228-7624BE346F8E}" type="slidenum">
              <a:rPr lang="cs-CZ" sz="2500" b="1" smtClean="0">
                <a:solidFill>
                  <a:schemeClr val="bg1"/>
                </a:solidFill>
              </a:rPr>
              <a:pPr algn="ctr"/>
              <a:t>38</a:t>
            </a:fld>
            <a:endParaRPr lang="cs-CZ" sz="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666082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2000"/>
            <a:ext cx="12204000" cy="5544000"/>
          </a:xfrm>
        </p:spPr>
        <p:txBody>
          <a:bodyPr lIns="360000" rIns="18000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2800" b="1" dirty="0">
                <a:solidFill>
                  <a:schemeClr val="bg1"/>
                </a:solidFill>
                <a:highlight>
                  <a:srgbClr val="000000"/>
                </a:highlight>
              </a:rPr>
              <a:t>MaS07-25 </a:t>
            </a:r>
            <a:r>
              <a:rPr lang="pl-PL" sz="2800" b="1" dirty="0">
                <a:solidFill>
                  <a:schemeClr val="bg1"/>
                </a:solidFill>
                <a:highlight>
                  <a:srgbClr val="000000"/>
                </a:highlight>
              </a:rPr>
              <a:t>PODPORA SPORTOVNÍ INFRASTRUKTURY NA ÚZEMÍ ZLÍNSKÉHO KRAJE</a:t>
            </a:r>
            <a:endParaRPr lang="cs-CZ" sz="3100" b="1" spc="-30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2300" b="1" dirty="0"/>
              <a:t>Opatření:</a:t>
            </a:r>
            <a:endParaRPr lang="cs-CZ" sz="2300" dirty="0"/>
          </a:p>
          <a:p>
            <a:pPr lvl="1" algn="just"/>
            <a:r>
              <a:rPr lang="cs-CZ" sz="2300" dirty="0"/>
              <a:t>Technické zhodnocení (modernizace, rekonstrukce) stávajících sportovních zařízení včetně jejich zázemí.</a:t>
            </a:r>
          </a:p>
          <a:p>
            <a:pPr lvl="1" algn="just"/>
            <a:r>
              <a:rPr lang="cs-CZ" sz="2300" dirty="0"/>
              <a:t>Výstavba nových sportovních zařízení včetně jejich zázemí.</a:t>
            </a:r>
          </a:p>
          <a:p>
            <a:pPr marL="0" indent="0">
              <a:buNone/>
            </a:pPr>
            <a:r>
              <a:rPr lang="cs-CZ" sz="2300" b="1" dirty="0"/>
              <a:t>Příjemci podpory:</a:t>
            </a:r>
            <a:endParaRPr lang="cs-CZ" sz="2300" dirty="0"/>
          </a:p>
          <a:p>
            <a:pPr lvl="1"/>
            <a:r>
              <a:rPr lang="cs-CZ" sz="2300" dirty="0">
                <a:solidFill>
                  <a:schemeClr val="accent1"/>
                </a:solidFill>
              </a:rPr>
              <a:t>Obec</a:t>
            </a:r>
            <a:r>
              <a:rPr lang="cs-CZ" sz="2300" dirty="0"/>
              <a:t>;</a:t>
            </a:r>
            <a:r>
              <a:rPr lang="cs-CZ" sz="2300" dirty="0">
                <a:solidFill>
                  <a:schemeClr val="accent1"/>
                </a:solidFill>
              </a:rPr>
              <a:t> </a:t>
            </a:r>
            <a:r>
              <a:rPr lang="cs-CZ" sz="2300" dirty="0"/>
              <a:t> Spolek a pobočný spolek; Obchodní společnosti</a:t>
            </a:r>
          </a:p>
          <a:p>
            <a:pPr marL="0" indent="0">
              <a:buNone/>
            </a:pPr>
            <a:r>
              <a:rPr lang="cs-CZ" sz="2300" b="1" dirty="0"/>
              <a:t>Finanční alokace: </a:t>
            </a:r>
            <a:r>
              <a:rPr lang="cs-CZ" sz="2300" dirty="0">
                <a:solidFill>
                  <a:srgbClr val="FF0000"/>
                </a:solidFill>
              </a:rPr>
              <a:t>30 000 000 Kč</a:t>
            </a:r>
            <a:endParaRPr lang="cs-CZ" sz="2300" dirty="0"/>
          </a:p>
          <a:p>
            <a:pPr marL="0" lvl="1" indent="0">
              <a:spcBef>
                <a:spcPts val="1000"/>
              </a:spcBef>
              <a:buNone/>
            </a:pPr>
            <a:r>
              <a:rPr lang="cs-CZ" sz="2300" b="1" dirty="0"/>
              <a:t>Příjem žádostí: </a:t>
            </a:r>
            <a:r>
              <a:rPr lang="pl-PL" sz="2300" dirty="0"/>
              <a:t>leden - únor</a:t>
            </a:r>
            <a:endParaRPr lang="cs-CZ" sz="2300" dirty="0"/>
          </a:p>
          <a:p>
            <a:pPr marL="457200" lvl="1" indent="0">
              <a:buNone/>
            </a:pPr>
            <a:endParaRPr lang="cs-CZ" sz="25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</p:spPr>
        <p:txBody>
          <a:bodyPr>
            <a:normAutofit fontScale="90000"/>
          </a:bodyPr>
          <a:lstStyle/>
          <a:p>
            <a:r>
              <a:rPr lang="cs-CZ" sz="4000" spc="-100" dirty="0"/>
              <a:t>MLÁDEŽ A SPORT</a:t>
            </a:r>
            <a:br>
              <a:rPr lang="cs-CZ" spc="-100" dirty="0"/>
            </a:br>
            <a:endParaRPr lang="cs-CZ" spc="-100" dirty="0"/>
          </a:p>
        </p:txBody>
      </p:sp>
      <p:sp>
        <p:nvSpPr>
          <p:cNvPr id="6" name="Zástupný symbol pro číslo snímku 2">
            <a:extLst>
              <a:ext uri="{FF2B5EF4-FFF2-40B4-BE49-F238E27FC236}">
                <a16:creationId xmlns:a16="http://schemas.microsoft.com/office/drawing/2014/main" id="{E0634AE9-3369-4E3F-E17E-17C39E995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29655"/>
            <a:ext cx="540000" cy="540000"/>
          </a:xfrm>
          <a:solidFill>
            <a:schemeClr val="tx1"/>
          </a:solidFill>
        </p:spPr>
        <p:txBody>
          <a:bodyPr anchor="ctr" anchorCtr="0"/>
          <a:lstStyle/>
          <a:p>
            <a:pPr algn="ctr"/>
            <a:fld id="{157D43A2-98E4-B24E-9228-7624BE346F8E}" type="slidenum">
              <a:rPr lang="cs-CZ" sz="2500" b="1" smtClean="0">
                <a:solidFill>
                  <a:schemeClr val="bg1"/>
                </a:solidFill>
              </a:rPr>
              <a:pPr algn="ctr"/>
              <a:t>39</a:t>
            </a:fld>
            <a:endParaRPr lang="cs-CZ" sz="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61732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2000"/>
            <a:ext cx="12204000" cy="5544000"/>
          </a:xfrm>
        </p:spPr>
        <p:txBody>
          <a:bodyPr lIns="360000" rIns="180000">
            <a:noAutofit/>
          </a:bodyPr>
          <a:lstStyle/>
          <a:p>
            <a:pPr marL="0" indent="0">
              <a:buNone/>
            </a:pPr>
            <a:r>
              <a:rPr lang="cs-CZ" sz="3100" b="1" spc="-30" dirty="0">
                <a:solidFill>
                  <a:schemeClr val="bg1"/>
                </a:solidFill>
                <a:highlight>
                  <a:srgbClr val="000000"/>
                </a:highlight>
              </a:rPr>
              <a:t>RP01-25 PODPORA VODOHOSPODÁŘSKÉ INFRASTRUKTURY</a:t>
            </a:r>
          </a:p>
          <a:p>
            <a:pPr marL="2155825" indent="-2155825">
              <a:lnSpc>
                <a:spcPct val="120000"/>
              </a:lnSpc>
              <a:buNone/>
              <a:tabLst>
                <a:tab pos="1974850" algn="l"/>
                <a:tab pos="2155825" algn="l"/>
              </a:tabLst>
            </a:pPr>
            <a:r>
              <a:rPr lang="cs-CZ" sz="2300" b="1" dirty="0">
                <a:highlight>
                  <a:srgbClr val="FFD900"/>
                </a:highlight>
              </a:rPr>
              <a:t>Dotační titul 1	-	Zásobování pitnou vodou, odvedení a čištění odpadních vod</a:t>
            </a:r>
          </a:p>
          <a:p>
            <a:pPr marL="2155825" indent="-2155825">
              <a:buNone/>
              <a:tabLst>
                <a:tab pos="1974850" algn="l"/>
                <a:tab pos="2155825" algn="l"/>
              </a:tabLst>
            </a:pPr>
            <a:r>
              <a:rPr lang="cs-CZ" sz="2300" b="1" dirty="0">
                <a:highlight>
                  <a:srgbClr val="FFD900"/>
                </a:highlight>
              </a:rPr>
              <a:t>Dotační titul 2	-	Spolufinancování projektů vodohospodářské infrastruktury podpořených z jiných dotačních zdrojů </a:t>
            </a:r>
          </a:p>
          <a:p>
            <a:pPr marL="0" indent="0">
              <a:buNone/>
            </a:pPr>
            <a:r>
              <a:rPr lang="cs-CZ" sz="2300" b="1" dirty="0"/>
              <a:t>Příjemci podpory:</a:t>
            </a:r>
            <a:endParaRPr lang="cs-CZ" sz="2300" dirty="0"/>
          </a:p>
          <a:p>
            <a:pPr lvl="1"/>
            <a:r>
              <a:rPr lang="cs-CZ" sz="2300" dirty="0">
                <a:solidFill>
                  <a:schemeClr val="accent1"/>
                </a:solidFill>
              </a:rPr>
              <a:t>Obce ZK do 2 500 obyvatel </a:t>
            </a:r>
          </a:p>
          <a:p>
            <a:pPr lvl="1"/>
            <a:r>
              <a:rPr lang="cs-CZ" sz="2300" dirty="0"/>
              <a:t>Svazky obcí za předpokladu, že každá obec ve svazku má do 2 500 obyvatel.</a:t>
            </a:r>
          </a:p>
          <a:p>
            <a:pPr marL="0" indent="0">
              <a:buNone/>
            </a:pPr>
            <a:r>
              <a:rPr lang="cs-CZ" sz="2300" b="1" dirty="0"/>
              <a:t>Finanční alokace: </a:t>
            </a:r>
            <a:r>
              <a:rPr lang="cs-CZ" sz="2300" dirty="0"/>
              <a:t>předpoklad</a:t>
            </a:r>
            <a:r>
              <a:rPr lang="cs-CZ" sz="2300" b="1" dirty="0"/>
              <a:t> </a:t>
            </a:r>
            <a:r>
              <a:rPr lang="cs-CZ" sz="2300" dirty="0">
                <a:solidFill>
                  <a:srgbClr val="FF0000"/>
                </a:solidFill>
              </a:rPr>
              <a:t>40 000 000 Kč</a:t>
            </a:r>
            <a:endParaRPr lang="cs-CZ" sz="2300" dirty="0"/>
          </a:p>
          <a:p>
            <a:pPr marL="0" lvl="1" indent="0">
              <a:spcBef>
                <a:spcPts val="1000"/>
              </a:spcBef>
              <a:buNone/>
            </a:pPr>
            <a:r>
              <a:rPr lang="cs-CZ" sz="2300" b="1" dirty="0"/>
              <a:t>Příjem žádostí: </a:t>
            </a:r>
            <a:r>
              <a:rPr lang="cs-CZ" sz="2300" dirty="0"/>
              <a:t>březen - červenec</a:t>
            </a:r>
          </a:p>
          <a:p>
            <a:pPr marL="457200" lvl="1" indent="0">
              <a:buNone/>
            </a:pPr>
            <a:endParaRPr lang="cs-CZ" sz="2500" dirty="0"/>
          </a:p>
          <a:p>
            <a:pPr marL="457200" lvl="1" indent="0">
              <a:buNone/>
            </a:pPr>
            <a:endParaRPr lang="cs-CZ" sz="25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</p:spPr>
        <p:txBody>
          <a:bodyPr>
            <a:normAutofit fontScale="90000"/>
          </a:bodyPr>
          <a:lstStyle/>
          <a:p>
            <a:r>
              <a:rPr lang="cs-CZ" sz="4000" spc="-100" dirty="0"/>
              <a:t>ROZVOJOVÉ PROGRAMY A KRIZOVÉ ŘÍZENÍ</a:t>
            </a:r>
            <a:br>
              <a:rPr lang="cs-CZ" spc="-100" dirty="0"/>
            </a:br>
            <a:endParaRPr lang="cs-CZ" spc="-100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18586DFB-B8B4-DF57-FD6B-2FC1BB7AA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29655"/>
            <a:ext cx="540000" cy="540000"/>
          </a:xfrm>
          <a:solidFill>
            <a:schemeClr val="tx1"/>
          </a:solidFill>
        </p:spPr>
        <p:txBody>
          <a:bodyPr anchor="ctr" anchorCtr="0"/>
          <a:lstStyle/>
          <a:p>
            <a:pPr algn="ctr"/>
            <a:fld id="{157D43A2-98E4-B24E-9228-7624BE346F8E}" type="slidenum">
              <a:rPr lang="cs-CZ" sz="2500" b="1" smtClean="0">
                <a:solidFill>
                  <a:schemeClr val="bg1"/>
                </a:solidFill>
              </a:rPr>
              <a:pPr algn="ctr"/>
              <a:t>4</a:t>
            </a:fld>
            <a:endParaRPr lang="cs-CZ" sz="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24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5">
            <a:extLst>
              <a:ext uri="{FF2B5EF4-FFF2-40B4-BE49-F238E27FC236}">
                <a16:creationId xmlns:a16="http://schemas.microsoft.com/office/drawing/2014/main" id="{D410835F-0A28-BD49-B480-AA3D6E59BF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4824000"/>
            <a:ext cx="9144000" cy="1655762"/>
          </a:xfrm>
        </p:spPr>
        <p:txBody>
          <a:bodyPr/>
          <a:lstStyle/>
          <a:p>
            <a:r>
              <a:rPr lang="cs-CZ" b="1" dirty="0"/>
              <a:t>Tomáš Chmela</a:t>
            </a:r>
          </a:p>
          <a:p>
            <a:pPr>
              <a:spcAft>
                <a:spcPts val="800"/>
              </a:spcAft>
            </a:pPr>
            <a:r>
              <a:rPr lang="cs-CZ" i="1" dirty="0"/>
              <a:t>náměstek hejtmana pro strategický rozvoj a dotace</a:t>
            </a:r>
          </a:p>
          <a:p>
            <a:r>
              <a:rPr lang="cs-CZ" dirty="0"/>
              <a:t>Telefon:  577 043 120  </a:t>
            </a:r>
          </a:p>
          <a:p>
            <a:r>
              <a:rPr lang="cs-CZ" dirty="0"/>
              <a:t>Email: tomas.chmela@zlinskykraj.cz</a:t>
            </a:r>
          </a:p>
        </p:txBody>
      </p:sp>
      <p:sp>
        <p:nvSpPr>
          <p:cNvPr id="7" name="Nadpis 4">
            <a:extLst>
              <a:ext uri="{FF2B5EF4-FFF2-40B4-BE49-F238E27FC236}">
                <a16:creationId xmlns:a16="http://schemas.microsoft.com/office/drawing/2014/main" id="{6FF0DCF0-073A-B56F-18B2-654EAFA14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6000" y="432000"/>
            <a:ext cx="9073008" cy="3022600"/>
          </a:xfrm>
        </p:spPr>
        <p:txBody>
          <a:bodyPr/>
          <a:lstStyle/>
          <a:p>
            <a:br>
              <a:rPr lang="cs-CZ" dirty="0"/>
            </a:br>
            <a:r>
              <a:rPr lang="cs-CZ" sz="6400" dirty="0"/>
              <a:t>Děkuji </a:t>
            </a:r>
            <a:br>
              <a:rPr lang="cs-CZ" sz="6400" dirty="0"/>
            </a:br>
            <a:r>
              <a:rPr lang="cs-CZ" sz="6400" dirty="0"/>
              <a:t>za pozornost</a:t>
            </a:r>
          </a:p>
        </p:txBody>
      </p:sp>
    </p:spTree>
    <p:extLst>
      <p:ext uri="{BB962C8B-B14F-4D97-AF65-F5344CB8AC3E}">
        <p14:creationId xmlns:p14="http://schemas.microsoft.com/office/powerpoint/2010/main" val="3989915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2000"/>
            <a:ext cx="12204000" cy="5544000"/>
          </a:xfrm>
        </p:spPr>
        <p:txBody>
          <a:bodyPr lIns="360000" rIns="180000">
            <a:noAutofit/>
          </a:bodyPr>
          <a:lstStyle/>
          <a:p>
            <a:pPr marL="0" indent="0">
              <a:buNone/>
            </a:pPr>
            <a:r>
              <a:rPr lang="cs-CZ" sz="3100" b="1" spc="-30" dirty="0">
                <a:solidFill>
                  <a:schemeClr val="bg1"/>
                </a:solidFill>
                <a:highlight>
                  <a:srgbClr val="000000"/>
                </a:highlight>
              </a:rPr>
              <a:t>RP04-25 PODPORA EKOLOGICKÝCH AKTIVIT V KRAJI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300" b="1" dirty="0"/>
              <a:t>Aktivity:</a:t>
            </a:r>
          </a:p>
          <a:p>
            <a:pPr lvl="1" algn="just">
              <a:lnSpc>
                <a:spcPct val="75000"/>
              </a:lnSpc>
            </a:pPr>
            <a:r>
              <a:rPr lang="cs-CZ" sz="2300" dirty="0"/>
              <a:t>Environmentální vzdělávání, výchova, osvěta (EVVO) a poradenství týkající se ochrany přírody, životního prostředí a přírodních zdrojů.</a:t>
            </a:r>
          </a:p>
          <a:p>
            <a:pPr lvl="1" algn="just">
              <a:lnSpc>
                <a:spcPct val="75000"/>
              </a:lnSpc>
            </a:pPr>
            <a:r>
              <a:rPr lang="cs-CZ" sz="2300" dirty="0"/>
              <a:t>Neperiodické publikace, výukové materiály a výukové programy se zaměřením </a:t>
            </a:r>
            <a:br>
              <a:rPr lang="cs-CZ" sz="2300" dirty="0"/>
            </a:br>
            <a:r>
              <a:rPr lang="cs-CZ" sz="2300" dirty="0"/>
              <a:t>na EVVO.</a:t>
            </a:r>
          </a:p>
          <a:p>
            <a:pPr lvl="1" algn="just">
              <a:lnSpc>
                <a:spcPct val="75000"/>
              </a:lnSpc>
            </a:pPr>
            <a:r>
              <a:rPr lang="cs-CZ" sz="2300" dirty="0"/>
              <a:t>Podpora badatelsky orientovaného vyučování.</a:t>
            </a:r>
          </a:p>
          <a:p>
            <a:pPr lvl="1" algn="just">
              <a:lnSpc>
                <a:spcPct val="75000"/>
              </a:lnSpc>
            </a:pPr>
            <a:r>
              <a:rPr lang="cs-CZ" sz="2300" dirty="0"/>
              <a:t>Podpora projektů začínajících subjektů EVVO.</a:t>
            </a:r>
          </a:p>
          <a:p>
            <a:pPr lvl="1" algn="just">
              <a:lnSpc>
                <a:spcPct val="75000"/>
              </a:lnSpc>
            </a:pPr>
            <a:r>
              <a:rPr lang="cs-CZ" sz="2300" dirty="0"/>
              <a:t>Podpora projektů se zaměřením na inovativní metody v EVVO.</a:t>
            </a:r>
          </a:p>
          <a:p>
            <a:pPr lvl="1" algn="just">
              <a:lnSpc>
                <a:spcPct val="75000"/>
              </a:lnSpc>
            </a:pPr>
            <a:r>
              <a:rPr lang="cs-CZ" sz="2300" dirty="0"/>
              <a:t>Podpora vzdělávání o klimatické změně.</a:t>
            </a:r>
          </a:p>
          <a:p>
            <a:pPr marL="0" indent="0">
              <a:buNone/>
            </a:pPr>
            <a:r>
              <a:rPr lang="cs-CZ" sz="2300" b="1" dirty="0"/>
              <a:t>Příjemci podpory:</a:t>
            </a:r>
            <a:endParaRPr lang="cs-CZ" sz="2300" dirty="0"/>
          </a:p>
          <a:p>
            <a:pPr lvl="1"/>
            <a:r>
              <a:rPr lang="pl-PL" sz="2300" dirty="0"/>
              <a:t>Spolek, o.p.s, ústav, církevní PO, škola a školské zařízení</a:t>
            </a:r>
            <a:endParaRPr lang="cs-CZ" sz="2300" dirty="0"/>
          </a:p>
          <a:p>
            <a:pPr marL="0" indent="0">
              <a:buNone/>
            </a:pPr>
            <a:r>
              <a:rPr lang="cs-CZ" sz="2300" b="1" dirty="0"/>
              <a:t>Finanční alokace: </a:t>
            </a:r>
            <a:r>
              <a:rPr lang="cs-CZ" sz="2300" dirty="0">
                <a:solidFill>
                  <a:srgbClr val="FF0000"/>
                </a:solidFill>
              </a:rPr>
              <a:t>1 200 000 Kč</a:t>
            </a:r>
            <a:endParaRPr lang="cs-CZ" sz="2300" dirty="0"/>
          </a:p>
          <a:p>
            <a:pPr marL="0" lvl="1" indent="0">
              <a:spcBef>
                <a:spcPts val="1000"/>
              </a:spcBef>
              <a:buNone/>
            </a:pPr>
            <a:r>
              <a:rPr lang="cs-CZ" sz="2300" b="1" dirty="0"/>
              <a:t>Příjem žádostí: </a:t>
            </a:r>
            <a:r>
              <a:rPr lang="pl-PL" sz="2000" dirty="0"/>
              <a:t>leden - únor</a:t>
            </a:r>
            <a:endParaRPr lang="cs-CZ" sz="2500" dirty="0"/>
          </a:p>
          <a:p>
            <a:pPr marL="457200" lvl="1" indent="0">
              <a:buNone/>
            </a:pPr>
            <a:endParaRPr lang="cs-CZ" sz="25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</p:spPr>
        <p:txBody>
          <a:bodyPr>
            <a:normAutofit fontScale="90000"/>
          </a:bodyPr>
          <a:lstStyle/>
          <a:p>
            <a:r>
              <a:rPr lang="cs-CZ" sz="4000" spc="-100" dirty="0"/>
              <a:t>ROZVOJOVÉ PROGRAMY A KRIZOVÉ ŘÍZENÍ</a:t>
            </a:r>
            <a:br>
              <a:rPr lang="cs-CZ" spc="-100" dirty="0"/>
            </a:br>
            <a:endParaRPr lang="cs-CZ" spc="-100" dirty="0"/>
          </a:p>
        </p:txBody>
      </p:sp>
      <p:sp>
        <p:nvSpPr>
          <p:cNvPr id="6" name="Zástupný symbol pro číslo snímku 2">
            <a:extLst>
              <a:ext uri="{FF2B5EF4-FFF2-40B4-BE49-F238E27FC236}">
                <a16:creationId xmlns:a16="http://schemas.microsoft.com/office/drawing/2014/main" id="{E0634AE9-3369-4E3F-E17E-17C39E995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29655"/>
            <a:ext cx="540000" cy="540000"/>
          </a:xfrm>
          <a:solidFill>
            <a:schemeClr val="tx1"/>
          </a:solidFill>
        </p:spPr>
        <p:txBody>
          <a:bodyPr anchor="ctr" anchorCtr="0"/>
          <a:lstStyle/>
          <a:p>
            <a:pPr algn="ctr"/>
            <a:fld id="{157D43A2-98E4-B24E-9228-7624BE346F8E}" type="slidenum">
              <a:rPr lang="cs-CZ" sz="2500" b="1" smtClean="0">
                <a:solidFill>
                  <a:schemeClr val="bg1"/>
                </a:solidFill>
              </a:rPr>
              <a:pPr algn="ctr"/>
              <a:t>5</a:t>
            </a:fld>
            <a:endParaRPr lang="cs-CZ" sz="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1729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2000"/>
            <a:ext cx="12204000" cy="5544000"/>
          </a:xfrm>
        </p:spPr>
        <p:txBody>
          <a:bodyPr lIns="360000" rIns="180000"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pl-PL" sz="3100" b="1" spc="-30" dirty="0">
                <a:solidFill>
                  <a:schemeClr val="bg1"/>
                </a:solidFill>
                <a:highlight>
                  <a:srgbClr val="000000"/>
                </a:highlight>
              </a:rPr>
              <a:t>RP06-25 PROGRAM NA PODPORU AKREDITOVANÉHO DOBROVOLNICTVÍ</a:t>
            </a:r>
            <a:endParaRPr lang="cs-CZ" sz="3100" b="1" spc="-30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2300" b="1" dirty="0"/>
              <a:t>Aktivity:</a:t>
            </a:r>
          </a:p>
          <a:p>
            <a:pPr lvl="1" algn="just"/>
            <a:r>
              <a:rPr lang="cs-CZ" sz="2300" dirty="0"/>
              <a:t>Koordinace a organizace dobrovolnické činnosti uvnitř příjemců formou dotace </a:t>
            </a:r>
            <a:br>
              <a:rPr lang="cs-CZ" sz="2300" dirty="0"/>
            </a:br>
            <a:r>
              <a:rPr lang="cs-CZ" sz="2300" dirty="0"/>
              <a:t>na činnost.</a:t>
            </a:r>
          </a:p>
          <a:p>
            <a:pPr marL="0" indent="0">
              <a:buNone/>
            </a:pPr>
            <a:r>
              <a:rPr lang="cs-CZ" sz="2300" b="1" dirty="0"/>
              <a:t>Příjemci podpory:</a:t>
            </a:r>
            <a:endParaRPr lang="cs-CZ" sz="2300" dirty="0"/>
          </a:p>
          <a:p>
            <a:pPr lvl="1"/>
            <a:r>
              <a:rPr lang="cs-CZ" sz="2300" dirty="0"/>
              <a:t>Spolek, ústav, nadace, nadační fond</a:t>
            </a:r>
          </a:p>
          <a:p>
            <a:pPr lvl="1"/>
            <a:r>
              <a:rPr lang="cs-CZ" sz="2300" dirty="0"/>
              <a:t>Obecně prospěšná společnost </a:t>
            </a:r>
          </a:p>
          <a:p>
            <a:pPr lvl="1"/>
            <a:r>
              <a:rPr lang="cs-CZ" sz="2300" dirty="0"/>
              <a:t>Účelové zařízení registrované církve a náboženské společnosti založené církví a náboženskou společností pro poskytování charitativních služeb.</a:t>
            </a:r>
          </a:p>
          <a:p>
            <a:pPr marL="0" indent="0">
              <a:buNone/>
            </a:pPr>
            <a:r>
              <a:rPr lang="cs-CZ" sz="2300" b="1" dirty="0"/>
              <a:t>Finanční alokace: </a:t>
            </a:r>
            <a:r>
              <a:rPr lang="cs-CZ" sz="2300" dirty="0">
                <a:solidFill>
                  <a:srgbClr val="FF0000"/>
                </a:solidFill>
              </a:rPr>
              <a:t>1 000 000 Kč</a:t>
            </a:r>
            <a:endParaRPr lang="cs-CZ" sz="2300" dirty="0"/>
          </a:p>
          <a:p>
            <a:pPr marL="0" lvl="1" indent="0">
              <a:spcBef>
                <a:spcPts val="1000"/>
              </a:spcBef>
              <a:buNone/>
            </a:pPr>
            <a:r>
              <a:rPr lang="cs-CZ" sz="2300" b="1" dirty="0"/>
              <a:t>Příjem žádostí: </a:t>
            </a:r>
            <a:r>
              <a:rPr lang="pl-PL" sz="2000" dirty="0"/>
              <a:t>leden - únor</a:t>
            </a:r>
            <a:endParaRPr lang="cs-CZ" sz="2500" dirty="0"/>
          </a:p>
          <a:p>
            <a:pPr marL="457200" lvl="1" indent="0">
              <a:buNone/>
            </a:pPr>
            <a:endParaRPr lang="cs-CZ" sz="25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</p:spPr>
        <p:txBody>
          <a:bodyPr>
            <a:normAutofit fontScale="90000"/>
          </a:bodyPr>
          <a:lstStyle/>
          <a:p>
            <a:r>
              <a:rPr lang="cs-CZ" sz="4000" spc="-100" dirty="0"/>
              <a:t>ROZVOJOVÉ PROGRAMY A KRIZOVÉ ŘÍZENÍ</a:t>
            </a:r>
            <a:br>
              <a:rPr lang="cs-CZ" spc="-100" dirty="0"/>
            </a:br>
            <a:endParaRPr lang="cs-CZ" spc="-100" dirty="0"/>
          </a:p>
        </p:txBody>
      </p:sp>
      <p:sp>
        <p:nvSpPr>
          <p:cNvPr id="6" name="Zástupný symbol pro číslo snímku 2">
            <a:extLst>
              <a:ext uri="{FF2B5EF4-FFF2-40B4-BE49-F238E27FC236}">
                <a16:creationId xmlns:a16="http://schemas.microsoft.com/office/drawing/2014/main" id="{E0634AE9-3369-4E3F-E17E-17C39E995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29655"/>
            <a:ext cx="540000" cy="540000"/>
          </a:xfrm>
          <a:solidFill>
            <a:schemeClr val="tx1"/>
          </a:solidFill>
        </p:spPr>
        <p:txBody>
          <a:bodyPr anchor="ctr" anchorCtr="0"/>
          <a:lstStyle/>
          <a:p>
            <a:pPr algn="ctr"/>
            <a:fld id="{157D43A2-98E4-B24E-9228-7624BE346F8E}" type="slidenum">
              <a:rPr lang="cs-CZ" sz="2500" b="1" smtClean="0">
                <a:solidFill>
                  <a:schemeClr val="bg1"/>
                </a:solidFill>
              </a:rPr>
              <a:pPr algn="ctr"/>
              <a:t>6</a:t>
            </a:fld>
            <a:endParaRPr lang="cs-CZ" sz="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73739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2000"/>
            <a:ext cx="12204000" cy="5544000"/>
          </a:xfrm>
        </p:spPr>
        <p:txBody>
          <a:bodyPr lIns="360000" rIns="18000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3100" b="1" spc="-30" dirty="0">
                <a:solidFill>
                  <a:schemeClr val="bg1"/>
                </a:solidFill>
                <a:highlight>
                  <a:srgbClr val="000000"/>
                </a:highlight>
              </a:rPr>
              <a:t>RP07-25 PROGRAM NA PODPORU NESTÁTNÍCH NEZISK. ORGANIZACÍ V OBLASTI PREVENCE RIZIK. TYPŮ CHOVÁNÍ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300" b="1" dirty="0"/>
              <a:t>Aktivity:</a:t>
            </a:r>
          </a:p>
          <a:p>
            <a:pPr lvl="1" algn="just">
              <a:lnSpc>
                <a:spcPct val="75000"/>
              </a:lnSpc>
            </a:pPr>
            <a:r>
              <a:rPr lang="cs-CZ" sz="2300" dirty="0"/>
              <a:t>Volnočasové aktivity v registrovaných </a:t>
            </a:r>
            <a:r>
              <a:rPr lang="cs-CZ" sz="2300" dirty="0" err="1"/>
              <a:t>nízkoprah</a:t>
            </a:r>
            <a:r>
              <a:rPr lang="cs-CZ" sz="2300" dirty="0"/>
              <a:t>. zařízeních pro děti a mládež.</a:t>
            </a:r>
          </a:p>
          <a:p>
            <a:pPr lvl="1" algn="just">
              <a:lnSpc>
                <a:spcPct val="75000"/>
              </a:lnSpc>
            </a:pPr>
            <a:r>
              <a:rPr lang="cs-CZ" sz="2300" dirty="0"/>
              <a:t>Programy/projekty primární prevence rizikových typů chování zahrnující problematiku látkových i nelátkových závislostí (přednášková a poradenská činnost).</a:t>
            </a:r>
          </a:p>
          <a:p>
            <a:pPr lvl="1" algn="just">
              <a:lnSpc>
                <a:spcPct val="75000"/>
              </a:lnSpc>
            </a:pPr>
            <a:r>
              <a:rPr lang="cs-CZ" sz="2300" dirty="0"/>
              <a:t>Projekty, zahrnující organizaci konferencí, případně seminářů a jiných odborných aktivit obsahujících výhradně problematiku látkových a nelátkových závislostí.</a:t>
            </a:r>
          </a:p>
          <a:p>
            <a:pPr marL="0" indent="0">
              <a:buNone/>
            </a:pPr>
            <a:r>
              <a:rPr lang="cs-CZ" sz="2300" b="1" dirty="0"/>
              <a:t>Příjemci podpory:</a:t>
            </a:r>
            <a:endParaRPr lang="cs-CZ" sz="2300" dirty="0"/>
          </a:p>
          <a:p>
            <a:pPr lvl="1">
              <a:lnSpc>
                <a:spcPct val="70000"/>
              </a:lnSpc>
            </a:pPr>
            <a:r>
              <a:rPr lang="cs-CZ" sz="2300" dirty="0"/>
              <a:t>Spolek, ústav, nadace, nadační fond</a:t>
            </a:r>
          </a:p>
          <a:p>
            <a:pPr lvl="1">
              <a:lnSpc>
                <a:spcPct val="70000"/>
              </a:lnSpc>
            </a:pPr>
            <a:r>
              <a:rPr lang="cs-CZ" sz="2300" dirty="0"/>
              <a:t>Obecně prospěšná společnost </a:t>
            </a:r>
          </a:p>
          <a:p>
            <a:pPr lvl="1">
              <a:lnSpc>
                <a:spcPct val="70000"/>
              </a:lnSpc>
            </a:pPr>
            <a:r>
              <a:rPr lang="cs-CZ" sz="2300" dirty="0"/>
              <a:t>Účelové zařízení registrované církve a náboženské společnosti založené církví a náboženskou společností pro poskytování charitativních služeb</a:t>
            </a:r>
          </a:p>
          <a:p>
            <a:pPr marL="0" indent="0">
              <a:buNone/>
            </a:pPr>
            <a:r>
              <a:rPr lang="cs-CZ" sz="2300" b="1" dirty="0"/>
              <a:t>Finanční alokace: </a:t>
            </a:r>
            <a:r>
              <a:rPr lang="cs-CZ" sz="2300" dirty="0">
                <a:solidFill>
                  <a:srgbClr val="FF0000"/>
                </a:solidFill>
              </a:rPr>
              <a:t>800 000 Kč</a:t>
            </a:r>
            <a:endParaRPr lang="cs-CZ" sz="2300" dirty="0"/>
          </a:p>
          <a:p>
            <a:pPr marL="0" lvl="1" indent="0">
              <a:spcBef>
                <a:spcPts val="1000"/>
              </a:spcBef>
              <a:buNone/>
            </a:pPr>
            <a:r>
              <a:rPr lang="cs-CZ" sz="2300" b="1" dirty="0"/>
              <a:t>Příjem žádostí: </a:t>
            </a:r>
            <a:r>
              <a:rPr lang="pl-PL" sz="2000" dirty="0"/>
              <a:t>leden - únor</a:t>
            </a:r>
            <a:endParaRPr lang="cs-CZ" sz="2500" dirty="0"/>
          </a:p>
          <a:p>
            <a:pPr marL="457200" lvl="1" indent="0">
              <a:buNone/>
            </a:pPr>
            <a:endParaRPr lang="cs-CZ" sz="25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</p:spPr>
        <p:txBody>
          <a:bodyPr>
            <a:normAutofit fontScale="90000"/>
          </a:bodyPr>
          <a:lstStyle/>
          <a:p>
            <a:r>
              <a:rPr lang="cs-CZ" sz="4000" spc="-100" dirty="0"/>
              <a:t>ROZVOJOVÉ PROGRAMY A KRIZOVÉ ŘÍZENÍ</a:t>
            </a:r>
            <a:br>
              <a:rPr lang="cs-CZ" spc="-100" dirty="0"/>
            </a:br>
            <a:endParaRPr lang="cs-CZ" spc="-100" dirty="0"/>
          </a:p>
        </p:txBody>
      </p:sp>
      <p:sp>
        <p:nvSpPr>
          <p:cNvPr id="6" name="Zástupný symbol pro číslo snímku 2">
            <a:extLst>
              <a:ext uri="{FF2B5EF4-FFF2-40B4-BE49-F238E27FC236}">
                <a16:creationId xmlns:a16="http://schemas.microsoft.com/office/drawing/2014/main" id="{E0634AE9-3369-4E3F-E17E-17C39E995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29655"/>
            <a:ext cx="540000" cy="540000"/>
          </a:xfrm>
          <a:solidFill>
            <a:schemeClr val="tx1"/>
          </a:solidFill>
        </p:spPr>
        <p:txBody>
          <a:bodyPr anchor="ctr" anchorCtr="0"/>
          <a:lstStyle/>
          <a:p>
            <a:pPr algn="ctr"/>
            <a:fld id="{157D43A2-98E4-B24E-9228-7624BE346F8E}" type="slidenum">
              <a:rPr lang="cs-CZ" sz="2500" b="1" smtClean="0">
                <a:solidFill>
                  <a:schemeClr val="bg1"/>
                </a:solidFill>
              </a:rPr>
              <a:pPr algn="ctr"/>
              <a:t>7</a:t>
            </a:fld>
            <a:endParaRPr lang="cs-CZ" sz="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98044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2000"/>
            <a:ext cx="12204000" cy="5544000"/>
          </a:xfrm>
        </p:spPr>
        <p:txBody>
          <a:bodyPr lIns="360000" rIns="18000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3100" b="1" spc="-30" dirty="0">
                <a:solidFill>
                  <a:schemeClr val="bg1"/>
                </a:solidFill>
                <a:highlight>
                  <a:srgbClr val="000000"/>
                </a:highlight>
              </a:rPr>
              <a:t>RP08-25 PODPORA VČELAŘSTVÍ VE ZLÍNSKÉM KRAJI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300" b="1" dirty="0"/>
              <a:t>Aktivity:</a:t>
            </a:r>
          </a:p>
          <a:p>
            <a:pPr lvl="1" algn="just">
              <a:lnSpc>
                <a:spcPct val="80000"/>
              </a:lnSpc>
            </a:pPr>
            <a:r>
              <a:rPr lang="cs-CZ" sz="2300" dirty="0"/>
              <a:t>Nákup základního vybavení (povinné) – 3 až 6 ks nástavkových úlů s </a:t>
            </a:r>
            <a:r>
              <a:rPr lang="cs-CZ" sz="2300" dirty="0" err="1"/>
              <a:t>varroa</a:t>
            </a:r>
            <a:r>
              <a:rPr lang="cs-CZ" sz="2300" dirty="0"/>
              <a:t> dnem, rámkové přířezy nebo rámky.</a:t>
            </a:r>
          </a:p>
          <a:p>
            <a:pPr lvl="1" algn="just">
              <a:lnSpc>
                <a:spcPct val="80000"/>
              </a:lnSpc>
            </a:pPr>
            <a:r>
              <a:rPr lang="cs-CZ" sz="2300" dirty="0"/>
              <a:t>Nákup doporučeného vybavení - včelařský kuřák, rojáček, rozpěrák, voskové mezistěny, </a:t>
            </a:r>
            <a:r>
              <a:rPr lang="cs-CZ" sz="2300" dirty="0" err="1"/>
              <a:t>zatavovač</a:t>
            </a:r>
            <a:r>
              <a:rPr lang="cs-CZ" sz="2300" dirty="0"/>
              <a:t> mezistěn, napínač/</a:t>
            </a:r>
            <a:r>
              <a:rPr lang="cs-CZ" sz="2300" dirty="0" err="1"/>
              <a:t>zvlnovač</a:t>
            </a:r>
            <a:r>
              <a:rPr lang="cs-CZ" sz="2300" dirty="0"/>
              <a:t> drátků, výkluzy (usazené i neusazené v desce), barva na matky, včelařský drátek, mezerníky, včelařské hřebíčky, forma na sbíjení rámků, krmítko, mateří mřížka, izolátor matek (klícka), ochranné pomůcky (včelařský klobouk, blůza, oblek, rukavice, ochranná maska/respirátor). Nákup osiva nebo sazenic medonosných rostlin.</a:t>
            </a:r>
          </a:p>
          <a:p>
            <a:pPr marL="0" indent="0">
              <a:buNone/>
            </a:pPr>
            <a:r>
              <a:rPr lang="cs-CZ" sz="2300" b="1" dirty="0"/>
              <a:t>Příjemci podpory:</a:t>
            </a:r>
            <a:endParaRPr lang="cs-CZ" sz="2300" dirty="0"/>
          </a:p>
          <a:p>
            <a:pPr lvl="1">
              <a:lnSpc>
                <a:spcPct val="75000"/>
              </a:lnSpc>
            </a:pPr>
            <a:r>
              <a:rPr lang="cs-CZ" sz="2300" dirty="0"/>
              <a:t>Fyzická osoba, která dovršila v době podání žádosti věk 18 let.</a:t>
            </a:r>
          </a:p>
          <a:p>
            <a:pPr marL="712788" lvl="1" indent="0">
              <a:lnSpc>
                <a:spcPct val="75000"/>
              </a:lnSpc>
              <a:buNone/>
            </a:pPr>
            <a:r>
              <a:rPr lang="cs-CZ" sz="2300" dirty="0"/>
              <a:t>(Stanoviště včelstev musí být umístěno na území Zlínského kraje)</a:t>
            </a:r>
          </a:p>
          <a:p>
            <a:pPr marL="0" indent="0">
              <a:buNone/>
            </a:pPr>
            <a:r>
              <a:rPr lang="cs-CZ" sz="2300" b="1" dirty="0"/>
              <a:t>Finanční alokace: </a:t>
            </a:r>
            <a:r>
              <a:rPr lang="cs-CZ" sz="2300" dirty="0">
                <a:solidFill>
                  <a:srgbClr val="FF0000"/>
                </a:solidFill>
              </a:rPr>
              <a:t>1 200 000 Kč</a:t>
            </a:r>
            <a:endParaRPr lang="cs-CZ" sz="2300" dirty="0"/>
          </a:p>
          <a:p>
            <a:pPr marL="0" lvl="1" indent="0">
              <a:spcBef>
                <a:spcPts val="1000"/>
              </a:spcBef>
              <a:buNone/>
            </a:pPr>
            <a:r>
              <a:rPr lang="cs-CZ" sz="2300" b="1" dirty="0"/>
              <a:t>Příjem žádostí: </a:t>
            </a:r>
            <a:r>
              <a:rPr lang="pl-PL" sz="2000" dirty="0"/>
              <a:t>leden - únor</a:t>
            </a:r>
            <a:endParaRPr lang="cs-CZ" sz="2500" dirty="0"/>
          </a:p>
          <a:p>
            <a:pPr marL="457200" lvl="1" indent="0">
              <a:buNone/>
            </a:pPr>
            <a:endParaRPr lang="cs-CZ" sz="25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</p:spPr>
        <p:txBody>
          <a:bodyPr>
            <a:normAutofit fontScale="90000"/>
          </a:bodyPr>
          <a:lstStyle/>
          <a:p>
            <a:r>
              <a:rPr lang="cs-CZ" sz="4000" spc="-100" dirty="0"/>
              <a:t>ROZVOJOVÉ PROGRAMY A KRIZOVÉ ŘÍZENÍ</a:t>
            </a:r>
            <a:br>
              <a:rPr lang="cs-CZ" spc="-100" dirty="0"/>
            </a:br>
            <a:endParaRPr lang="cs-CZ" spc="-100" dirty="0"/>
          </a:p>
        </p:txBody>
      </p:sp>
      <p:sp>
        <p:nvSpPr>
          <p:cNvPr id="6" name="Zástupný symbol pro číslo snímku 2">
            <a:extLst>
              <a:ext uri="{FF2B5EF4-FFF2-40B4-BE49-F238E27FC236}">
                <a16:creationId xmlns:a16="http://schemas.microsoft.com/office/drawing/2014/main" id="{E0634AE9-3369-4E3F-E17E-17C39E995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29655"/>
            <a:ext cx="540000" cy="540000"/>
          </a:xfrm>
          <a:solidFill>
            <a:schemeClr val="tx1"/>
          </a:solidFill>
        </p:spPr>
        <p:txBody>
          <a:bodyPr anchor="ctr" anchorCtr="0"/>
          <a:lstStyle/>
          <a:p>
            <a:pPr algn="ctr"/>
            <a:fld id="{157D43A2-98E4-B24E-9228-7624BE346F8E}" type="slidenum">
              <a:rPr lang="cs-CZ" sz="2500" b="1" smtClean="0">
                <a:solidFill>
                  <a:schemeClr val="bg1"/>
                </a:solidFill>
              </a:rPr>
              <a:pPr algn="ctr"/>
              <a:t>8</a:t>
            </a:fld>
            <a:endParaRPr lang="cs-CZ" sz="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48917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2000"/>
            <a:ext cx="12204000" cy="5544000"/>
          </a:xfrm>
        </p:spPr>
        <p:txBody>
          <a:bodyPr lIns="360000" rIns="18000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3100" b="1" spc="-30" dirty="0">
                <a:solidFill>
                  <a:schemeClr val="bg1"/>
                </a:solidFill>
                <a:highlight>
                  <a:srgbClr val="000000"/>
                </a:highlight>
              </a:rPr>
              <a:t>RP11-25 BESIP ZLÍNSKÉHO KRAJE</a:t>
            </a:r>
          </a:p>
          <a:p>
            <a:pPr marL="0" indent="0">
              <a:lnSpc>
                <a:spcPct val="75000"/>
              </a:lnSpc>
              <a:spcBef>
                <a:spcPts val="500"/>
              </a:spcBef>
              <a:buNone/>
            </a:pPr>
            <a:r>
              <a:rPr lang="cs-CZ" sz="2300" b="1" dirty="0">
                <a:highlight>
                  <a:srgbClr val="FFD911"/>
                </a:highlight>
              </a:rPr>
              <a:t>Dotační titul 1 - Preventivní informační, vzdělávací a </a:t>
            </a:r>
            <a:r>
              <a:rPr lang="cs-CZ" sz="2300" b="1" dirty="0" err="1">
                <a:highlight>
                  <a:srgbClr val="FFD911"/>
                </a:highlight>
              </a:rPr>
              <a:t>volnočas</a:t>
            </a:r>
            <a:r>
              <a:rPr lang="cs-CZ" sz="2300" b="1" dirty="0">
                <a:highlight>
                  <a:srgbClr val="FFD911"/>
                </a:highlight>
              </a:rPr>
              <a:t>. aktivity v oblasti bezpečnosti silničního provozu</a:t>
            </a:r>
          </a:p>
          <a:p>
            <a:pPr marL="0" indent="0">
              <a:buNone/>
            </a:pPr>
            <a:r>
              <a:rPr lang="cs-CZ" sz="2300" b="1" dirty="0"/>
              <a:t>Příjemci podpory:</a:t>
            </a:r>
            <a:endParaRPr lang="cs-CZ" sz="2300" dirty="0"/>
          </a:p>
          <a:p>
            <a:pPr lvl="1">
              <a:lnSpc>
                <a:spcPct val="75000"/>
              </a:lnSpc>
            </a:pPr>
            <a:r>
              <a:rPr lang="cs-CZ" sz="2300" dirty="0"/>
              <a:t>Obce ZK</a:t>
            </a:r>
          </a:p>
          <a:p>
            <a:pPr lvl="1">
              <a:lnSpc>
                <a:spcPct val="75000"/>
              </a:lnSpc>
            </a:pPr>
            <a:r>
              <a:rPr lang="cs-CZ" sz="2300" dirty="0"/>
              <a:t>Příspěvkové organizace (mimo organizace zřizované Zlínským krajem)</a:t>
            </a:r>
          </a:p>
          <a:p>
            <a:pPr lvl="1">
              <a:lnSpc>
                <a:spcPct val="75000"/>
              </a:lnSpc>
            </a:pPr>
            <a:r>
              <a:rPr lang="cs-CZ" sz="2300" dirty="0"/>
              <a:t>Církevní právnické osoby, nadace a nadační fondy</a:t>
            </a:r>
          </a:p>
          <a:p>
            <a:pPr lvl="1">
              <a:lnSpc>
                <a:spcPct val="75000"/>
              </a:lnSpc>
            </a:pPr>
            <a:r>
              <a:rPr lang="cs-CZ" sz="2300" dirty="0"/>
              <a:t>Spolky a zájmová sdružení právnických osob</a:t>
            </a:r>
          </a:p>
          <a:p>
            <a:pPr marL="0" indent="0">
              <a:lnSpc>
                <a:spcPct val="75000"/>
              </a:lnSpc>
              <a:spcBef>
                <a:spcPts val="500"/>
              </a:spcBef>
              <a:buNone/>
            </a:pPr>
            <a:r>
              <a:rPr lang="cs-CZ" sz="2300" b="1" dirty="0">
                <a:highlight>
                  <a:srgbClr val="FFD911"/>
                </a:highlight>
              </a:rPr>
              <a:t>Dotační titul 2 - Dětská dopravní hřiště</a:t>
            </a:r>
          </a:p>
          <a:p>
            <a:pPr marL="0" indent="0">
              <a:buNone/>
            </a:pPr>
            <a:r>
              <a:rPr lang="cs-CZ" sz="2300" b="1" dirty="0"/>
              <a:t>Příjemci podpory:</a:t>
            </a:r>
            <a:endParaRPr lang="cs-CZ" sz="2300" dirty="0"/>
          </a:p>
          <a:p>
            <a:pPr lvl="1">
              <a:lnSpc>
                <a:spcPct val="75000"/>
              </a:lnSpc>
            </a:pPr>
            <a:r>
              <a:rPr lang="cs-CZ" sz="2300" dirty="0"/>
              <a:t>vlastníci dětských dopravních hřišť,</a:t>
            </a:r>
          </a:p>
          <a:p>
            <a:pPr lvl="1">
              <a:lnSpc>
                <a:spcPct val="75000"/>
              </a:lnSpc>
            </a:pPr>
            <a:r>
              <a:rPr lang="cs-CZ" sz="2300" dirty="0"/>
              <a:t>provozovatelé dětských dopravních hřišť (nutný právní akt mezi vlastníkem hřiště a provozovatelem s podmínkami provozu)</a:t>
            </a:r>
          </a:p>
          <a:p>
            <a:pPr marL="0" indent="0">
              <a:buNone/>
            </a:pPr>
            <a:r>
              <a:rPr lang="cs-CZ" sz="2300" b="1" dirty="0"/>
              <a:t>Finanční alokace: </a:t>
            </a:r>
            <a:r>
              <a:rPr lang="pl-PL" sz="2400" dirty="0">
                <a:solidFill>
                  <a:srgbClr val="FF0000"/>
                </a:solidFill>
              </a:rPr>
              <a:t>2 350 000 </a:t>
            </a:r>
            <a:r>
              <a:rPr lang="cs-CZ" sz="2300" dirty="0">
                <a:solidFill>
                  <a:srgbClr val="FF0000"/>
                </a:solidFill>
              </a:rPr>
              <a:t>Kč</a:t>
            </a:r>
            <a:endParaRPr lang="cs-CZ" sz="2300" dirty="0"/>
          </a:p>
          <a:p>
            <a:pPr marL="0" lvl="1" indent="0">
              <a:spcBef>
                <a:spcPts val="1000"/>
              </a:spcBef>
              <a:buNone/>
            </a:pPr>
            <a:r>
              <a:rPr lang="cs-CZ" sz="2300" b="1" dirty="0"/>
              <a:t>Příjem žádostí: </a:t>
            </a:r>
            <a:r>
              <a:rPr lang="pl-PL" sz="2000" dirty="0"/>
              <a:t>leden - únor</a:t>
            </a:r>
            <a:endParaRPr lang="cs-CZ" sz="2500" dirty="0"/>
          </a:p>
          <a:p>
            <a:pPr marL="457200" lvl="1" indent="0">
              <a:buNone/>
            </a:pPr>
            <a:endParaRPr lang="cs-CZ" sz="25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</p:spPr>
        <p:txBody>
          <a:bodyPr>
            <a:normAutofit fontScale="90000"/>
          </a:bodyPr>
          <a:lstStyle/>
          <a:p>
            <a:r>
              <a:rPr lang="cs-CZ" sz="4000" spc="-100" dirty="0"/>
              <a:t>ROZVOJOVÉ PROGRAMY A KRIZOVÉ ŘÍZENÍ</a:t>
            </a:r>
            <a:br>
              <a:rPr lang="cs-CZ" spc="-100" dirty="0"/>
            </a:br>
            <a:endParaRPr lang="cs-CZ" spc="-100" dirty="0"/>
          </a:p>
        </p:txBody>
      </p:sp>
      <p:sp>
        <p:nvSpPr>
          <p:cNvPr id="6" name="Zástupný symbol pro číslo snímku 2">
            <a:extLst>
              <a:ext uri="{FF2B5EF4-FFF2-40B4-BE49-F238E27FC236}">
                <a16:creationId xmlns:a16="http://schemas.microsoft.com/office/drawing/2014/main" id="{E0634AE9-3369-4E3F-E17E-17C39E995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29655"/>
            <a:ext cx="540000" cy="540000"/>
          </a:xfrm>
          <a:solidFill>
            <a:schemeClr val="tx1"/>
          </a:solidFill>
        </p:spPr>
        <p:txBody>
          <a:bodyPr anchor="ctr" anchorCtr="0"/>
          <a:lstStyle/>
          <a:p>
            <a:pPr algn="ctr"/>
            <a:fld id="{157D43A2-98E4-B24E-9228-7624BE346F8E}" type="slidenum">
              <a:rPr lang="cs-CZ" sz="2500" b="1" smtClean="0">
                <a:solidFill>
                  <a:schemeClr val="bg1"/>
                </a:solidFill>
              </a:rPr>
              <a:pPr algn="ctr"/>
              <a:t>9</a:t>
            </a:fld>
            <a:endParaRPr lang="cs-CZ" sz="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28522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Prezentace_KUZK_vzor_Arial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Prezentace_KUZK_vzor_Arial</Template>
  <TotalTime>9266</TotalTime>
  <Words>3512</Words>
  <Application>Microsoft Office PowerPoint</Application>
  <PresentationFormat>Širokoúhlá obrazovka</PresentationFormat>
  <Paragraphs>409</Paragraphs>
  <Slides>40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7" baseType="lpstr">
      <vt:lpstr>Arial</vt:lpstr>
      <vt:lpstr>Arial Black</vt:lpstr>
      <vt:lpstr>Arial Nova Light</vt:lpstr>
      <vt:lpstr>Calibri</vt:lpstr>
      <vt:lpstr>Degular</vt:lpstr>
      <vt:lpstr>Wingdings</vt:lpstr>
      <vt:lpstr>Prezentace_KUZK_vzor_Arial</vt:lpstr>
      <vt:lpstr>Prezentace aplikace PowerPoint</vt:lpstr>
      <vt:lpstr>Sekce</vt:lpstr>
      <vt:lpstr>ROZVOJOVÉ PROGRAMY A KRIZOVÉ ŘÍZENÍ </vt:lpstr>
      <vt:lpstr>ROZVOJOVÉ PROGRAMY A KRIZOVÉ ŘÍZENÍ </vt:lpstr>
      <vt:lpstr>ROZVOJOVÉ PROGRAMY A KRIZOVÉ ŘÍZENÍ </vt:lpstr>
      <vt:lpstr>ROZVOJOVÉ PROGRAMY A KRIZOVÉ ŘÍZENÍ </vt:lpstr>
      <vt:lpstr>ROZVOJOVÉ PROGRAMY A KRIZOVÉ ŘÍZENÍ </vt:lpstr>
      <vt:lpstr>ROZVOJOVÉ PROGRAMY A KRIZOVÉ ŘÍZENÍ </vt:lpstr>
      <vt:lpstr>ROZVOJOVÉ PROGRAMY A KRIZOVÉ ŘÍZENÍ </vt:lpstr>
      <vt:lpstr>ROZVOJOVÉ PROGRAMY A KRIZOVÉ ŘÍZENÍ </vt:lpstr>
      <vt:lpstr>ROZVOJOVÉ PROGRAMY A KRIZOVÉ ŘÍZENÍ </vt:lpstr>
      <vt:lpstr>ROZVOJOVÉ PROGRAMY A KRIZOVÉ ŘÍZENÍ </vt:lpstr>
      <vt:lpstr>ROZVOJOVÉ PROGRAMY A KRIZOVÉ ŘÍZENÍ </vt:lpstr>
      <vt:lpstr>ROZVOJOVÉ PROGRAMY A KRIZOVÉ ŘÍZENÍ </vt:lpstr>
      <vt:lpstr>ROZVOJOVÉ PROGRAMY A KRIZOVÉ ŘÍZENÍ </vt:lpstr>
      <vt:lpstr>ROZVOJOVÉ PROGRAMY A KRIZOVÉ ŘÍZENÍ </vt:lpstr>
      <vt:lpstr>ROZVOJOVÉ PROGRAMY A KRIZOVÉ ŘÍZENÍ </vt:lpstr>
      <vt:lpstr>ROZVOJOVÉ PROGRAMY A KRIZOVÉ ŘÍZENÍ </vt:lpstr>
      <vt:lpstr>ROZVOJOVÉ PROGRAMY A KRIZOVÉ ŘÍZENÍ </vt:lpstr>
      <vt:lpstr>ROZVOJOVÉ PROGRAMY A KRIZOVÉ ŘÍZENÍ </vt:lpstr>
      <vt:lpstr>ROZVOJOVÉ PROGRAMY A KRIZOVÉ ŘÍZENÍ </vt:lpstr>
      <vt:lpstr>ROZVOJOVÉ PROGRAMY A KRIZOVÉ ŘÍZENÍ </vt:lpstr>
      <vt:lpstr>Prezentace aplikace PowerPoint</vt:lpstr>
      <vt:lpstr>Prezentace aplikace PowerPoint</vt:lpstr>
      <vt:lpstr>KULTURA </vt:lpstr>
      <vt:lpstr>KULTURA </vt:lpstr>
      <vt:lpstr>KULTURA </vt:lpstr>
      <vt:lpstr>KULTURA </vt:lpstr>
      <vt:lpstr>KULTURA </vt:lpstr>
      <vt:lpstr>Prezentace aplikace PowerPoint</vt:lpstr>
      <vt:lpstr>SOCIÁLNÍ VĚCI </vt:lpstr>
      <vt:lpstr>SOCIÁLNÍ VĚCI </vt:lpstr>
      <vt:lpstr>SOCIÁLNÍ VĚCI </vt:lpstr>
      <vt:lpstr>Prezentace aplikace PowerPoint</vt:lpstr>
      <vt:lpstr>MLÁDEŽ A SPORT</vt:lpstr>
      <vt:lpstr>MLÁDEŽ A SPORT </vt:lpstr>
      <vt:lpstr>MLÁDEŽ A SPORT </vt:lpstr>
      <vt:lpstr>MLÁDEŽ A SPORT </vt:lpstr>
      <vt:lpstr>MLÁDEŽ A SPORT </vt:lpstr>
      <vt:lpstr> Děkuji 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Marek Tomáš</dc:creator>
  <cp:lastModifiedBy>Koldová Jana</cp:lastModifiedBy>
  <cp:revision>555</cp:revision>
  <cp:lastPrinted>2016-10-24T13:47:02Z</cp:lastPrinted>
  <dcterms:created xsi:type="dcterms:W3CDTF">2012-07-10T12:59:21Z</dcterms:created>
  <dcterms:modified xsi:type="dcterms:W3CDTF">2024-11-19T15:13:28Z</dcterms:modified>
</cp:coreProperties>
</file>