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66" r:id="rId5"/>
    <p:sldId id="268" r:id="rId6"/>
    <p:sldId id="269" r:id="rId7"/>
    <p:sldId id="267" r:id="rId8"/>
    <p:sldId id="271" r:id="rId9"/>
    <p:sldId id="270" r:id="rId10"/>
    <p:sldId id="261" r:id="rId11"/>
    <p:sldId id="265" r:id="rId12"/>
    <p:sldId id="263" r:id="rId13"/>
    <p:sldId id="264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00"/>
    <a:srgbClr val="FEE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73"/>
    <p:restoredTop sz="96327"/>
  </p:normalViewPr>
  <p:slideViewPr>
    <p:cSldViewPr snapToGrid="0" snapToObjects="1">
      <p:cViewPr varScale="1">
        <p:scale>
          <a:sx n="111" d="100"/>
          <a:sy n="111" d="100"/>
        </p:scale>
        <p:origin x="7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ěmcová Michaela" userId="43322ea0-4d0c-42ea-a4aa-19be0255584f" providerId="ADAL" clId="{4DCD0677-6BDD-4B2D-BF37-63E02A58539F}"/>
    <pc:docChg chg="undo custSel modSld">
      <pc:chgData name="Němcová Michaela" userId="43322ea0-4d0c-42ea-a4aa-19be0255584f" providerId="ADAL" clId="{4DCD0677-6BDD-4B2D-BF37-63E02A58539F}" dt="2024-11-19T07:44:49.460" v="49" actId="14100"/>
      <pc:docMkLst>
        <pc:docMk/>
      </pc:docMkLst>
      <pc:sldChg chg="modSp mod">
        <pc:chgData name="Němcová Michaela" userId="43322ea0-4d0c-42ea-a4aa-19be0255584f" providerId="ADAL" clId="{4DCD0677-6BDD-4B2D-BF37-63E02A58539F}" dt="2024-11-19T07:44:49.460" v="49" actId="14100"/>
        <pc:sldMkLst>
          <pc:docMk/>
          <pc:sldMk cId="745454274" sldId="264"/>
        </pc:sldMkLst>
        <pc:spChg chg="mod">
          <ac:chgData name="Němcová Michaela" userId="43322ea0-4d0c-42ea-a4aa-19be0255584f" providerId="ADAL" clId="{4DCD0677-6BDD-4B2D-BF37-63E02A58539F}" dt="2024-11-19T07:44:49.460" v="49" actId="14100"/>
          <ac:spMkLst>
            <pc:docMk/>
            <pc:sldMk cId="745454274" sldId="264"/>
            <ac:spMk id="5" creationId="{E52FA94F-0539-5D48-AA3C-3C74ED6243C4}"/>
          </ac:spMkLst>
        </pc:spChg>
      </pc:sldChg>
      <pc:sldChg chg="modSp mod">
        <pc:chgData name="Němcová Michaela" userId="43322ea0-4d0c-42ea-a4aa-19be0255584f" providerId="ADAL" clId="{4DCD0677-6BDD-4B2D-BF37-63E02A58539F}" dt="2024-11-19T07:43:57.381" v="32" actId="5793"/>
        <pc:sldMkLst>
          <pc:docMk/>
          <pc:sldMk cId="574807206" sldId="265"/>
        </pc:sldMkLst>
        <pc:spChg chg="mod">
          <ac:chgData name="Němcová Michaela" userId="43322ea0-4d0c-42ea-a4aa-19be0255584f" providerId="ADAL" clId="{4DCD0677-6BDD-4B2D-BF37-63E02A58539F}" dt="2024-11-19T07:43:57.381" v="32" actId="5793"/>
          <ac:spMkLst>
            <pc:docMk/>
            <pc:sldMk cId="574807206" sldId="265"/>
            <ac:spMk id="9" creationId="{E5BD19EE-F640-C8F4-2F61-D353F7027506}"/>
          </ac:spMkLst>
        </pc:spChg>
        <pc:graphicFrameChg chg="mod">
          <ac:chgData name="Němcová Michaela" userId="43322ea0-4d0c-42ea-a4aa-19be0255584f" providerId="ADAL" clId="{4DCD0677-6BDD-4B2D-BF37-63E02A58539F}" dt="2024-11-19T07:43:25.436" v="31" actId="1076"/>
          <ac:graphicFrameMkLst>
            <pc:docMk/>
            <pc:sldMk cId="574807206" sldId="265"/>
            <ac:graphicFrameMk id="18" creationId="{209791B8-4726-6F95-02FE-B0B656C22348}"/>
          </ac:graphicFrameMkLst>
        </pc:graphicFrameChg>
      </pc:sldChg>
      <pc:sldChg chg="modSp mod">
        <pc:chgData name="Němcová Michaela" userId="43322ea0-4d0c-42ea-a4aa-19be0255584f" providerId="ADAL" clId="{4DCD0677-6BDD-4B2D-BF37-63E02A58539F}" dt="2024-11-19T07:34:05.934" v="24" actId="20577"/>
        <pc:sldMkLst>
          <pc:docMk/>
          <pc:sldMk cId="217559191" sldId="268"/>
        </pc:sldMkLst>
        <pc:spChg chg="mod">
          <ac:chgData name="Němcová Michaela" userId="43322ea0-4d0c-42ea-a4aa-19be0255584f" providerId="ADAL" clId="{4DCD0677-6BDD-4B2D-BF37-63E02A58539F}" dt="2024-11-19T07:34:05.934" v="24" actId="20577"/>
          <ac:spMkLst>
            <pc:docMk/>
            <pc:sldMk cId="217559191" sldId="268"/>
            <ac:spMk id="2" creationId="{B17AA4E3-080E-B34A-B454-7A461661DC8C}"/>
          </ac:spMkLst>
        </pc:spChg>
      </pc:sldChg>
    </pc:docChg>
  </pc:docChgLst>
  <pc:docChgLst>
    <pc:chgData name="Eretová Monika" userId="bc6844ee-bc00-4f14-9cd4-4dc3fe31f647" providerId="ADAL" clId="{C0CE625B-07A5-4A8C-ACB9-8D256DED5476}"/>
    <pc:docChg chg="undo custSel modSld">
      <pc:chgData name="Eretová Monika" userId="bc6844ee-bc00-4f14-9cd4-4dc3fe31f647" providerId="ADAL" clId="{C0CE625B-07A5-4A8C-ACB9-8D256DED5476}" dt="2024-11-19T08:46:08.491" v="27" actId="20577"/>
      <pc:docMkLst>
        <pc:docMk/>
      </pc:docMkLst>
      <pc:sldChg chg="modSp mod">
        <pc:chgData name="Eretová Monika" userId="bc6844ee-bc00-4f14-9cd4-4dc3fe31f647" providerId="ADAL" clId="{C0CE625B-07A5-4A8C-ACB9-8D256DED5476}" dt="2024-11-19T08:46:08.491" v="27" actId="20577"/>
        <pc:sldMkLst>
          <pc:docMk/>
          <pc:sldMk cId="2134653494" sldId="256"/>
        </pc:sldMkLst>
        <pc:spChg chg="mod">
          <ac:chgData name="Eretová Monika" userId="bc6844ee-bc00-4f14-9cd4-4dc3fe31f647" providerId="ADAL" clId="{C0CE625B-07A5-4A8C-ACB9-8D256DED5476}" dt="2024-11-19T08:46:08.491" v="27" actId="20577"/>
          <ac:spMkLst>
            <pc:docMk/>
            <pc:sldMk cId="2134653494" sldId="256"/>
            <ac:spMk id="3" creationId="{A470C84C-FA25-4B48-8EA5-40D03BC15649}"/>
          </ac:spMkLst>
        </pc:spChg>
      </pc:sldChg>
      <pc:sldChg chg="modSp mod">
        <pc:chgData name="Eretová Monika" userId="bc6844ee-bc00-4f14-9cd4-4dc3fe31f647" providerId="ADAL" clId="{C0CE625B-07A5-4A8C-ACB9-8D256DED5476}" dt="2024-11-19T08:41:55.215" v="0" actId="20577"/>
        <pc:sldMkLst>
          <pc:docMk/>
          <pc:sldMk cId="4193525154" sldId="259"/>
        </pc:sldMkLst>
        <pc:spChg chg="mod">
          <ac:chgData name="Eretová Monika" userId="bc6844ee-bc00-4f14-9cd4-4dc3fe31f647" providerId="ADAL" clId="{C0CE625B-07A5-4A8C-ACB9-8D256DED5476}" dt="2024-11-19T08:41:55.215" v="0" actId="20577"/>
          <ac:spMkLst>
            <pc:docMk/>
            <pc:sldMk cId="4193525154" sldId="259"/>
            <ac:spMk id="2" creationId="{AE9F03A2-F4C6-C54A-A5C4-2CF1BB5DB16E}"/>
          </ac:spMkLst>
        </pc:spChg>
      </pc:sldChg>
      <pc:sldChg chg="modSp mod">
        <pc:chgData name="Eretová Monika" userId="bc6844ee-bc00-4f14-9cd4-4dc3fe31f647" providerId="ADAL" clId="{C0CE625B-07A5-4A8C-ACB9-8D256DED5476}" dt="2024-11-19T08:43:59.824" v="1" actId="255"/>
        <pc:sldMkLst>
          <pc:docMk/>
          <pc:sldMk cId="1308633698" sldId="261"/>
        </pc:sldMkLst>
        <pc:spChg chg="mod">
          <ac:chgData name="Eretová Monika" userId="bc6844ee-bc00-4f14-9cd4-4dc3fe31f647" providerId="ADAL" clId="{C0CE625B-07A5-4A8C-ACB9-8D256DED5476}" dt="2024-11-19T08:43:59.824" v="1" actId="255"/>
          <ac:spMkLst>
            <pc:docMk/>
            <pc:sldMk cId="1308633698" sldId="261"/>
            <ac:spMk id="2" creationId="{AE9F03A2-F4C6-C54A-A5C4-2CF1BB5DB16E}"/>
          </ac:spMkLst>
        </pc:spChg>
      </pc:sldChg>
      <pc:sldChg chg="modSp mod">
        <pc:chgData name="Eretová Monika" userId="bc6844ee-bc00-4f14-9cd4-4dc3fe31f647" providerId="ADAL" clId="{C0CE625B-07A5-4A8C-ACB9-8D256DED5476}" dt="2024-11-19T08:44:26.123" v="10" actId="1035"/>
        <pc:sldMkLst>
          <pc:docMk/>
          <pc:sldMk cId="574807206" sldId="265"/>
        </pc:sldMkLst>
        <pc:graphicFrameChg chg="mod">
          <ac:chgData name="Eretová Monika" userId="bc6844ee-bc00-4f14-9cd4-4dc3fe31f647" providerId="ADAL" clId="{C0CE625B-07A5-4A8C-ACB9-8D256DED5476}" dt="2024-11-19T08:44:26.123" v="10" actId="1035"/>
          <ac:graphicFrameMkLst>
            <pc:docMk/>
            <pc:sldMk cId="574807206" sldId="265"/>
            <ac:graphicFrameMk id="18" creationId="{209791B8-4726-6F95-02FE-B0B656C22348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96DCAC-CE6C-F34D-BB40-15ED19D929C0}" type="datetimeFigureOut">
              <a:rPr lang="cs-CZ" smtClean="0"/>
              <a:t>19.11.2024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D35B-1E30-6B4F-BA7A-178A1A8012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1588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288479-C83F-D340-AC78-BAEA2E3FCD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406400"/>
            <a:ext cx="9144000" cy="30226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800" b="1" i="0" spc="50" baseline="0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6B8C09E-EFCA-AB4C-BA83-68F103555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9E9F0EB4-8389-0C47-86B2-1847372CE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07437" y="5509395"/>
            <a:ext cx="3042271" cy="88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667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CA75BC3-4017-C342-A2A7-3958F6DBCB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19803EF-32E5-1145-A509-F7994F4EDF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1651C8-0589-0A4E-A648-43E7970689D8}" type="datetime1">
              <a:rPr lang="cs-CZ" smtClean="0"/>
              <a:t>19.11.2024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4D0D550-6A80-2244-AA4F-0A3275A4A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5F316BE-2998-1E4A-83A9-D9050107C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662E07EA-F260-7549-976E-B5A77B1A6F8B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Nadpis 1">
            <a:extLst>
              <a:ext uri="{FF2B5EF4-FFF2-40B4-BE49-F238E27FC236}">
                <a16:creationId xmlns:a16="http://schemas.microsoft.com/office/drawing/2014/main" id="{38936CAC-5922-E64E-B61E-0EBB8C2FF1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13017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erečný slide"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5CC4AAD7-5472-9243-9B53-33AAA4C37C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5300" y="406400"/>
            <a:ext cx="9144000" cy="3022600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lvl1pPr algn="l">
              <a:lnSpc>
                <a:spcPct val="70000"/>
              </a:lnSpc>
              <a:defRPr sz="9600" b="1" i="0" spc="50" baseline="0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Děkujeme</a:t>
            </a:r>
            <a:br>
              <a:rPr lang="cs-CZ" dirty="0"/>
            </a:br>
            <a:r>
              <a:rPr lang="cs-CZ" dirty="0"/>
              <a:t>za pozornost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AAF84FE4-A791-154D-8D89-7AE14B2F073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5300" y="4736873"/>
            <a:ext cx="9144000" cy="1655762"/>
          </a:xfrm>
          <a:prstGeom prst="rect">
            <a:avLst/>
          </a:prstGeom>
          <a:noFill/>
        </p:spPr>
        <p:txBody>
          <a:bodyPr anchor="b"/>
          <a:lstStyle>
            <a:lvl1pPr marL="0" indent="0" algn="l">
              <a:lnSpc>
                <a:spcPct val="60000"/>
              </a:lnSpc>
              <a:buNone/>
              <a:defRPr sz="2400" b="0" i="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Krajský úřad ZK</a:t>
            </a:r>
          </a:p>
          <a:p>
            <a:r>
              <a:rPr lang="cs-CZ" dirty="0"/>
              <a:t>Třída Tomáše Bati 21</a:t>
            </a:r>
          </a:p>
          <a:p>
            <a:r>
              <a:rPr lang="cs-CZ" dirty="0"/>
              <a:t>Zlín 761 90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E34A837E-901A-C645-93E3-46FC598A6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07437" y="5509395"/>
            <a:ext cx="3042271" cy="883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660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>
            <a:extLst>
              <a:ext uri="{FF2B5EF4-FFF2-40B4-BE49-F238E27FC236}">
                <a16:creationId xmlns:a16="http://schemas.microsoft.com/office/drawing/2014/main" id="{A8EB467B-1B72-0844-8B4A-9B97214D320E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CED2B99-8320-C74A-A004-6A87A98F4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026" y="1679353"/>
            <a:ext cx="11264900" cy="4600272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1pPr>
            <a:lvl2pPr marL="6858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3pPr>
            <a:lvl4pPr marL="16002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4pPr>
            <a:lvl5pPr marL="20574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516D43F-5937-FB4B-BEE5-7334250477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2026" y="6111875"/>
            <a:ext cx="2743200" cy="365125"/>
          </a:xfrm>
          <a:prstGeom prst="rect">
            <a:avLst/>
          </a:prstGeom>
        </p:spPr>
        <p:txBody>
          <a:bodyPr anchor="b"/>
          <a:lstStyle>
            <a:lvl1pPr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98322F3-296F-D94B-BA69-5E3C08C45827}" type="datetime1">
              <a:rPr lang="cs-CZ" smtClean="0"/>
              <a:pPr/>
              <a:t>19.11.2024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E6DB1C5-5CB2-4642-83AF-2F13EDC3D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02600"/>
            <a:ext cx="4114800" cy="365125"/>
          </a:xfrm>
          <a:prstGeom prst="rect">
            <a:avLst/>
          </a:prstGeom>
        </p:spPr>
        <p:txBody>
          <a:bodyPr anchor="b"/>
          <a:lstStyle>
            <a:lvl1pPr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3B7E0B1-A765-BD4B-88A5-DD684EA5E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</p:spPr>
        <p:txBody>
          <a:bodyPr anchor="b"/>
          <a:lstStyle>
            <a:lvl1pPr>
              <a:defRPr sz="4000" b="0" i="1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157D43A2-98E4-B24E-9228-7624BE346F8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B0A28088-5B5E-0D49-8009-650A01CA55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4146108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oddílu"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0FF8C54-ADC3-FB41-8FA8-5442DAA0E7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CA4094-DA60-0047-89AF-3ECD26EBCBC6}" type="datetime1">
              <a:rPr lang="cs-CZ" smtClean="0"/>
              <a:t>19.11.2024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B99A2F4-445F-3B40-9D23-8AB4D4FE0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2D341A6C-DE7B-3344-BDB9-8EFB14028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406400"/>
            <a:ext cx="5150126" cy="30226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7200" b="1" i="0" spc="50" baseline="0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D7C209FA-AB6E-2841-B554-164C048ED5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4563562"/>
            <a:ext cx="5150126" cy="1655762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2400" b="0" i="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A9D1F263-5082-D040-8558-9E708E7123C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096000" y="580541"/>
            <a:ext cx="5499652" cy="5638783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Wingdings" pitchFamily="2" charset="2"/>
              <a:buNone/>
              <a:defRPr b="0" i="1">
                <a:latin typeface="Arial" panose="020B0604020202020204" pitchFamily="34" charset="0"/>
              </a:defRPr>
            </a:lvl1pPr>
            <a:lvl2pPr marL="685800" indent="-228600">
              <a:buFont typeface="Wingdings" pitchFamily="2" charset="2"/>
              <a:buChar char="§"/>
              <a:defRPr/>
            </a:lvl2pPr>
            <a:lvl3pPr marL="1143000" indent="-228600">
              <a:buFont typeface="Wingdings" pitchFamily="2" charset="2"/>
              <a:buChar char="§"/>
              <a:defRPr/>
            </a:lvl3pPr>
            <a:lvl4pPr marL="1600200" indent="-228600">
              <a:buFont typeface="Wingdings" pitchFamily="2" charset="2"/>
              <a:buChar char="§"/>
              <a:defRPr/>
            </a:lvl4pPr>
            <a:lvl5pPr marL="2057400" indent="-228600"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 b="0" i="1" dirty="0">
                <a:latin typeface="Degular" pitchFamily="82" charset="0"/>
              </a:rPr>
              <a:t>zde vložte fotku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2407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38301C3-EDD8-8443-9B23-624712369A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ABF2C62-EAA8-FD46-AB0C-AFB46182D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1FEBD6D-B94A-4C40-AA98-1C5062D6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144E17-280E-3341-A412-19E1FCCEF808}" type="datetime1">
              <a:rPr lang="cs-CZ" smtClean="0"/>
              <a:t>19.11.2024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6001B55-F3D8-B245-916B-3D87F5313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B028F9-C99B-2345-BCCE-D5C768B7C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1F83C6B9-51BF-354A-813E-1E819CCC41A1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0A18D240-3BE2-B74D-A516-B0F270362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3598566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960D600-9E1D-644E-955C-AB90DEDEA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2E7F195-0ECA-5B4E-A9CE-6F805D887D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369F282E-870E-E74D-944D-04EE93DED5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715EF3A7-92DE-084B-987D-EA3639592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C139B72-6DD2-A340-833A-5DC55CEC5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E85617-9B28-DF47-BAEC-26C747C8C48A}" type="datetime1">
              <a:rPr lang="cs-CZ" smtClean="0"/>
              <a:t>19.11.2024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101F343-B190-BE48-9F5D-5B2FD4CDF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5E1B4949-59AC-7B49-9256-34E0F63B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ECF809C9-6CD1-224D-B38B-D9054EF10F1C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D4AA426A-68B9-3C47-AFEB-D3AC3F0BF8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376903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467392C5-49AE-E548-81A5-FC459F4C38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A9F845A-1646-B040-9BDE-B0949ABAA815}" type="datetime1">
              <a:rPr lang="cs-CZ" smtClean="0"/>
              <a:t>19.11.2024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7EE62BF-0652-CC49-B1C6-740D979D6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1BE27E5-F9AD-FA40-BB59-77DCC9C5F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6B4FD313-B4A8-0A46-A50D-B31C9DA87A8E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01BCA978-992E-9541-9BE1-4AF26B9D85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665731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7866500E-7FAE-3947-9DAD-FBA5BC7E95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0C0A0B-5067-DE47-AFC8-F97D18BD4B1F}" type="datetime1">
              <a:rPr lang="cs-CZ" smtClean="0"/>
              <a:t>19.11.2024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58ACE9A-9F8E-CA4C-B782-EFD36998E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A900C6D-9313-3E4C-B392-797DCC38C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2971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C8F003-A3D3-034D-9720-A29A641DB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56C9885-78EF-7E49-B9B7-55A0262D4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CB5D9DD-0ECA-C54D-88FB-0C68D8DF3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430A157-10E2-3A41-9082-3C345EC031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67CFD3-BCAB-884C-9D47-4C8AA78F6E8C}" type="datetime1">
              <a:rPr lang="cs-CZ" smtClean="0"/>
              <a:t>19.11.2024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44CFB0E-3ED7-644D-9D3C-61F36A5F5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8B83830-1354-2D43-AE7D-380C4FEA2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0881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46E36E-C6D9-964D-B45E-DBD89DD49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5845132-64BF-844A-8C4F-0A043DE08D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7262657-9F70-6F44-BA53-3669D8E34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F32EC5D-74A5-B64D-AAF7-CD3ACB694B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05ACCB-DF1B-A540-A5D2-32650422C0FD}" type="datetime1">
              <a:rPr lang="cs-CZ" smtClean="0"/>
              <a:t>19.11.2024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7C7E311-A125-DB47-B7CE-65018DAA4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1CC73E3-49F8-B845-AD36-F5386031C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7745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68BBF5F4-3DF4-D44B-9838-6CB84E6AA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55FD67A-23F8-3A4C-8A09-6F2FFDD28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3E14E2A-7861-2E4E-AE70-2C50E156B6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A7EFC59B-10BD-D14D-AB9A-171FF071635D}" type="datetime1">
              <a:rPr lang="cs-CZ" smtClean="0"/>
              <a:pPr/>
              <a:t>19.11.2024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41FCBC8-96E6-C244-ACD4-C5CE32D244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42C4FB4-DF05-094A-A789-D60084923A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157D43A2-98E4-B24E-9228-7624BE346F8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7158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§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ivan.laska@zlinskykraj.cz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otevrenebrany.zlinskykraj.cz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hyperlink" Target="https://www.vychodni-morava.cz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470C84C-FA25-4B48-8EA5-40D03BC156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082" y="5612913"/>
            <a:ext cx="4993537" cy="883240"/>
          </a:xfrm>
        </p:spPr>
        <p:txBody>
          <a:bodyPr anchor="t">
            <a:normAutofit/>
          </a:bodyPr>
          <a:lstStyle/>
          <a:p>
            <a:pPr algn="l"/>
            <a:r>
              <a:rPr lang="cs-CZ" altLang="cs-CZ" sz="1800" dirty="0">
                <a:latin typeface="+mj-lt"/>
              </a:rPr>
              <a:t>Setkání starostů měst a obcí Zlínského </a:t>
            </a:r>
            <a:r>
              <a:rPr lang="cs-CZ" altLang="cs-CZ" sz="1800">
                <a:latin typeface="+mj-lt"/>
              </a:rPr>
              <a:t>kraje </a:t>
            </a:r>
            <a:br>
              <a:rPr lang="cs-CZ" altLang="cs-CZ" sz="1800">
                <a:latin typeface="+mj-lt"/>
              </a:rPr>
            </a:br>
            <a:r>
              <a:rPr lang="cs-CZ" altLang="cs-CZ" sz="1800">
                <a:latin typeface="+mj-lt"/>
              </a:rPr>
              <a:t>s </a:t>
            </a:r>
            <a:r>
              <a:rPr lang="cs-CZ" altLang="cs-CZ" sz="1800" dirty="0">
                <a:latin typeface="+mj-lt"/>
              </a:rPr>
              <a:t>představiteli Zlínského kraje</a:t>
            </a:r>
            <a:br>
              <a:rPr lang="cs-CZ" altLang="cs-CZ" sz="1800" dirty="0">
                <a:latin typeface="+mj-lt"/>
              </a:rPr>
            </a:br>
            <a:r>
              <a:rPr lang="cs-CZ" altLang="cs-CZ" sz="1800" dirty="0">
                <a:latin typeface="+mj-lt"/>
              </a:rPr>
              <a:t>Luhačovice, 21. listopadu 2024</a:t>
            </a:r>
            <a:endParaRPr lang="cs-CZ" sz="1800" dirty="0">
              <a:latin typeface="+mj-lt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B0ABEF9-ECA7-5A40-B7C6-1FD962DE9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7437" y="5509395"/>
            <a:ext cx="3042271" cy="883240"/>
          </a:xfrm>
          <a:prstGeom prst="rect">
            <a:avLst/>
          </a:prstGeom>
        </p:spPr>
      </p:pic>
      <p:pic>
        <p:nvPicPr>
          <p:cNvPr id="18" name="Obrázek 17" descr="Obsah obrázku snímek obrazovky, Grafika, symbol, tma&#10;&#10;Popis byl vytvořen automaticky">
            <a:extLst>
              <a:ext uri="{FF2B5EF4-FFF2-40B4-BE49-F238E27FC236}">
                <a16:creationId xmlns:a16="http://schemas.microsoft.com/office/drawing/2014/main" id="{342981F4-2E61-7C73-5186-2D78C5ABF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30" y="622125"/>
            <a:ext cx="9395011" cy="438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53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5D18E066-3F9F-2044-B29B-FE59BAB4E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2400" y="5951387"/>
            <a:ext cx="2743200" cy="525613"/>
          </a:xfrm>
        </p:spPr>
        <p:txBody>
          <a:bodyPr/>
          <a:lstStyle/>
          <a:p>
            <a:fld id="{157D43A2-98E4-B24E-9228-7624BE346F8E}" type="slidenum">
              <a:rPr lang="cs-CZ" smtClean="0"/>
              <a:pPr/>
              <a:t>10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46D7CB40-7719-2548-8D11-9EEE490D0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26" y="104724"/>
            <a:ext cx="11264900" cy="1258025"/>
          </a:xfrm>
        </p:spPr>
        <p:txBody>
          <a:bodyPr>
            <a:normAutofit fontScale="90000"/>
          </a:bodyPr>
          <a:lstStyle/>
          <a:p>
            <a:r>
              <a:rPr lang="cs-CZ" dirty="0"/>
              <a:t>IV. </a:t>
            </a:r>
            <a:r>
              <a:rPr lang="pt-BR" dirty="0"/>
              <a:t>Nové programové období </a:t>
            </a:r>
            <a:br>
              <a:rPr lang="cs-CZ" dirty="0"/>
            </a:br>
            <a:r>
              <a:rPr lang="pt-BR" dirty="0"/>
              <a:t>na léta 2025–2027 </a:t>
            </a:r>
          </a:p>
        </p:txBody>
      </p:sp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AE9F03A2-F4C6-C54A-A5C4-2CF1BB5DB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389927"/>
            <a:ext cx="11264900" cy="4600272"/>
          </a:xfrm>
        </p:spPr>
        <p:txBody>
          <a:bodyPr>
            <a:normAutofit lnSpcReduction="10000"/>
          </a:bodyPr>
          <a:lstStyle/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1600" dirty="0"/>
          </a:p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cs-CZ" sz="2000" b="1" dirty="0"/>
              <a:t>Doba realizace projektu: </a:t>
            </a:r>
            <a:r>
              <a:rPr lang="cs-CZ" sz="2000" dirty="0">
                <a:ea typeface="Calibri" panose="020F0502020204030204" pitchFamily="34" charset="0"/>
              </a:rPr>
              <a:t>p</a:t>
            </a:r>
            <a:r>
              <a:rPr lang="cs-CZ" sz="2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rojekt bude realizován ve 3letém období v letech 2025–2027</a:t>
            </a:r>
            <a:endParaRPr lang="cs-CZ" sz="2000" dirty="0"/>
          </a:p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cs-CZ" sz="2000" b="1" dirty="0"/>
              <a:t>Finanční rámec programu: </a:t>
            </a:r>
            <a:r>
              <a:rPr lang="cs-CZ" sz="2000" dirty="0"/>
              <a:t>v rozpočtovém výhledu Zlínského kraje je na program alokovaná částka </a:t>
            </a:r>
            <a:r>
              <a:rPr lang="pl-PL" sz="2000" dirty="0"/>
              <a:t>1,8 mil. Kč (600 tis. Kč na rok 2025, 600 tis. Kč na rok 2026, 600 tis. Kč na rok 2027)</a:t>
            </a:r>
          </a:p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cs-CZ" sz="2000" b="1" dirty="0"/>
              <a:t>Minimální a maximální výše dotace</a:t>
            </a:r>
            <a:r>
              <a:rPr lang="cs-CZ" sz="2000" dirty="0"/>
              <a:t>: minimální výše dotace činí na 1 projekt: </a:t>
            </a:r>
            <a:br>
              <a:rPr lang="cs-CZ" sz="2000" dirty="0"/>
            </a:br>
            <a:r>
              <a:rPr lang="cs-CZ" sz="2000" dirty="0"/>
              <a:t>15 tis. Kč/rok, maximální výše dotace činí na 1 projekt: 35 tis. Kč/rok</a:t>
            </a:r>
          </a:p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cs-CZ" sz="2000" b="1" dirty="0"/>
              <a:t>Povinná příloha k žádosti</a:t>
            </a:r>
            <a:r>
              <a:rPr lang="cs-CZ" sz="2000" dirty="0"/>
              <a:t>: v případě, že do projektu bude zapojena obec, bude doložen závazný příslib obce ke spolufinancování formou usnesení příslušného orgánu obce (rady či zastupitelstva), nebo smlouva o poskytnutí dotace prokazující finanční partnerství obce na projektu případně čestné prohlášení obce ke spolufinancování projektu</a:t>
            </a:r>
          </a:p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cs-CZ" sz="2000" b="1" dirty="0"/>
              <a:t>Sběr žádostí: </a:t>
            </a:r>
            <a:r>
              <a:rPr lang="cs-CZ" sz="2000" dirty="0">
                <a:effectLst/>
                <a:highlight>
                  <a:srgbClr val="FFD9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od 13. 01. 2025 do 27. 01. 2025</a:t>
            </a:r>
            <a:endParaRPr lang="cs-CZ" sz="2000" dirty="0">
              <a:highlight>
                <a:srgbClr val="FFD900"/>
              </a:highlight>
            </a:endParaRPr>
          </a:p>
          <a:p>
            <a:pPr marL="31750" lvl="1" indent="0">
              <a:lnSpc>
                <a:spcPct val="100000"/>
              </a:lnSpc>
              <a:buNone/>
            </a:pPr>
            <a:endParaRPr lang="cs-CZ" sz="20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20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20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16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1600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b="1" dirty="0"/>
          </a:p>
        </p:txBody>
      </p:sp>
      <p:pic>
        <p:nvPicPr>
          <p:cNvPr id="5" name="Obrázek 4" descr="Obsah obrázku snímek obrazovky, Grafika, symbol, tma">
            <a:extLst>
              <a:ext uri="{FF2B5EF4-FFF2-40B4-BE49-F238E27FC236}">
                <a16:creationId xmlns:a16="http://schemas.microsoft.com/office/drawing/2014/main" id="{E4A3D2E5-9441-E84A-3C56-B04F09A18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6142" y="104724"/>
            <a:ext cx="2502423" cy="116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633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7A2D5CD1-C030-CB4F-BC30-A6C5FA53D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43A2-98E4-B24E-9228-7624BE346F8E}" type="slidenum">
              <a:rPr lang="cs-CZ" smtClean="0"/>
              <a:pPr/>
              <a:t>11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0BB1690C-AAC7-F342-88F3-6582FEDBB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V. Spolupráce, vize </a:t>
            </a:r>
            <a:br>
              <a:rPr lang="cs-CZ" dirty="0"/>
            </a:br>
            <a:endParaRPr lang="cs-CZ" dirty="0"/>
          </a:p>
        </p:txBody>
      </p:sp>
      <p:sp>
        <p:nvSpPr>
          <p:cNvPr id="8" name="Zástupný obsah 1">
            <a:extLst>
              <a:ext uri="{FF2B5EF4-FFF2-40B4-BE49-F238E27FC236}">
                <a16:creationId xmlns:a16="http://schemas.microsoft.com/office/drawing/2014/main" id="{1093902B-2D56-EB33-0884-6F1A05036966}"/>
              </a:ext>
            </a:extLst>
          </p:cNvPr>
          <p:cNvSpPr txBox="1">
            <a:spLocks/>
          </p:cNvSpPr>
          <p:nvPr/>
        </p:nvSpPr>
        <p:spPr>
          <a:xfrm>
            <a:off x="574426" y="1831753"/>
            <a:ext cx="11264900" cy="4600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1600" dirty="0"/>
          </a:p>
          <a:p>
            <a:pPr marL="31750" lvl="1" indent="0">
              <a:lnSpc>
                <a:spcPct val="100000"/>
              </a:lnSpc>
              <a:buFont typeface="Wingdings" pitchFamily="2" charset="2"/>
              <a:buNone/>
            </a:pPr>
            <a:endParaRPr lang="cs-CZ" sz="20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20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20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16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1600" dirty="0"/>
          </a:p>
          <a:p>
            <a:pPr>
              <a:lnSpc>
                <a:spcPct val="100000"/>
              </a:lnSpc>
              <a:buFont typeface="Wingdings" pitchFamily="2" charset="2"/>
              <a:buChar char="q"/>
            </a:pPr>
            <a:endParaRPr lang="cs-CZ" b="1" dirty="0"/>
          </a:p>
        </p:txBody>
      </p:sp>
      <p:sp>
        <p:nvSpPr>
          <p:cNvPr id="9" name="Zástupný obsah 1">
            <a:extLst>
              <a:ext uri="{FF2B5EF4-FFF2-40B4-BE49-F238E27FC236}">
                <a16:creationId xmlns:a16="http://schemas.microsoft.com/office/drawing/2014/main" id="{E5BD19EE-F640-C8F4-2F61-D353F7027506}"/>
              </a:ext>
            </a:extLst>
          </p:cNvPr>
          <p:cNvSpPr txBox="1">
            <a:spLocks/>
          </p:cNvSpPr>
          <p:nvPr/>
        </p:nvSpPr>
        <p:spPr>
          <a:xfrm>
            <a:off x="520700" y="1445101"/>
            <a:ext cx="11264900" cy="4600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cs-CZ" sz="1900" dirty="0"/>
              <a:t>Pokračování ve zvyšování povědomí obyvatel o památkách sakrálního významu</a:t>
            </a:r>
          </a:p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cs-CZ" sz="1900" dirty="0"/>
              <a:t>Podpora cestovního ruchu, zvýšení přitažlivosti vybraných lokalit a propagace přilehlých turistických cílů – propagace obcí skrze zapojené památky</a:t>
            </a:r>
          </a:p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cs-CZ" sz="1900" dirty="0"/>
              <a:t>Rozšíření mapy o t</a:t>
            </a:r>
            <a:r>
              <a:rPr lang="pl-PL" sz="1900" dirty="0"/>
              <a:t>ipy na další zajímavé objekty v našem kraji (židovské hřbitovy, synagogy...) </a:t>
            </a:r>
            <a:endParaRPr lang="cs-CZ" sz="1900" dirty="0"/>
          </a:p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cs-CZ" sz="1900" dirty="0"/>
              <a:t>Udržení a vznik až 150 pracovních příležitostí (vyškolení průvodci)</a:t>
            </a:r>
          </a:p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cs-CZ" sz="1900" dirty="0"/>
              <a:t>Snaha o pokračování zapojených farností, farních sborů a řádů v projektu, doplnění a rozšíření </a:t>
            </a:r>
            <a:br>
              <a:rPr lang="cs-CZ" sz="1900" dirty="0"/>
            </a:br>
            <a:r>
              <a:rPr lang="cs-CZ" sz="1900" dirty="0"/>
              <a:t>o nové žadatele </a:t>
            </a:r>
          </a:p>
          <a:p>
            <a:pPr marL="358775" lvl="1" indent="-32702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cs-CZ" sz="1900" dirty="0"/>
              <a:t>Podpora ze strany obce při dofinancování projektu  </a:t>
            </a:r>
          </a:p>
          <a:p>
            <a:pPr marL="31750" lvl="1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cs-CZ" sz="2000" dirty="0"/>
          </a:p>
          <a:p>
            <a:pPr marL="31750" lvl="1" indent="0">
              <a:lnSpc>
                <a:spcPct val="100000"/>
              </a:lnSpc>
              <a:buNone/>
            </a:pPr>
            <a:endParaRPr lang="cs-CZ" sz="20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20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2000" dirty="0"/>
          </a:p>
          <a:p>
            <a:pPr marL="358775" lvl="1" indent="-327025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2000" dirty="0"/>
          </a:p>
          <a:p>
            <a:pPr>
              <a:lnSpc>
                <a:spcPct val="100000"/>
              </a:lnSpc>
              <a:buFont typeface="Wingdings" pitchFamily="2" charset="2"/>
              <a:buChar char="q"/>
            </a:pPr>
            <a:endParaRPr lang="cs-CZ" sz="2000" dirty="0"/>
          </a:p>
        </p:txBody>
      </p:sp>
      <p:pic>
        <p:nvPicPr>
          <p:cNvPr id="14" name="Obrázek 13" descr="Obsah obrázku snímek obrazovky, Grafika, symbol, tma">
            <a:extLst>
              <a:ext uri="{FF2B5EF4-FFF2-40B4-BE49-F238E27FC236}">
                <a16:creationId xmlns:a16="http://schemas.microsoft.com/office/drawing/2014/main" id="{01C62D1F-FAB0-4B63-904C-8975F8E1A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6071" y="26879"/>
            <a:ext cx="2864222" cy="1222000"/>
          </a:xfrm>
          <a:prstGeom prst="rect">
            <a:avLst/>
          </a:prstGeom>
        </p:spPr>
      </p:pic>
      <p:graphicFrame>
        <p:nvGraphicFramePr>
          <p:cNvPr id="18" name="Tabulka 17">
            <a:extLst>
              <a:ext uri="{FF2B5EF4-FFF2-40B4-BE49-F238E27FC236}">
                <a16:creationId xmlns:a16="http://schemas.microsoft.com/office/drawing/2014/main" id="{209791B8-4726-6F95-02FE-B0B656C223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052480"/>
              </p:ext>
            </p:extLst>
          </p:nvPr>
        </p:nvGraphicFramePr>
        <p:xfrm>
          <a:off x="2499660" y="5411761"/>
          <a:ext cx="6338046" cy="1356997"/>
        </p:xfrm>
        <a:graphic>
          <a:graphicData uri="http://schemas.openxmlformats.org/drawingml/2006/table">
            <a:tbl>
              <a:tblPr firstRow="1" bandRow="1"/>
              <a:tblGrid>
                <a:gridCol w="3215057">
                  <a:extLst>
                    <a:ext uri="{9D8B030D-6E8A-4147-A177-3AD203B41FA5}">
                      <a16:colId xmlns:a16="http://schemas.microsoft.com/office/drawing/2014/main" val="2275488510"/>
                    </a:ext>
                  </a:extLst>
                </a:gridCol>
                <a:gridCol w="3122989">
                  <a:extLst>
                    <a:ext uri="{9D8B030D-6E8A-4147-A177-3AD203B41FA5}">
                      <a16:colId xmlns:a16="http://schemas.microsoft.com/office/drawing/2014/main" val="3598738066"/>
                    </a:ext>
                  </a:extLst>
                </a:gridCol>
              </a:tblGrid>
              <a:tr h="49403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Zlínský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max. 40 % způsobilých výdajů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965951"/>
                  </a:ext>
                </a:extLst>
              </a:tr>
              <a:tr h="795059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města/obce</a:t>
                      </a:r>
                    </a:p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církve a náboženské společnosti</a:t>
                      </a:r>
                    </a:p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sdružení</a:t>
                      </a:r>
                    </a:p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ostatní subjekty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min. 60 % způsobilých výdajů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8414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4807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3E1BE012-C798-A640-87BC-090931B89969}"/>
              </a:ext>
            </a:extLst>
          </p:cNvPr>
          <p:cNvSpPr/>
          <p:nvPr/>
        </p:nvSpPr>
        <p:spPr>
          <a:xfrm>
            <a:off x="7842713" y="2496521"/>
            <a:ext cx="3844213" cy="3844213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01E5190C-9786-1149-B28B-C49E2AE42B3C}"/>
              </a:ext>
            </a:extLst>
          </p:cNvPr>
          <p:cNvSpPr/>
          <p:nvPr/>
        </p:nvSpPr>
        <p:spPr>
          <a:xfrm>
            <a:off x="8534339" y="1835845"/>
            <a:ext cx="341979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cs-CZ" sz="2800" b="0" i="0" dirty="0">
                <a:solidFill>
                  <a:srgbClr val="000000"/>
                </a:solidFill>
                <a:effectLst/>
                <a:latin typeface="DegularBold"/>
              </a:rPr>
              <a:t>Otevřete s námi brány kostelů, modliteben, synagog a představte své obce</a:t>
            </a:r>
            <a:r>
              <a:rPr lang="cs-CZ" sz="2800" dirty="0">
                <a:solidFill>
                  <a:srgbClr val="000000"/>
                </a:solidFill>
                <a:latin typeface="DegularBold"/>
              </a:rPr>
              <a:t> </a:t>
            </a:r>
            <a:r>
              <a:rPr lang="cs-CZ" sz="2800" b="0" i="0" dirty="0">
                <a:solidFill>
                  <a:srgbClr val="000000"/>
                </a:solidFill>
                <a:effectLst/>
                <a:latin typeface="DegularBold"/>
              </a:rPr>
              <a:t>v jiném světle…</a:t>
            </a:r>
          </a:p>
          <a:p>
            <a:pPr algn="l"/>
            <a:endParaRPr lang="cs-CZ" sz="2800" dirty="0">
              <a:solidFill>
                <a:srgbClr val="000000"/>
              </a:solidFill>
              <a:latin typeface="DegularBold"/>
            </a:endParaRPr>
          </a:p>
          <a:p>
            <a:pPr algn="l"/>
            <a:endParaRPr lang="cs-CZ" sz="2800" b="0" i="0" dirty="0">
              <a:solidFill>
                <a:srgbClr val="000000"/>
              </a:solidFill>
              <a:effectLst/>
              <a:latin typeface="DegularBold"/>
            </a:endParaRPr>
          </a:p>
        </p:txBody>
      </p:sp>
      <p:pic>
        <p:nvPicPr>
          <p:cNvPr id="4" name="Obrázek 3" descr="Obsah obrázku snímek obrazovky, Grafika, symbol, tma">
            <a:extLst>
              <a:ext uri="{FF2B5EF4-FFF2-40B4-BE49-F238E27FC236}">
                <a16:creationId xmlns:a16="http://schemas.microsoft.com/office/drawing/2014/main" id="{999A8F59-F6BE-65DD-B114-2E3E99ECC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9186" y="141044"/>
            <a:ext cx="3152587" cy="1472026"/>
          </a:xfrm>
          <a:prstGeom prst="rect">
            <a:avLst/>
          </a:prstGeom>
        </p:spPr>
      </p:pic>
      <p:pic>
        <p:nvPicPr>
          <p:cNvPr id="6" name="Obrázek 5" descr="Obsah obrázku Posvátná místa, budova, kaple, katedrála&#10;&#10;Popis byl vytvořen automaticky">
            <a:extLst>
              <a:ext uri="{FF2B5EF4-FFF2-40B4-BE49-F238E27FC236}">
                <a16:creationId xmlns:a16="http://schemas.microsoft.com/office/drawing/2014/main" id="{3D70000F-9276-1228-2FA7-FFA1066F36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884" y="439271"/>
            <a:ext cx="7919252" cy="528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368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E52FA94F-0539-5D48-AA3C-3C74ED624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420" y="1866987"/>
            <a:ext cx="7820251" cy="1978212"/>
          </a:xfrm>
        </p:spPr>
        <p:txBody>
          <a:bodyPr/>
          <a:lstStyle/>
          <a:p>
            <a:r>
              <a:rPr lang="cs-CZ" sz="6600" dirty="0"/>
              <a:t>Děkuji za pozornost.</a:t>
            </a:r>
            <a:br>
              <a:rPr lang="cs-CZ" sz="6600" dirty="0"/>
            </a:br>
            <a:br>
              <a:rPr lang="cs-CZ" sz="6600" dirty="0"/>
            </a:br>
            <a:endParaRPr lang="cs-CZ" sz="6600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D410835F-0A28-BD49-B480-AA3D6E59BF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464" y="4991013"/>
            <a:ext cx="8514230" cy="1655762"/>
          </a:xfrm>
        </p:spPr>
        <p:txBody>
          <a:bodyPr>
            <a:normAutofit/>
          </a:bodyPr>
          <a:lstStyle/>
          <a:p>
            <a:r>
              <a:rPr lang="cs-CZ" sz="2000" dirty="0">
                <a:latin typeface="+mj-lt"/>
              </a:rPr>
              <a:t>Ivan Láska, </a:t>
            </a:r>
            <a:r>
              <a:rPr lang="cs-CZ" sz="2000" b="0" i="0" dirty="0">
                <a:solidFill>
                  <a:srgbClr val="000000"/>
                </a:solidFill>
                <a:effectLst/>
                <a:latin typeface="+mj-lt"/>
              </a:rPr>
              <a:t>člen Rady Zlínského kraje pro kulturu a cestovní ruch</a:t>
            </a:r>
          </a:p>
          <a:p>
            <a:r>
              <a:rPr lang="cs-CZ" sz="2000" b="0" i="0" dirty="0">
                <a:solidFill>
                  <a:srgbClr val="000000"/>
                </a:solidFill>
                <a:effectLst/>
                <a:latin typeface="+mj-lt"/>
                <a:hlinkClick r:id="rId2"/>
              </a:rPr>
              <a:t>ivan.laska@zlinskykraj.cz</a:t>
            </a:r>
            <a:r>
              <a:rPr lang="cs-CZ" sz="2000" dirty="0">
                <a:solidFill>
                  <a:srgbClr val="000000"/>
                </a:solidFill>
                <a:latin typeface="+mj-lt"/>
              </a:rPr>
              <a:t> </a:t>
            </a:r>
            <a:endParaRPr lang="cs-CZ" sz="2000" b="0" i="0" dirty="0">
              <a:solidFill>
                <a:srgbClr val="000000"/>
              </a:solidFill>
              <a:effectLst/>
              <a:latin typeface="+mj-lt"/>
            </a:endParaRPr>
          </a:p>
          <a:p>
            <a:endParaRPr lang="cs-CZ" sz="2000" dirty="0">
              <a:latin typeface="+mj-lt"/>
            </a:endParaRPr>
          </a:p>
        </p:txBody>
      </p:sp>
      <p:pic>
        <p:nvPicPr>
          <p:cNvPr id="2" name="Obrázek 1" descr="Obsah obrázku snímek obrazovky, Grafika, symbol, tma">
            <a:extLst>
              <a:ext uri="{FF2B5EF4-FFF2-40B4-BE49-F238E27FC236}">
                <a16:creationId xmlns:a16="http://schemas.microsoft.com/office/drawing/2014/main" id="{3F03154B-7B18-5A73-9212-AA2423D2C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3694" y="394961"/>
            <a:ext cx="3152587" cy="147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454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12DA642-EB25-3A4B-98AD-DC64A9355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50650"/>
            <a:ext cx="3045460" cy="672095"/>
          </a:xfrm>
          <a:solidFill>
            <a:schemeClr val="tx1"/>
          </a:solidFill>
        </p:spPr>
        <p:txBody>
          <a:bodyPr anchor="ctr">
            <a:normAutofit fontScale="90000"/>
          </a:bodyPr>
          <a:lstStyle/>
          <a:p>
            <a:pPr algn="ctr"/>
            <a:r>
              <a:rPr lang="cs-CZ" dirty="0">
                <a:solidFill>
                  <a:schemeClr val="bg1"/>
                </a:solidFill>
                <a:latin typeface="Arial" panose="020B0604020202020204" pitchFamily="34" charset="0"/>
              </a:rPr>
              <a:t>Obsah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701" y="1711525"/>
            <a:ext cx="7967692" cy="3774874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cs-CZ" dirty="0"/>
              <a:t>Informace o projektu</a:t>
            </a:r>
          </a:p>
          <a:p>
            <a:pPr marL="571500" indent="-571500">
              <a:buFont typeface="+mj-lt"/>
              <a:buAutoNum type="romanUcPeriod"/>
            </a:pPr>
            <a:r>
              <a:rPr lang="cs-CZ" dirty="0"/>
              <a:t>Realizace projektu</a:t>
            </a:r>
          </a:p>
          <a:p>
            <a:pPr marL="571500" indent="-571500">
              <a:buFont typeface="+mj-lt"/>
              <a:buAutoNum type="romanUcPeriod"/>
            </a:pPr>
            <a:r>
              <a:rPr lang="cs-CZ" dirty="0"/>
              <a:t>Návštěvnost </a:t>
            </a:r>
          </a:p>
          <a:p>
            <a:pPr marL="571500" indent="-571500">
              <a:buFont typeface="+mj-lt"/>
              <a:buAutoNum type="romanUcPeriod"/>
            </a:pPr>
            <a:r>
              <a:rPr lang="cs-CZ" dirty="0"/>
              <a:t>Nové programové období na léta 2025–2027 </a:t>
            </a:r>
          </a:p>
          <a:p>
            <a:pPr marL="571500" indent="-571500">
              <a:buFont typeface="+mj-lt"/>
              <a:buAutoNum type="romanUcPeriod"/>
            </a:pPr>
            <a:r>
              <a:rPr lang="cs-CZ" dirty="0"/>
              <a:t>Spolupráce, vize </a:t>
            </a:r>
          </a:p>
          <a:p>
            <a:pPr marL="571500" indent="-571500">
              <a:buFont typeface="+mj-lt"/>
              <a:buAutoNum type="romanUcPeriod"/>
            </a:pPr>
            <a:r>
              <a:rPr lang="cs-CZ" dirty="0"/>
              <a:t>Závěr, kontakty  </a:t>
            </a:r>
          </a:p>
          <a:p>
            <a:pPr marL="571500" indent="-571500">
              <a:buFont typeface="+mj-lt"/>
              <a:buAutoNum type="romanUcPeriod"/>
            </a:pPr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43A2-98E4-B24E-9228-7624BE346F8E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1272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AE9F03A2-F4C6-C54A-A5C4-2CF1BB5DB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026" y="1679352"/>
            <a:ext cx="11264900" cy="4712483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cs-CZ" sz="200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Pilotně byl projekt zahájen v roce 2009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cs-CZ" sz="200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Společný projekt Zlínského kraje, farností, obcí a Arcibiskupství olomouckého otevřený všem církvím a náboženským společnostem, spolkům a subjektům spravujícím sakrální památky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cs-CZ" sz="2000" b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Cíl projektu: </a:t>
            </a:r>
          </a:p>
          <a:p>
            <a:pPr marL="528638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zajištění zpřístupnění bohatého fondu památek sakrální povahy, zejména umělecky </a:t>
            </a:r>
            <a:br>
              <a:rPr lang="cs-CZ" sz="20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0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 historicky hodnotných staveb a jejich cenných interiérů pro širokou veřejnost</a:t>
            </a:r>
          </a:p>
          <a:p>
            <a:pPr marL="528638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zpestření a rozšíření nabídky cílů cestovního ruchu ve Zlínském kraji</a:t>
            </a:r>
          </a:p>
          <a:p>
            <a:pPr marL="528638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propojení církevní tradice a náboženství s místní kulturou a turismem</a:t>
            </a:r>
          </a:p>
          <a:p>
            <a:pPr marL="528638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rozvoj všeobecné vzdělanosti</a:t>
            </a:r>
            <a:r>
              <a:rPr lang="cs-CZ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0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 posílení kulturně historického povědomí obyvatel kraje</a:t>
            </a: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5D18E066-3F9F-2044-B29B-FE59BAB4E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2400" y="5951387"/>
            <a:ext cx="2743200" cy="525613"/>
          </a:xfrm>
        </p:spPr>
        <p:txBody>
          <a:bodyPr/>
          <a:lstStyle/>
          <a:p>
            <a:fld id="{157D43A2-98E4-B24E-9228-7624BE346F8E}" type="slidenum">
              <a:rPr lang="cs-CZ" smtClean="0"/>
              <a:pPr/>
              <a:t>3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46D7CB40-7719-2548-8D11-9EEE490D0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26" y="367388"/>
            <a:ext cx="11264900" cy="931325"/>
          </a:xfrm>
        </p:spPr>
        <p:txBody>
          <a:bodyPr>
            <a:normAutofit/>
          </a:bodyPr>
          <a:lstStyle/>
          <a:p>
            <a:r>
              <a:rPr lang="cs-CZ" dirty="0"/>
              <a:t>I. Informace o projektu </a:t>
            </a:r>
          </a:p>
        </p:txBody>
      </p:sp>
      <p:pic>
        <p:nvPicPr>
          <p:cNvPr id="5" name="Obrázek 4" descr="Obsah obrázku snímek obrazovky, Grafika, symbol, tma">
            <a:extLst>
              <a:ext uri="{FF2B5EF4-FFF2-40B4-BE49-F238E27FC236}">
                <a16:creationId xmlns:a16="http://schemas.microsoft.com/office/drawing/2014/main" id="{A4170D27-ED58-0380-6AB0-40212BEEA5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329" y="120634"/>
            <a:ext cx="2502423" cy="116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525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A2838A79-AA41-2962-2402-60D851848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414" y="1545467"/>
            <a:ext cx="11264900" cy="51816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cs-CZ" sz="2000" b="1" dirty="0"/>
              <a:t>  Očekávané dopady</a:t>
            </a:r>
            <a:r>
              <a:rPr lang="cs-CZ" sz="2000" dirty="0"/>
              <a:t>:</a:t>
            </a:r>
          </a:p>
          <a:p>
            <a:pPr marL="636588" indent="-250825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/>
              <a:t>podpora cestovního ruchu, zvýšení přitažlivosti vybraných lokalit a propagace přilehlých turistických cílů – možnost zviditelnění obce</a:t>
            </a:r>
          </a:p>
          <a:p>
            <a:pPr marL="636588" indent="-250825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/>
              <a:t>propojení kultury s duchovním rozměrem, vzděláváním i turismem</a:t>
            </a:r>
          </a:p>
          <a:p>
            <a:pPr marL="636588" indent="-250825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/>
              <a:t>zvýšení zájmu a zlepšení péče o objekty zapojené do programu</a:t>
            </a:r>
          </a:p>
          <a:p>
            <a:pPr marL="636588" indent="-250825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/>
              <a:t>využití potenciálu památkových objektů</a:t>
            </a:r>
          </a:p>
          <a:p>
            <a:pPr marL="636588" indent="-250825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/>
              <a:t>zvýšení všeobecného kulturně historického povědomí obyvatel</a:t>
            </a:r>
          </a:p>
          <a:p>
            <a:pPr marL="636588" indent="-250825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/>
              <a:t>vznik nových pracovních míst – vyškolený personál zajištující průvodcovské služby</a:t>
            </a:r>
          </a:p>
          <a:p>
            <a:pPr marL="636588" indent="-250825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2000" dirty="0"/>
              <a:t>partnerství zapojených subjektů, Arcibiskupství olomoucké, dobrovolníci, města </a:t>
            </a:r>
            <a:br>
              <a:rPr lang="cs-CZ" sz="2000" dirty="0"/>
            </a:br>
            <a:r>
              <a:rPr lang="cs-CZ" sz="2000" dirty="0"/>
              <a:t>a obce, spolky ve Zlínském kraji</a:t>
            </a:r>
          </a:p>
          <a:p>
            <a:endParaRPr lang="cs-CZ" sz="2000" dirty="0"/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C7CBAEC7-7B8C-DD46-7994-FFBA46E8D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43A2-98E4-B24E-9228-7624BE346F8E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5" name="Obrázek 4" descr="Obsah obrázku snímek obrazovky, Grafika, symbol, tma">
            <a:extLst>
              <a:ext uri="{FF2B5EF4-FFF2-40B4-BE49-F238E27FC236}">
                <a16:creationId xmlns:a16="http://schemas.microsoft.com/office/drawing/2014/main" id="{5E58B3DE-B304-E8A2-1142-7257E9058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329" y="120634"/>
            <a:ext cx="2502423" cy="1168447"/>
          </a:xfrm>
          <a:prstGeom prst="rect">
            <a:avLst/>
          </a:prstGeom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54882F1E-D78A-EB05-8A20-1AA2ADD59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26" y="367388"/>
            <a:ext cx="11264900" cy="931325"/>
          </a:xfrm>
        </p:spPr>
        <p:txBody>
          <a:bodyPr>
            <a:normAutofit/>
          </a:bodyPr>
          <a:lstStyle/>
          <a:p>
            <a:r>
              <a:rPr lang="cs-CZ" dirty="0"/>
              <a:t>I. Informace o projektu </a:t>
            </a:r>
          </a:p>
        </p:txBody>
      </p:sp>
    </p:spTree>
    <p:extLst>
      <p:ext uri="{BB962C8B-B14F-4D97-AF65-F5344CB8AC3E}">
        <p14:creationId xmlns:p14="http://schemas.microsoft.com/office/powerpoint/2010/main" val="1093494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B17AA4E3-080E-B34A-B454-7A461661D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026" y="1685754"/>
            <a:ext cx="11264900" cy="4598505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cs-CZ" sz="2000" dirty="0">
                <a:latin typeface="+mn-lt"/>
                <a:cs typeface="Arial" panose="020B0604020202020204" pitchFamily="34" charset="0"/>
              </a:rPr>
              <a:t> V roce </a:t>
            </a:r>
            <a:r>
              <a:rPr lang="cs-CZ" sz="2000" b="1" dirty="0">
                <a:latin typeface="+mn-lt"/>
                <a:cs typeface="Arial" panose="020B0604020202020204" pitchFamily="34" charset="0"/>
              </a:rPr>
              <a:t>2024</a:t>
            </a:r>
            <a:r>
              <a:rPr lang="cs-CZ" sz="2000" dirty="0">
                <a:latin typeface="+mn-lt"/>
                <a:cs typeface="Arial" panose="020B0604020202020204" pitchFamily="34" charset="0"/>
              </a:rPr>
              <a:t> bylo do projektu zapojeno </a:t>
            </a:r>
            <a:r>
              <a:rPr lang="cs-CZ" sz="2000" b="1" dirty="0">
                <a:latin typeface="+mn-lt"/>
                <a:cs typeface="Arial" panose="020B0604020202020204" pitchFamily="34" charset="0"/>
              </a:rPr>
              <a:t>30 subjektů (farností, farních sborů a řádů …)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cs-CZ" sz="2000" dirty="0">
                <a:latin typeface="+mn-lt"/>
                <a:cs typeface="Arial" panose="020B0604020202020204" pitchFamily="34" charset="0"/>
              </a:rPr>
              <a:t> Návštěvnická sezóna: </a:t>
            </a:r>
            <a:r>
              <a:rPr lang="cs-CZ" sz="2000" b="1" dirty="0">
                <a:latin typeface="+mn-lt"/>
                <a:cs typeface="Arial" panose="020B0604020202020204" pitchFamily="34" charset="0"/>
              </a:rPr>
              <a:t>od 1. května do 30. září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cs-CZ" sz="2000" baseline="0" dirty="0">
                <a:latin typeface="+mn-lt"/>
                <a:cs typeface="Arial" panose="020B0604020202020204" pitchFamily="34" charset="0"/>
              </a:rPr>
              <a:t> Zapojené subjekty </a:t>
            </a:r>
            <a:r>
              <a:rPr lang="cs-CZ" sz="2000" baseline="0" dirty="0">
                <a:latin typeface="+mn-lt"/>
              </a:rPr>
              <a:t>mají možnost zvolit si návštěvnický režim:</a:t>
            </a:r>
          </a:p>
          <a:p>
            <a:pPr marL="735013" indent="-514350">
              <a:spcBef>
                <a:spcPts val="1200"/>
              </a:spcBef>
              <a:spcAft>
                <a:spcPts val="1200"/>
              </a:spcAft>
              <a:buAutoNum type="alphaLcParenR"/>
            </a:pPr>
            <a:r>
              <a:rPr lang="cs-CZ" sz="2000" b="1" dirty="0">
                <a:latin typeface="+mn-lt"/>
              </a:rPr>
              <a:t>plný návštěvnický režim</a:t>
            </a:r>
            <a:r>
              <a:rPr lang="cs-CZ" sz="2000" dirty="0">
                <a:latin typeface="+mn-lt"/>
              </a:rPr>
              <a:t>: nejméně 6 dní v týdnu, otevírací doba v rozmezí </a:t>
            </a:r>
            <a:br>
              <a:rPr lang="cs-CZ" sz="2000" dirty="0">
                <a:latin typeface="+mn-lt"/>
              </a:rPr>
            </a:br>
            <a:r>
              <a:rPr lang="cs-CZ" sz="2000" dirty="0">
                <a:latin typeface="+mn-lt"/>
              </a:rPr>
              <a:t>od 10 do 19 hodin, nejméně 6 hodin denně</a:t>
            </a:r>
          </a:p>
          <a:p>
            <a:pPr marL="735013" indent="-514350">
              <a:spcBef>
                <a:spcPts val="1200"/>
              </a:spcBef>
              <a:spcAft>
                <a:spcPts val="1200"/>
              </a:spcAft>
              <a:buAutoNum type="alphaLcParenR"/>
            </a:pPr>
            <a:r>
              <a:rPr lang="cs-CZ" sz="2000" b="1" dirty="0">
                <a:latin typeface="+mn-lt"/>
              </a:rPr>
              <a:t>víkendový návštěvnický režim</a:t>
            </a:r>
            <a:r>
              <a:rPr lang="cs-CZ" sz="2000" dirty="0">
                <a:latin typeface="+mn-lt"/>
              </a:rPr>
              <a:t>: </a:t>
            </a:r>
            <a:r>
              <a:rPr lang="cs-CZ" sz="2000" baseline="0" dirty="0">
                <a:latin typeface="+mn-lt"/>
              </a:rPr>
              <a:t>soboty, neděle a svátky, otevírací doba v rozmezí </a:t>
            </a:r>
            <a:br>
              <a:rPr lang="cs-CZ" sz="2000" baseline="0" dirty="0">
                <a:latin typeface="+mn-lt"/>
              </a:rPr>
            </a:br>
            <a:r>
              <a:rPr lang="cs-CZ" sz="2000" baseline="0" dirty="0">
                <a:latin typeface="+mn-lt"/>
              </a:rPr>
              <a:t>od 10 do 19 hodin, nejméně </a:t>
            </a:r>
            <a:r>
              <a:rPr lang="cs-CZ" sz="2000" dirty="0">
                <a:latin typeface="+mn-lt"/>
              </a:rPr>
              <a:t>6</a:t>
            </a:r>
            <a:r>
              <a:rPr lang="cs-CZ" sz="2000" baseline="0" dirty="0">
                <a:latin typeface="+mn-lt"/>
              </a:rPr>
              <a:t> hodin denně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cs-CZ" sz="2000" i="1" dirty="0">
                <a:effectLst/>
                <a:latin typeface="+mn-lt"/>
                <a:ea typeface="Calibri" panose="020F0502020204030204" pitchFamily="34" charset="0"/>
              </a:rPr>
              <a:t>*S výjimkou neděle a státních svátků, kdy otevírací doba činí nejméně 4 hodiny denně, v době církevních obřadů či kulturních pořadů se od prohlídky upouští.</a:t>
            </a:r>
            <a:endParaRPr lang="cs-CZ" sz="2000" i="1" baseline="0" dirty="0">
              <a:latin typeface="+mn-lt"/>
            </a:endParaRPr>
          </a:p>
          <a:p>
            <a:endParaRPr lang="cs-CZ" sz="2000" dirty="0">
              <a:latin typeface="+mn-lt"/>
            </a:endParaRP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85605A69-5662-942A-15C7-37E59187B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43A2-98E4-B24E-9228-7624BE346F8E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4739065E-7123-B734-1AF8-91B99B33A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II. </a:t>
            </a:r>
            <a:r>
              <a:rPr lang="cs-CZ" sz="4000" dirty="0"/>
              <a:t>Realizace</a:t>
            </a:r>
            <a:r>
              <a:rPr lang="cs-CZ" dirty="0"/>
              <a:t> projektu </a:t>
            </a:r>
          </a:p>
        </p:txBody>
      </p:sp>
      <p:pic>
        <p:nvPicPr>
          <p:cNvPr id="6" name="Obrázek 5" descr="Obsah obrázku snímek obrazovky, Grafika, symbol, tma">
            <a:extLst>
              <a:ext uri="{FF2B5EF4-FFF2-40B4-BE49-F238E27FC236}">
                <a16:creationId xmlns:a16="http://schemas.microsoft.com/office/drawing/2014/main" id="{A69115FE-C5D8-3B02-D1B0-60E765312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329" y="120634"/>
            <a:ext cx="2502423" cy="116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59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Skupina 28">
            <a:extLst>
              <a:ext uri="{FF2B5EF4-FFF2-40B4-BE49-F238E27FC236}">
                <a16:creationId xmlns:a16="http://schemas.microsoft.com/office/drawing/2014/main" id="{FB7FC554-C563-6EE8-DB4C-241ECBF06275}"/>
              </a:ext>
            </a:extLst>
          </p:cNvPr>
          <p:cNvGrpSpPr/>
          <p:nvPr/>
        </p:nvGrpSpPr>
        <p:grpSpPr>
          <a:xfrm>
            <a:off x="-17469" y="1"/>
            <a:ext cx="12224570" cy="6860527"/>
            <a:chOff x="-15101" y="0"/>
            <a:chExt cx="12224570" cy="6860526"/>
          </a:xfrm>
        </p:grpSpPr>
        <p:grpSp>
          <p:nvGrpSpPr>
            <p:cNvPr id="24" name="Skupina 23">
              <a:extLst>
                <a:ext uri="{FF2B5EF4-FFF2-40B4-BE49-F238E27FC236}">
                  <a16:creationId xmlns:a16="http://schemas.microsoft.com/office/drawing/2014/main" id="{87C256BB-6FD2-0ADF-31A1-531C830AB9DF}"/>
                </a:ext>
              </a:extLst>
            </p:cNvPr>
            <p:cNvGrpSpPr/>
            <p:nvPr/>
          </p:nvGrpSpPr>
          <p:grpSpPr>
            <a:xfrm>
              <a:off x="0" y="0"/>
              <a:ext cx="12209469" cy="6860526"/>
              <a:chOff x="0" y="-2"/>
              <a:chExt cx="12209469" cy="6860526"/>
            </a:xfrm>
          </p:grpSpPr>
          <p:grpSp>
            <p:nvGrpSpPr>
              <p:cNvPr id="22" name="Skupina 21">
                <a:extLst>
                  <a:ext uri="{FF2B5EF4-FFF2-40B4-BE49-F238E27FC236}">
                    <a16:creationId xmlns:a16="http://schemas.microsoft.com/office/drawing/2014/main" id="{341E667D-9670-1B5C-6FAF-EED5FF5EC31A}"/>
                  </a:ext>
                </a:extLst>
              </p:cNvPr>
              <p:cNvGrpSpPr/>
              <p:nvPr/>
            </p:nvGrpSpPr>
            <p:grpSpPr>
              <a:xfrm>
                <a:off x="0" y="-2"/>
                <a:ext cx="12209469" cy="6858001"/>
                <a:chOff x="-17469" y="-1"/>
                <a:chExt cx="12209469" cy="6858001"/>
              </a:xfrm>
            </p:grpSpPr>
            <p:pic>
              <p:nvPicPr>
                <p:cNvPr id="2064" name="Picture 16" descr="Kostel sv. Jiljí">
                  <a:extLst>
                    <a:ext uri="{FF2B5EF4-FFF2-40B4-BE49-F238E27FC236}">
                      <a16:creationId xmlns:a16="http://schemas.microsoft.com/office/drawing/2014/main" id="{77B06C32-4ADE-BFE8-6AE0-82360AD5C8D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941" t="832" r="30973" b="1746"/>
                <a:stretch/>
              </p:blipFill>
              <p:spPr bwMode="auto">
                <a:xfrm>
                  <a:off x="9027299" y="2451616"/>
                  <a:ext cx="3164701" cy="440638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62" name="Picture 14" descr="Kostel Neposkvrněného početí Panny Marie">
                  <a:extLst>
                    <a:ext uri="{FF2B5EF4-FFF2-40B4-BE49-F238E27FC236}">
                      <a16:creationId xmlns:a16="http://schemas.microsoft.com/office/drawing/2014/main" id="{F3B21D15-0C03-09FE-C099-3B1904C3DA6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11604" y="0"/>
                  <a:ext cx="2480396" cy="248039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52" name="Picture 4" descr="Poutní chrám Narození Panny Marie">
                  <a:extLst>
                    <a:ext uri="{FF2B5EF4-FFF2-40B4-BE49-F238E27FC236}">
                      <a16:creationId xmlns:a16="http://schemas.microsoft.com/office/drawing/2014/main" id="{8CC409FC-DBFB-B7AF-4F4F-C9D363821C9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78924" y="0"/>
                  <a:ext cx="3278924" cy="32789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54" name="Picture 6" descr="Kostel sv. Jakuba Většího">
                  <a:extLst>
                    <a:ext uri="{FF2B5EF4-FFF2-40B4-BE49-F238E27FC236}">
                      <a16:creationId xmlns:a16="http://schemas.microsoft.com/office/drawing/2014/main" id="{4691ECEB-1EA0-E205-ED6A-948546D4766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557848" y="-1"/>
                  <a:ext cx="3278924" cy="32789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56" name="Picture 8" descr="kostel sv. Rodiny">
                  <a:extLst>
                    <a:ext uri="{FF2B5EF4-FFF2-40B4-BE49-F238E27FC236}">
                      <a16:creationId xmlns:a16="http://schemas.microsoft.com/office/drawing/2014/main" id="{472B2B37-3971-F7C7-1115-F3971D9976A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7469" y="3278924"/>
                  <a:ext cx="3579076" cy="357907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58" name="Picture 10" descr="Kostel Nejsvětější Trojice">
                  <a:extLst>
                    <a:ext uri="{FF2B5EF4-FFF2-40B4-BE49-F238E27FC236}">
                      <a16:creationId xmlns:a16="http://schemas.microsoft.com/office/drawing/2014/main" id="{0CACA4E1-BF20-1114-2610-A44C0A32900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52710" y="3278924"/>
                  <a:ext cx="3579076" cy="357907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60" name="Picture 12" descr="Kostel Panny Marie Sněžné">
                  <a:extLst>
                    <a:ext uri="{FF2B5EF4-FFF2-40B4-BE49-F238E27FC236}">
                      <a16:creationId xmlns:a16="http://schemas.microsoft.com/office/drawing/2014/main" id="{9EFD4F3D-9F0F-5C89-433B-6957EF8D2CF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5290"/>
                <a:stretch/>
              </p:blipFill>
              <p:spPr bwMode="auto">
                <a:xfrm>
                  <a:off x="7055224" y="3278924"/>
                  <a:ext cx="2796649" cy="357907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23" name="Skupina 22">
                <a:extLst>
                  <a:ext uri="{FF2B5EF4-FFF2-40B4-BE49-F238E27FC236}">
                    <a16:creationId xmlns:a16="http://schemas.microsoft.com/office/drawing/2014/main" id="{E09B8DA8-1ABB-9A22-FFF6-42B2153C1997}"/>
                  </a:ext>
                </a:extLst>
              </p:cNvPr>
              <p:cNvGrpSpPr/>
              <p:nvPr/>
            </p:nvGrpSpPr>
            <p:grpSpPr>
              <a:xfrm>
                <a:off x="35466" y="1367943"/>
                <a:ext cx="12036279" cy="5492581"/>
                <a:chOff x="35466" y="1367943"/>
                <a:chExt cx="12036279" cy="5492581"/>
              </a:xfrm>
            </p:grpSpPr>
            <p:sp>
              <p:nvSpPr>
                <p:cNvPr id="6" name="TextovéPole 5">
                  <a:extLst>
                    <a:ext uri="{FF2B5EF4-FFF2-40B4-BE49-F238E27FC236}">
                      <a16:creationId xmlns:a16="http://schemas.microsoft.com/office/drawing/2014/main" id="{19399216-089E-39F1-7937-9F955A0B2B7C}"/>
                    </a:ext>
                  </a:extLst>
                </p:cNvPr>
                <p:cNvSpPr txBox="1"/>
                <p:nvPr/>
              </p:nvSpPr>
              <p:spPr>
                <a:xfrm>
                  <a:off x="70932" y="2632593"/>
                  <a:ext cx="3207992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Barokní kostel sv. Jana Křtitele v Kroměříži</a:t>
                  </a:r>
                </a:p>
              </p:txBody>
            </p:sp>
            <p:sp>
              <p:nvSpPr>
                <p:cNvPr id="8" name="TextovéPole 7">
                  <a:extLst>
                    <a:ext uri="{FF2B5EF4-FFF2-40B4-BE49-F238E27FC236}">
                      <a16:creationId xmlns:a16="http://schemas.microsoft.com/office/drawing/2014/main" id="{B0D5A331-66B3-F03D-B890-6103CAA4E5F3}"/>
                    </a:ext>
                  </a:extLst>
                </p:cNvPr>
                <p:cNvSpPr txBox="1"/>
                <p:nvPr/>
              </p:nvSpPr>
              <p:spPr>
                <a:xfrm>
                  <a:off x="3314390" y="2632592"/>
                  <a:ext cx="3031836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Poutní kostel Narození Panny Marie</a:t>
                  </a:r>
                  <a:r>
                    <a:rPr lang="cs-CZ" dirty="0">
                      <a:solidFill>
                        <a:schemeClr val="bg1"/>
                      </a:solidFill>
                      <a:latin typeface="DegularBold"/>
                    </a:rPr>
                    <a:t> Štípa</a:t>
                  </a:r>
                  <a:endParaRPr lang="cs-CZ" b="0" i="0" dirty="0">
                    <a:solidFill>
                      <a:schemeClr val="bg1"/>
                    </a:solidFill>
                    <a:effectLst/>
                    <a:latin typeface="DegularBold"/>
                  </a:endParaRPr>
                </a:p>
              </p:txBody>
            </p:sp>
            <p:sp>
              <p:nvSpPr>
                <p:cNvPr id="10" name="TextovéPole 9">
                  <a:extLst>
                    <a:ext uri="{FF2B5EF4-FFF2-40B4-BE49-F238E27FC236}">
                      <a16:creationId xmlns:a16="http://schemas.microsoft.com/office/drawing/2014/main" id="{47722C3D-4C6D-1926-F440-56ED52E9D39A}"/>
                    </a:ext>
                  </a:extLst>
                </p:cNvPr>
                <p:cNvSpPr txBox="1"/>
                <p:nvPr/>
              </p:nvSpPr>
              <p:spPr>
                <a:xfrm>
                  <a:off x="6637323" y="2455460"/>
                  <a:ext cx="2987827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Kostel sv. Jakuba Většího</a:t>
                  </a:r>
                </a:p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Tečovice</a:t>
                  </a:r>
                </a:p>
              </p:txBody>
            </p:sp>
            <p:sp>
              <p:nvSpPr>
                <p:cNvPr id="12" name="TextovéPole 11">
                  <a:extLst>
                    <a:ext uri="{FF2B5EF4-FFF2-40B4-BE49-F238E27FC236}">
                      <a16:creationId xmlns:a16="http://schemas.microsoft.com/office/drawing/2014/main" id="{C8467C3E-01C9-2F98-90E6-42EDF1AB4337}"/>
                    </a:ext>
                  </a:extLst>
                </p:cNvPr>
                <p:cNvSpPr txBox="1"/>
                <p:nvPr/>
              </p:nvSpPr>
              <p:spPr>
                <a:xfrm>
                  <a:off x="35466" y="6214193"/>
                  <a:ext cx="3311673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Kostel sv. Rodiny </a:t>
                  </a:r>
                  <a:b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</a:br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Luhačovice</a:t>
                  </a:r>
                </a:p>
              </p:txBody>
            </p:sp>
            <p:sp>
              <p:nvSpPr>
                <p:cNvPr id="14" name="TextovéPole 13">
                  <a:extLst>
                    <a:ext uri="{FF2B5EF4-FFF2-40B4-BE49-F238E27FC236}">
                      <a16:creationId xmlns:a16="http://schemas.microsoft.com/office/drawing/2014/main" id="{8B8B1886-678F-76A8-D286-7990FB4DE264}"/>
                    </a:ext>
                  </a:extLst>
                </p:cNvPr>
                <p:cNvSpPr txBox="1"/>
                <p:nvPr/>
              </p:nvSpPr>
              <p:spPr>
                <a:xfrm>
                  <a:off x="3605645" y="6153834"/>
                  <a:ext cx="3449579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Kostel Nejsvětější Trojice</a:t>
                  </a:r>
                </a:p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Valašské Meziříčí</a:t>
                  </a:r>
                </a:p>
              </p:txBody>
            </p:sp>
            <p:sp>
              <p:nvSpPr>
                <p:cNvPr id="16" name="TextovéPole 15">
                  <a:extLst>
                    <a:ext uri="{FF2B5EF4-FFF2-40B4-BE49-F238E27FC236}">
                      <a16:creationId xmlns:a16="http://schemas.microsoft.com/office/drawing/2014/main" id="{D855BAAE-DC74-E8E3-943F-29C5DCC8E83B}"/>
                    </a:ext>
                  </a:extLst>
                </p:cNvPr>
                <p:cNvSpPr txBox="1"/>
                <p:nvPr/>
              </p:nvSpPr>
              <p:spPr>
                <a:xfrm>
                  <a:off x="7118863" y="6189257"/>
                  <a:ext cx="3693950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Kostel Panny Marie Sněžné</a:t>
                  </a:r>
                </a:p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Velké Karlovice</a:t>
                  </a:r>
                </a:p>
              </p:txBody>
            </p:sp>
            <p:sp>
              <p:nvSpPr>
                <p:cNvPr id="18" name="TextovéPole 17">
                  <a:extLst>
                    <a:ext uri="{FF2B5EF4-FFF2-40B4-BE49-F238E27FC236}">
                      <a16:creationId xmlns:a16="http://schemas.microsoft.com/office/drawing/2014/main" id="{298591B1-A645-C70C-532C-C505E6FAE8A0}"/>
                    </a:ext>
                  </a:extLst>
                </p:cNvPr>
                <p:cNvSpPr txBox="1"/>
                <p:nvPr/>
              </p:nvSpPr>
              <p:spPr>
                <a:xfrm>
                  <a:off x="9831858" y="1367943"/>
                  <a:ext cx="2239887" cy="120032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Kostel Neposkvrněného početí Panny Marie</a:t>
                  </a:r>
                </a:p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Uherský Brod</a:t>
                  </a:r>
                </a:p>
              </p:txBody>
            </p:sp>
            <p:sp>
              <p:nvSpPr>
                <p:cNvPr id="21" name="TextovéPole 20">
                  <a:extLst>
                    <a:ext uri="{FF2B5EF4-FFF2-40B4-BE49-F238E27FC236}">
                      <a16:creationId xmlns:a16="http://schemas.microsoft.com/office/drawing/2014/main" id="{705B8319-5D41-C27E-D12B-ED3699D6DD16}"/>
                    </a:ext>
                  </a:extLst>
                </p:cNvPr>
                <p:cNvSpPr txBox="1"/>
                <p:nvPr/>
              </p:nvSpPr>
              <p:spPr>
                <a:xfrm>
                  <a:off x="10033305" y="6172360"/>
                  <a:ext cx="1574597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Kostel sv. Jiljí</a:t>
                  </a:r>
                </a:p>
                <a:p>
                  <a:pPr algn="l"/>
                  <a:r>
                    <a:rPr lang="cs-CZ" b="0" i="0" dirty="0">
                      <a:solidFill>
                        <a:schemeClr val="bg1"/>
                      </a:solidFill>
                      <a:effectLst/>
                      <a:latin typeface="DegularBold"/>
                    </a:rPr>
                    <a:t>Chropyně</a:t>
                  </a:r>
                </a:p>
              </p:txBody>
            </p:sp>
          </p:grpSp>
        </p:grpSp>
        <p:pic>
          <p:nvPicPr>
            <p:cNvPr id="27" name="Picture 2" descr="Barokní kostel sv. Jana Křtitele">
              <a:extLst>
                <a:ext uri="{FF2B5EF4-FFF2-40B4-BE49-F238E27FC236}">
                  <a16:creationId xmlns:a16="http://schemas.microsoft.com/office/drawing/2014/main" id="{B2748BEB-AC67-9E33-82F5-12E111F471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101" y="0"/>
              <a:ext cx="3314390" cy="3278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651188AE-1EE3-7BE9-BC22-F2E41D242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43A2-98E4-B24E-9228-7624BE346F8E}" type="slidenum">
              <a:rPr lang="cs-CZ" smtClean="0"/>
              <a:pPr/>
              <a:t>6</a:t>
            </a:fld>
            <a:endParaRPr lang="cs-CZ" dirty="0"/>
          </a:p>
        </p:txBody>
      </p:sp>
      <p:sp>
        <p:nvSpPr>
          <p:cNvPr id="30" name="TextovéPole 29">
            <a:extLst>
              <a:ext uri="{FF2B5EF4-FFF2-40B4-BE49-F238E27FC236}">
                <a16:creationId xmlns:a16="http://schemas.microsoft.com/office/drawing/2014/main" id="{2ACD2345-C929-5C4A-E2C3-59735ADE3503}"/>
              </a:ext>
            </a:extLst>
          </p:cNvPr>
          <p:cNvSpPr txBox="1"/>
          <p:nvPr/>
        </p:nvSpPr>
        <p:spPr>
          <a:xfrm>
            <a:off x="124465" y="2568275"/>
            <a:ext cx="3031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dirty="0">
                <a:solidFill>
                  <a:schemeClr val="bg1"/>
                </a:solidFill>
                <a:latin typeface="DegularBold"/>
              </a:rPr>
              <a:t>K</a:t>
            </a:r>
            <a:r>
              <a:rPr lang="cs-CZ" b="0" i="0" dirty="0">
                <a:solidFill>
                  <a:schemeClr val="bg1"/>
                </a:solidFill>
                <a:effectLst/>
                <a:latin typeface="DegularBold"/>
              </a:rPr>
              <a:t>ostel sv. Jana Křtitele</a:t>
            </a:r>
          </a:p>
          <a:p>
            <a:pPr algn="l"/>
            <a:r>
              <a:rPr lang="cs-CZ" b="0" i="0" dirty="0">
                <a:solidFill>
                  <a:schemeClr val="bg1"/>
                </a:solidFill>
                <a:effectLst/>
                <a:latin typeface="DegularBold"/>
              </a:rPr>
              <a:t>Kroměříž</a:t>
            </a:r>
          </a:p>
        </p:txBody>
      </p:sp>
    </p:spTree>
    <p:extLst>
      <p:ext uri="{BB962C8B-B14F-4D97-AF65-F5344CB8AC3E}">
        <p14:creationId xmlns:p14="http://schemas.microsoft.com/office/powerpoint/2010/main" val="2085173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F3B7A904-706D-6776-8AAC-D2586AE96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35835"/>
            <a:ext cx="11264900" cy="4916990"/>
          </a:xfrm>
        </p:spPr>
        <p:txBody>
          <a:bodyPr>
            <a:noAutofit/>
          </a:bodyPr>
          <a:lstStyle/>
          <a:p>
            <a:pPr marL="403225" indent="-385763">
              <a:buFont typeface="Wingdings" panose="05000000000000000000" pitchFamily="2" charset="2"/>
              <a:buChar char="q"/>
            </a:pPr>
            <a:r>
              <a:rPr lang="cs-CZ" sz="2000" b="1" baseline="0" dirty="0">
                <a:latin typeface="+mn-lt"/>
              </a:rPr>
              <a:t>Finanční zajištění projektu:</a:t>
            </a:r>
          </a:p>
          <a:p>
            <a:pPr marL="652463" indent="-342900">
              <a:buFont typeface="Wingdings" panose="05000000000000000000" pitchFamily="2" charset="2"/>
              <a:buChar char="ü"/>
            </a:pPr>
            <a:r>
              <a:rPr lang="cs-CZ" sz="2000" dirty="0">
                <a:latin typeface="+mn-lt"/>
              </a:rPr>
              <a:t>Zlínský kraj</a:t>
            </a:r>
          </a:p>
          <a:p>
            <a:pPr marL="652463" indent="-342900">
              <a:buFont typeface="Wingdings" panose="05000000000000000000" pitchFamily="2" charset="2"/>
              <a:buChar char="ü"/>
            </a:pPr>
            <a:r>
              <a:rPr lang="cs-CZ" sz="2000" dirty="0">
                <a:latin typeface="+mn-lt"/>
              </a:rPr>
              <a:t>města/obce			</a:t>
            </a:r>
          </a:p>
          <a:p>
            <a:pPr marL="652463" indent="-342900">
              <a:buFont typeface="Wingdings" panose="05000000000000000000" pitchFamily="2" charset="2"/>
              <a:buChar char="ü"/>
            </a:pPr>
            <a:r>
              <a:rPr lang="cs-CZ" sz="2000" dirty="0">
                <a:latin typeface="+mn-lt"/>
              </a:rPr>
              <a:t>vlastníci/správci památek</a:t>
            </a:r>
          </a:p>
          <a:p>
            <a:pPr marL="652463" indent="-342900">
              <a:buFont typeface="Wingdings" panose="05000000000000000000" pitchFamily="2" charset="2"/>
              <a:buChar char="ü"/>
            </a:pPr>
            <a:r>
              <a:rPr lang="cs-CZ" sz="2000" dirty="0">
                <a:latin typeface="+mn-lt"/>
              </a:rPr>
              <a:t>sdružení</a:t>
            </a:r>
          </a:p>
          <a:p>
            <a:pPr marL="652463" indent="-342900">
              <a:buFont typeface="Wingdings" panose="05000000000000000000" pitchFamily="2" charset="2"/>
              <a:buChar char="ü"/>
            </a:pPr>
            <a:r>
              <a:rPr lang="cs-CZ" sz="2000" dirty="0">
                <a:latin typeface="+mn-lt"/>
              </a:rPr>
              <a:t>ostatní subjekty</a:t>
            </a:r>
          </a:p>
          <a:p>
            <a:pPr marL="412750" indent="-403225">
              <a:buFont typeface="Wingdings" panose="05000000000000000000" pitchFamily="2" charset="2"/>
              <a:buChar char="q"/>
            </a:pPr>
            <a:r>
              <a:rPr lang="cs-CZ" sz="2000" dirty="0">
                <a:latin typeface="+mn-lt"/>
              </a:rPr>
              <a:t>Maximální míra dotace z rozpočtu Zlínského kraje činí </a:t>
            </a:r>
            <a:r>
              <a:rPr lang="cs-CZ" sz="2000" b="1" dirty="0">
                <a:latin typeface="+mn-lt"/>
              </a:rPr>
              <a:t>40 %</a:t>
            </a:r>
            <a:r>
              <a:rPr lang="cs-CZ" sz="2000" dirty="0">
                <a:latin typeface="+mn-lt"/>
              </a:rPr>
              <a:t> z celkových způsobilých výdajů projektu. </a:t>
            </a:r>
          </a:p>
          <a:p>
            <a:pPr marL="412750" indent="-403225">
              <a:buFont typeface="Wingdings" panose="05000000000000000000" pitchFamily="2" charset="2"/>
              <a:buChar char="q"/>
            </a:pPr>
            <a:r>
              <a:rPr lang="cs-CZ" sz="2000" dirty="0">
                <a:latin typeface="+mn-lt"/>
              </a:rPr>
              <a:t>Na základě předchozích zkušeností v projektu Otevřené brány je žádoucí, aby na realizaci projektu participovala obec, v jejímž katastru se dotčený objekt nachází, a byla dalším veřejným zdrojem kofinancování projektu. Recipročně: propagace obce skrze danou památku.</a:t>
            </a:r>
          </a:p>
          <a:p>
            <a:pPr marL="412750" indent="-403225">
              <a:buFont typeface="Wingdings" panose="05000000000000000000" pitchFamily="2" charset="2"/>
              <a:buChar char="q"/>
            </a:pPr>
            <a:r>
              <a:rPr lang="cs-CZ" sz="2000" dirty="0">
                <a:latin typeface="+mn-lt"/>
              </a:rPr>
              <a:t>Tento jedinečný projekt, který je chloubu Zlínského kraje, lze finančně podpořit také ze zdrojů církví a náboženských společností, sdružení a ostatních subjektů, dle  možností jednotlivých subjektů.</a:t>
            </a:r>
          </a:p>
          <a:p>
            <a:endParaRPr lang="cs-CZ" sz="2000" dirty="0">
              <a:latin typeface="+mn-lt"/>
            </a:endParaRP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E02425E-FCD0-6BDA-CD8D-9B08C58EF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43A2-98E4-B24E-9228-7624BE346F8E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7" name="Obrázek 6" descr="Obsah obrázku snímek obrazovky, Grafika, symbol, tma">
            <a:extLst>
              <a:ext uri="{FF2B5EF4-FFF2-40B4-BE49-F238E27FC236}">
                <a16:creationId xmlns:a16="http://schemas.microsoft.com/office/drawing/2014/main" id="{42CBEB6E-5C7D-FA07-7FCD-C58EEB755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329" y="120634"/>
            <a:ext cx="2502423" cy="1168447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21DE83F9-DB65-677D-7D82-609F055B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26" y="367388"/>
            <a:ext cx="11264900" cy="931325"/>
          </a:xfrm>
        </p:spPr>
        <p:txBody>
          <a:bodyPr/>
          <a:lstStyle/>
          <a:p>
            <a:r>
              <a:rPr lang="cs-CZ" dirty="0"/>
              <a:t>II. </a:t>
            </a:r>
            <a:r>
              <a:rPr lang="cs-CZ" sz="4000" dirty="0"/>
              <a:t>Realizace</a:t>
            </a:r>
            <a:r>
              <a:rPr lang="cs-CZ" dirty="0"/>
              <a:t> projektu </a:t>
            </a:r>
          </a:p>
        </p:txBody>
      </p:sp>
    </p:spTree>
    <p:extLst>
      <p:ext uri="{BB962C8B-B14F-4D97-AF65-F5344CB8AC3E}">
        <p14:creationId xmlns:p14="http://schemas.microsoft.com/office/powerpoint/2010/main" val="2358960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ázek 14">
            <a:extLst>
              <a:ext uri="{FF2B5EF4-FFF2-40B4-BE49-F238E27FC236}">
                <a16:creationId xmlns:a16="http://schemas.microsoft.com/office/drawing/2014/main" id="{44601F0D-C077-8165-DE51-77A61D3CD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360" y="1389530"/>
            <a:ext cx="6986025" cy="3721328"/>
          </a:xfrm>
          <a:prstGeom prst="rect">
            <a:avLst/>
          </a:prstGeom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40E8D3F-2A81-A069-2B00-76A270F02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43A2-98E4-B24E-9228-7624BE346F8E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54E3E0B2-904C-BACE-2DBC-FF8BC7047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II. </a:t>
            </a:r>
            <a:r>
              <a:rPr lang="cs-CZ" sz="4000" dirty="0"/>
              <a:t>Realizace</a:t>
            </a:r>
            <a:r>
              <a:rPr lang="cs-CZ" dirty="0"/>
              <a:t> projektu 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013F9E75-FD26-E449-7D3E-2EE5D2476FF0}"/>
              </a:ext>
            </a:extLst>
          </p:cNvPr>
          <p:cNvSpPr txBox="1"/>
          <p:nvPr/>
        </p:nvSpPr>
        <p:spPr>
          <a:xfrm>
            <a:off x="268156" y="1622612"/>
            <a:ext cx="5603726" cy="5136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8775" indent="-358775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cs-CZ" sz="2000" b="1" dirty="0"/>
              <a:t>Propagace projektu:</a:t>
            </a:r>
          </a:p>
          <a:p>
            <a:pPr marL="646113" indent="-285750">
              <a:lnSpc>
                <a:spcPct val="120000"/>
              </a:lnSpc>
              <a:spcBef>
                <a:spcPts val="1200"/>
              </a:spcBef>
            </a:pPr>
            <a:r>
              <a:rPr lang="cs-CZ" sz="2000" dirty="0"/>
              <a:t>a) Webové stránky:</a:t>
            </a:r>
          </a:p>
          <a:p>
            <a:pPr marL="646113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cs-CZ" sz="2000" dirty="0">
                <a:hlinkClick r:id="rId3"/>
              </a:rPr>
              <a:t>https://otevrenebrany.zlinskykraj.cz/</a:t>
            </a:r>
            <a:r>
              <a:rPr lang="cs-CZ" sz="2000" dirty="0"/>
              <a:t> </a:t>
            </a:r>
          </a:p>
          <a:p>
            <a:pPr marL="646113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cs-CZ" sz="2000" dirty="0">
                <a:hlinkClick r:id="rId4"/>
              </a:rPr>
              <a:t>https://www.vychodni-morava.cz/</a:t>
            </a:r>
            <a:endParaRPr lang="cs-CZ" sz="2000" dirty="0"/>
          </a:p>
          <a:p>
            <a:pPr marL="360363">
              <a:lnSpc>
                <a:spcPct val="120000"/>
              </a:lnSpc>
              <a:spcBef>
                <a:spcPts val="1200"/>
              </a:spcBef>
            </a:pPr>
            <a:r>
              <a:rPr lang="cs-CZ" sz="2000" dirty="0"/>
              <a:t>b) Propagační materiály: </a:t>
            </a:r>
          </a:p>
          <a:p>
            <a:pPr marL="646113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cs-CZ" sz="2000" dirty="0"/>
              <a:t>Tematický pracovní list pro děti</a:t>
            </a:r>
          </a:p>
          <a:p>
            <a:pPr marL="646113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cs-CZ" sz="2000" dirty="0"/>
              <a:t>Butony pro průvodce</a:t>
            </a:r>
          </a:p>
          <a:p>
            <a:pPr marL="646113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cs-CZ" sz="2000" dirty="0"/>
              <a:t>Mapy otevřených bran</a:t>
            </a:r>
          </a:p>
          <a:p>
            <a:pPr marL="646113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cs-CZ" sz="2000" dirty="0"/>
              <a:t>Informační stojany „áčka“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cs-CZ" sz="2000" dirty="0"/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384774ED-D709-3BE1-1DE7-8B2090D4984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899" t="12066"/>
          <a:stretch/>
        </p:blipFill>
        <p:spPr>
          <a:xfrm>
            <a:off x="8013194" y="4034118"/>
            <a:ext cx="4027192" cy="2735217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7" name="Obrázek 16" descr="Obsah obrázku snímek obrazovky, Grafika, symbol, tma">
            <a:extLst>
              <a:ext uri="{FF2B5EF4-FFF2-40B4-BE49-F238E27FC236}">
                <a16:creationId xmlns:a16="http://schemas.microsoft.com/office/drawing/2014/main" id="{0AD35E8E-319C-4E6D-8883-56A6C23CA3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75694" y="0"/>
            <a:ext cx="2514599" cy="117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51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C03E027E-D228-D0CC-EAA7-41457DAFE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43A2-98E4-B24E-9228-7624BE346F8E}" type="slidenum">
              <a:rPr lang="cs-CZ" smtClean="0"/>
              <a:pPr/>
              <a:t>9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7C431A8E-C60E-F48C-4091-7A4B04ED1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089" y="365739"/>
            <a:ext cx="9461800" cy="923342"/>
          </a:xfrm>
        </p:spPr>
        <p:txBody>
          <a:bodyPr>
            <a:normAutofit/>
          </a:bodyPr>
          <a:lstStyle/>
          <a:p>
            <a:r>
              <a:rPr lang="cs-CZ" sz="4000" dirty="0"/>
              <a:t>III. Návštěvnost</a:t>
            </a:r>
          </a:p>
        </p:txBody>
      </p:sp>
      <p:pic>
        <p:nvPicPr>
          <p:cNvPr id="5" name="Obrázek 4" descr="Obsah obrázku snímek obrazovky, Grafika, symbol, tma">
            <a:extLst>
              <a:ext uri="{FF2B5EF4-FFF2-40B4-BE49-F238E27FC236}">
                <a16:creationId xmlns:a16="http://schemas.microsoft.com/office/drawing/2014/main" id="{6C078D4C-FA24-0AED-3579-9559CBCED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329" y="120634"/>
            <a:ext cx="2502423" cy="1168447"/>
          </a:xfrm>
          <a:prstGeom prst="rect">
            <a:avLst/>
          </a:prstGeom>
        </p:spPr>
      </p:pic>
      <p:pic>
        <p:nvPicPr>
          <p:cNvPr id="6147" name="Picture 3">
            <a:extLst>
              <a:ext uri="{FF2B5EF4-FFF2-40B4-BE49-F238E27FC236}">
                <a16:creationId xmlns:a16="http://schemas.microsoft.com/office/drawing/2014/main" id="{3494F855-897F-40D1-C9CE-7DA9FC9B16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" t="8065" r="2389" b="3031"/>
          <a:stretch/>
        </p:blipFill>
        <p:spPr bwMode="auto">
          <a:xfrm>
            <a:off x="1941922" y="1367675"/>
            <a:ext cx="8107052" cy="53696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20428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5685</TotalTime>
  <Words>886</Words>
  <Application>Microsoft Office PowerPoint</Application>
  <PresentationFormat>Širokoúhlá obrazovka</PresentationFormat>
  <Paragraphs>116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20" baseType="lpstr">
      <vt:lpstr>Arial</vt:lpstr>
      <vt:lpstr>Arial Black</vt:lpstr>
      <vt:lpstr>Calibri</vt:lpstr>
      <vt:lpstr>Degular</vt:lpstr>
      <vt:lpstr>DegularBold</vt:lpstr>
      <vt:lpstr>Wingdings</vt:lpstr>
      <vt:lpstr>Motiv Office</vt:lpstr>
      <vt:lpstr>Prezentace aplikace PowerPoint</vt:lpstr>
      <vt:lpstr>Obsah</vt:lpstr>
      <vt:lpstr>I. Informace o projektu </vt:lpstr>
      <vt:lpstr>I. Informace o projektu </vt:lpstr>
      <vt:lpstr>II. Realizace projektu </vt:lpstr>
      <vt:lpstr>Prezentace aplikace PowerPoint</vt:lpstr>
      <vt:lpstr>II. Realizace projektu </vt:lpstr>
      <vt:lpstr>II. Realizace projektu </vt:lpstr>
      <vt:lpstr>III. Návštěvnost</vt:lpstr>
      <vt:lpstr>IV. Nové programové období  na léta 2025–2027 </vt:lpstr>
      <vt:lpstr>V. Spolupráce, vize  </vt:lpstr>
      <vt:lpstr>Prezentace aplikace PowerPoint</vt:lpstr>
      <vt:lpstr>Děkuji za pozornost.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Zajištění veřejné dopravy ZK od 15.12.2019</dc:title>
  <dc:creator>Quang Milan Nguyen</dc:creator>
  <cp:lastModifiedBy>Eretová Monika</cp:lastModifiedBy>
  <cp:revision>9</cp:revision>
  <dcterms:created xsi:type="dcterms:W3CDTF">2021-08-21T22:30:26Z</dcterms:created>
  <dcterms:modified xsi:type="dcterms:W3CDTF">2024-11-19T08:46:16Z</dcterms:modified>
</cp:coreProperties>
</file>